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65" r:id="rId1"/>
  </p:sldMasterIdLst>
  <p:handoutMasterIdLst>
    <p:handoutMasterId r:id="rId12"/>
  </p:handoutMasterIdLst>
  <p:sldIdLst>
    <p:sldId id="257" r:id="rId2"/>
    <p:sldId id="270" r:id="rId3"/>
    <p:sldId id="258" r:id="rId4"/>
    <p:sldId id="259" r:id="rId5"/>
    <p:sldId id="260" r:id="rId6"/>
    <p:sldId id="268" r:id="rId7"/>
    <p:sldId id="264" r:id="rId8"/>
    <p:sldId id="263" r:id="rId9"/>
    <p:sldId id="265" r:id="rId10"/>
    <p:sldId id="266" r:id="rId11"/>
  </p:sldIdLst>
  <p:sldSz cx="18288000" cy="10287000"/>
  <p:notesSz cx="10287000" cy="1828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2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826621" y="0"/>
            <a:ext cx="4457700" cy="9172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9EB7C-3CD6-45E1-8AA3-A7EBBB6B4533}" type="datetimeFigureOut">
              <a:rPr lang="zh-TW" altLang="en-US" smtClean="0"/>
              <a:t>2025/6/4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17370780"/>
            <a:ext cx="4457700" cy="917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826621" y="17370780"/>
            <a:ext cx="4457700" cy="917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23FB1-ACA4-4605-ADE4-6E806429DE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881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1" y="0"/>
            <a:ext cx="18346740" cy="1028432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806697"/>
            <a:ext cx="10223504" cy="2273300"/>
          </a:xfrm>
        </p:spPr>
        <p:txBody>
          <a:bodyPr anchor="b">
            <a:noAutofit/>
          </a:bodyPr>
          <a:lstStyle>
            <a:lvl1pPr algn="ctr">
              <a:defRPr sz="81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5486396"/>
            <a:ext cx="10223504" cy="1981203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7556495"/>
            <a:ext cx="1346201" cy="419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7556495"/>
            <a:ext cx="7821953" cy="4191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7556495"/>
            <a:ext cx="826751" cy="419100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5283197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80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7223122"/>
            <a:ext cx="14414499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562099"/>
            <a:ext cx="15158958" cy="50038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8073230"/>
            <a:ext cx="14414499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134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473198"/>
            <a:ext cx="14389098" cy="4432302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6515099"/>
            <a:ext cx="14389098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577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5560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8763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515099"/>
            <a:ext cx="14414499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424180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055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962872"/>
            <a:ext cx="14414502" cy="22032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7166072"/>
            <a:ext cx="14414502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5937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3655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58968"/>
            <a:ext cx="14414502" cy="13304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794500"/>
            <a:ext cx="14414502" cy="20193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12" name="TextBox 11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89889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260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473198"/>
            <a:ext cx="14414499" cy="33655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45252"/>
            <a:ext cx="14414502" cy="126187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6705599"/>
            <a:ext cx="14414505" cy="21082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21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747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473197"/>
            <a:ext cx="2836343" cy="734060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473198"/>
            <a:ext cx="11149538" cy="734060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485900"/>
            <a:ext cx="0" cy="73152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18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624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982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628909"/>
            <a:ext cx="12238032" cy="2733771"/>
          </a:xfrm>
        </p:spPr>
        <p:txBody>
          <a:bodyPr anchor="b">
            <a:normAutofit/>
          </a:bodyPr>
          <a:lstStyle>
            <a:lvl1pPr algn="ctr">
              <a:defRPr sz="66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769077"/>
            <a:ext cx="12238035" cy="1431821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5565878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6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7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5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5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31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01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450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2082801"/>
            <a:ext cx="5577683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473197"/>
            <a:ext cx="8204199" cy="734060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546598"/>
            <a:ext cx="5577683" cy="365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4368800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11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825748"/>
            <a:ext cx="9362724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562100"/>
            <a:ext cx="4595021" cy="71628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883148"/>
            <a:ext cx="9362724" cy="2743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774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604" y="0"/>
            <a:ext cx="18344943" cy="1028432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473199"/>
            <a:ext cx="14401794" cy="1955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835398"/>
            <a:ext cx="14401794" cy="497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8953500"/>
            <a:ext cx="24003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8953500"/>
            <a:ext cx="1095885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8953500"/>
            <a:ext cx="814046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692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4" r:id="rId18"/>
  </p:sldLayoutIdLst>
  <p:txStyles>
    <p:titleStyle>
      <a:lvl1pPr algn="ctr" defTabSz="685800" rtl="0" eaLnBrk="1" latinLnBrk="0" hangingPunct="1">
        <a:spcBef>
          <a:spcPct val="0"/>
        </a:spcBef>
        <a:buNone/>
        <a:defRPr sz="66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.judicial.gov.tw/docdata.aspx?fid=100&amp;id=31096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law.moj.gov.tw/LawClass/LawSingle.aspx?pcode=S0020038&amp;flno=1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moj.gov.tw/LawClass/LawAll.aspx?pcode=S011004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8211" y="1791444"/>
            <a:ext cx="13251511" cy="150105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3495" rIns="0" bIns="0" rtlCol="0">
            <a:spAutoFit/>
          </a:bodyPr>
          <a:lstStyle/>
          <a:p>
            <a:pPr marL="459740">
              <a:lnSpc>
                <a:spcPct val="100000"/>
              </a:lnSpc>
              <a:spcBef>
                <a:spcPts val="185"/>
              </a:spcBef>
            </a:pPr>
            <a:r>
              <a:rPr lang="zh-TW" altLang="en-US" sz="9600" spc="-1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勤休制度懶人包</a:t>
            </a:r>
            <a:endParaRPr sz="9600" spc="-1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忙碌的人圖片PNG去背圖| 矢量圖案素材| 免费下载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24100"/>
            <a:ext cx="944562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忙碌的女人西裝太忙了-插圖素材[46074169] - PIXTA圖庫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48590"/>
            <a:ext cx="6248400" cy="449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3116" y="4179309"/>
            <a:ext cx="14732000" cy="5620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4785" algn="just">
              <a:lnSpc>
                <a:spcPct val="116500"/>
              </a:lnSpc>
              <a:spcBef>
                <a:spcPts val="95"/>
              </a:spcBef>
            </a:pPr>
            <a:r>
              <a:rPr sz="4400" spc="-5" dirty="0">
                <a:latin typeface="微軟正黑體"/>
                <a:cs typeface="微軟正黑體"/>
              </a:rPr>
              <a:t>於機關規定之辦公時間內依相關法規請假，係透過請假⽅</a:t>
            </a:r>
            <a:r>
              <a:rPr sz="4400" dirty="0">
                <a:latin typeface="微軟正黑體"/>
                <a:cs typeface="微軟正黑體"/>
              </a:rPr>
              <a:t>式 </a:t>
            </a:r>
            <a:r>
              <a:rPr sz="4400" spc="-5" dirty="0">
                <a:latin typeface="微軟正黑體"/>
                <a:cs typeface="微軟正黑體"/>
              </a:rPr>
              <a:t>免除法定辦公時間之勞務情形，爰請假時數仍應計⼊當⽇</a:t>
            </a:r>
            <a:r>
              <a:rPr sz="4400" dirty="0">
                <a:latin typeface="微軟正黑體"/>
                <a:cs typeface="微軟正黑體"/>
              </a:rPr>
              <a:t>辦 </a:t>
            </a:r>
            <a:r>
              <a:rPr sz="4400" spc="-5" dirty="0">
                <a:latin typeface="微軟正黑體"/>
                <a:cs typeface="微軟正黑體"/>
              </a:rPr>
              <a:t>公時數計算</a:t>
            </a:r>
            <a:r>
              <a:rPr sz="4400" dirty="0">
                <a:latin typeface="微軟正黑體"/>
                <a:cs typeface="微軟正黑體"/>
              </a:rPr>
              <a:t>。</a:t>
            </a:r>
          </a:p>
          <a:p>
            <a:pPr marL="12700" marR="23495">
              <a:lnSpc>
                <a:spcPts val="6150"/>
              </a:lnSpc>
              <a:spcBef>
                <a:spcPts val="350"/>
              </a:spcBef>
            </a:pPr>
            <a:r>
              <a:rPr sz="4400" spc="-5" dirty="0">
                <a:latin typeface="微軟正黑體"/>
                <a:cs typeface="微軟正黑體"/>
              </a:rPr>
              <a:t>例</a:t>
            </a:r>
            <a:r>
              <a:rPr sz="4400" spc="204" dirty="0">
                <a:latin typeface="微軟正黑體"/>
                <a:cs typeface="微軟正黑體"/>
              </a:rPr>
              <a:t>:</a:t>
            </a:r>
            <a:r>
              <a:rPr sz="4400" spc="-190" dirty="0">
                <a:latin typeface="微軟正黑體"/>
                <a:cs typeface="微軟正黑體"/>
              </a:rPr>
              <a:t> </a:t>
            </a:r>
            <a:r>
              <a:rPr sz="4400" spc="-5" dirty="0">
                <a:latin typeface="微軟正黑體"/>
                <a:cs typeface="微軟正黑體"/>
              </a:rPr>
              <a:t>上午請假半⽇，到班時間為</a:t>
            </a:r>
            <a:r>
              <a:rPr sz="4400" spc="-130" dirty="0" smtClean="0">
                <a:latin typeface="微軟正黑體"/>
                <a:cs typeface="微軟正黑體"/>
              </a:rPr>
              <a:t>1300-17</a:t>
            </a:r>
            <a:r>
              <a:rPr lang="en-US" altLang="zh-TW" sz="4400" spc="-130" dirty="0" smtClean="0">
                <a:latin typeface="微軟正黑體"/>
                <a:cs typeface="微軟正黑體"/>
              </a:rPr>
              <a:t>0</a:t>
            </a:r>
            <a:r>
              <a:rPr sz="4400" spc="-130" dirty="0" smtClean="0">
                <a:latin typeface="微軟正黑體"/>
                <a:cs typeface="微軟正黑體"/>
              </a:rPr>
              <a:t>0</a:t>
            </a:r>
            <a:r>
              <a:rPr sz="4400" spc="-130" dirty="0">
                <a:latin typeface="微軟正黑體"/>
                <a:cs typeface="微軟正黑體"/>
              </a:rPr>
              <a:t>，</a:t>
            </a:r>
            <a:r>
              <a:rPr sz="4400" spc="-5" dirty="0">
                <a:latin typeface="微軟正黑體"/>
                <a:cs typeface="微軟正黑體"/>
              </a:rPr>
              <a:t>依服務法及服</a:t>
            </a:r>
            <a:r>
              <a:rPr sz="4400" dirty="0">
                <a:latin typeface="微軟正黑體"/>
                <a:cs typeface="微軟正黑體"/>
              </a:rPr>
              <a:t>勤 </a:t>
            </a:r>
            <a:r>
              <a:rPr sz="4400" spc="-5" dirty="0">
                <a:latin typeface="微軟正黑體"/>
                <a:cs typeface="微軟正黑體"/>
              </a:rPr>
              <a:t>辦法相關規定，延⻑辦公時數連同正常辦公時數不得超過</a:t>
            </a:r>
            <a:r>
              <a:rPr sz="4400" spc="-114" dirty="0">
                <a:latin typeface="微軟正黑體"/>
                <a:cs typeface="微軟正黑體"/>
              </a:rPr>
              <a:t>12</a:t>
            </a:r>
            <a:endParaRPr sz="4400" dirty="0">
              <a:latin typeface="微軟正黑體"/>
              <a:cs typeface="微軟正黑體"/>
            </a:endParaRPr>
          </a:p>
          <a:p>
            <a:pPr marL="12700" marR="5080">
              <a:lnSpc>
                <a:spcPts val="6150"/>
              </a:lnSpc>
            </a:pPr>
            <a:r>
              <a:rPr sz="4400" spc="-5" dirty="0">
                <a:latin typeface="微軟正黑體"/>
                <a:cs typeface="微軟正黑體"/>
              </a:rPr>
              <a:t>⼩時，延⻑辦公時數⾄多以</a:t>
            </a:r>
            <a:r>
              <a:rPr sz="4400" spc="-114" dirty="0">
                <a:latin typeface="微軟正黑體"/>
                <a:cs typeface="微軟正黑體"/>
              </a:rPr>
              <a:t>4</a:t>
            </a:r>
            <a:r>
              <a:rPr sz="4400" spc="-5" dirty="0">
                <a:latin typeface="微軟正黑體"/>
                <a:cs typeface="微軟正黑體"/>
              </a:rPr>
              <a:t>⼩時為</a:t>
            </a:r>
            <a:r>
              <a:rPr sz="4400" dirty="0">
                <a:latin typeface="微軟正黑體"/>
                <a:cs typeface="微軟正黑體"/>
              </a:rPr>
              <a:t>限</a:t>
            </a:r>
            <a:r>
              <a:rPr sz="4400" b="1" spc="-5" dirty="0">
                <a:latin typeface="微軟正黑體"/>
                <a:cs typeface="微軟正黑體"/>
              </a:rPr>
              <a:t>（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請假</a:t>
            </a:r>
            <a:r>
              <a:rPr sz="4400" b="1" spc="-35" dirty="0">
                <a:solidFill>
                  <a:srgbClr val="003DA7"/>
                </a:solidFill>
                <a:latin typeface="微軟正黑體"/>
                <a:cs typeface="微軟正黑體"/>
              </a:rPr>
              <a:t>4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⼩時</a:t>
            </a:r>
            <a:r>
              <a:rPr sz="4400" b="1" spc="-705" dirty="0">
                <a:solidFill>
                  <a:srgbClr val="003DA7"/>
                </a:solidFill>
                <a:latin typeface="微軟正黑體"/>
                <a:cs typeface="微軟正黑體"/>
              </a:rPr>
              <a:t>+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辦公</a:t>
            </a:r>
            <a:r>
              <a:rPr sz="4400" b="1" spc="-35" dirty="0">
                <a:solidFill>
                  <a:srgbClr val="003DA7"/>
                </a:solidFill>
                <a:latin typeface="微軟正黑體"/>
                <a:cs typeface="微軟正黑體"/>
              </a:rPr>
              <a:t>4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⼩ 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r>
              <a:rPr sz="4400" b="1" spc="-705" dirty="0">
                <a:solidFill>
                  <a:srgbClr val="003DA7"/>
                </a:solidFill>
                <a:latin typeface="微軟正黑體"/>
                <a:cs typeface="微軟正黑體"/>
              </a:rPr>
              <a:t>+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加班</a:t>
            </a:r>
            <a:r>
              <a:rPr sz="4400" b="1" spc="-35" dirty="0">
                <a:solidFill>
                  <a:srgbClr val="003DA7"/>
                </a:solidFill>
                <a:latin typeface="微軟正黑體"/>
                <a:cs typeface="微軟正黑體"/>
              </a:rPr>
              <a:t>4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⼩時）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。</a:t>
            </a:r>
            <a:endParaRPr sz="4400" dirty="0">
              <a:latin typeface="微軟正黑體"/>
              <a:cs typeface="微軟正黑體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49773" y="3575436"/>
            <a:ext cx="0" cy="6711950"/>
          </a:xfrm>
          <a:custGeom>
            <a:avLst/>
            <a:gdLst/>
            <a:ahLst/>
            <a:cxnLst/>
            <a:rect l="l" t="t" r="r" b="b"/>
            <a:pathLst>
              <a:path h="6711950">
                <a:moveTo>
                  <a:pt x="0" y="0"/>
                </a:moveTo>
                <a:lnTo>
                  <a:pt x="0" y="67115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49773" y="3575436"/>
            <a:ext cx="0" cy="6711950"/>
          </a:xfrm>
          <a:custGeom>
            <a:avLst/>
            <a:gdLst/>
            <a:ahLst/>
            <a:cxnLst/>
            <a:rect l="l" t="t" r="r" b="b"/>
            <a:pathLst>
              <a:path h="6711950">
                <a:moveTo>
                  <a:pt x="0" y="0"/>
                </a:moveTo>
                <a:lnTo>
                  <a:pt x="0" y="6711562"/>
                </a:lnTo>
              </a:path>
            </a:pathLst>
          </a:custGeom>
          <a:ln w="1904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5495" y="1551248"/>
            <a:ext cx="16440785" cy="1862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ts val="5250"/>
              </a:lnSpc>
              <a:tabLst>
                <a:tab pos="1937385" algn="l"/>
              </a:tabLst>
            </a:pPr>
            <a:r>
              <a:rPr sz="5200" b="1" spc="-165" dirty="0">
                <a:solidFill>
                  <a:srgbClr val="003DA7"/>
                </a:solidFill>
                <a:latin typeface="微軟正黑體"/>
                <a:cs typeface="微軟正黑體"/>
              </a:rPr>
              <a:t>Q&amp;A	</a:t>
            </a:r>
            <a:r>
              <a:rPr sz="5200" b="1" spc="204" dirty="0">
                <a:solidFill>
                  <a:srgbClr val="003DA7"/>
                </a:solidFill>
                <a:latin typeface="微軟正黑體"/>
                <a:cs typeface="微軟正黑體"/>
              </a:rPr>
              <a:t>2</a:t>
            </a:r>
            <a:r>
              <a:rPr sz="52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、公務員每日辦公時數（含延長辦公時數）之</a:t>
            </a:r>
            <a:r>
              <a:rPr sz="5200" b="1" dirty="0">
                <a:solidFill>
                  <a:srgbClr val="003DA7"/>
                </a:solidFill>
                <a:latin typeface="微軟正黑體"/>
                <a:cs typeface="微軟正黑體"/>
              </a:rPr>
              <a:t>上</a:t>
            </a:r>
            <a:endParaRPr sz="5200">
              <a:latin typeface="微軟正黑體"/>
              <a:cs typeface="微軟正黑體"/>
            </a:endParaRPr>
          </a:p>
          <a:p>
            <a:pPr marL="71120">
              <a:lnSpc>
                <a:spcPts val="6230"/>
              </a:lnSpc>
            </a:pPr>
            <a:r>
              <a:rPr sz="52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限規定，如遇請假、出差或公假情形，應如何計算</a:t>
            </a:r>
            <a:r>
              <a:rPr sz="5200" b="1" dirty="0">
                <a:solidFill>
                  <a:srgbClr val="003DA7"/>
                </a:solidFill>
                <a:latin typeface="微軟正黑體"/>
                <a:cs typeface="微軟正黑體"/>
              </a:rPr>
              <a:t>？</a:t>
            </a:r>
            <a:endParaRPr sz="5200">
              <a:latin typeface="微軟正黑體"/>
              <a:cs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494" y="2915205"/>
            <a:ext cx="13877305" cy="5788025"/>
          </a:xfrm>
          <a:custGeom>
            <a:avLst/>
            <a:gdLst/>
            <a:ahLst/>
            <a:cxnLst/>
            <a:rect l="l" t="t" r="r" b="b"/>
            <a:pathLst>
              <a:path w="13407390" h="5788025">
                <a:moveTo>
                  <a:pt x="0" y="0"/>
                </a:moveTo>
                <a:lnTo>
                  <a:pt x="13406880" y="0"/>
                </a:lnTo>
                <a:lnTo>
                  <a:pt x="13406880" y="5787793"/>
                </a:lnTo>
                <a:lnTo>
                  <a:pt x="0" y="5787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5495" y="657204"/>
            <a:ext cx="13256260" cy="19151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3495" rIns="0" bIns="0" rtlCol="0">
            <a:spAutoFit/>
          </a:bodyPr>
          <a:lstStyle/>
          <a:p>
            <a:pPr marL="459740">
              <a:lnSpc>
                <a:spcPct val="100000"/>
              </a:lnSpc>
              <a:spcBef>
                <a:spcPts val="185"/>
              </a:spcBef>
            </a:pPr>
            <a:r>
              <a:rPr spc="-15" dirty="0"/>
              <a:t>背</a:t>
            </a:r>
            <a:r>
              <a:rPr spc="-10" dirty="0"/>
              <a:t>景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66800" y="2324100"/>
            <a:ext cx="16002000" cy="6250429"/>
          </a:xfrm>
          <a:prstGeom prst="rect">
            <a:avLst/>
          </a:prstGeom>
        </p:spPr>
        <p:txBody>
          <a:bodyPr vert="horz" wrap="square" lIns="0" tIns="622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0"/>
              </a:spcBef>
            </a:pPr>
            <a:r>
              <a:rPr sz="7050" b="1" spc="30" dirty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司法院釋字第</a:t>
            </a:r>
            <a:r>
              <a:rPr sz="7050" b="1" spc="305" dirty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785</a:t>
            </a:r>
            <a:r>
              <a:rPr sz="7050" b="1" spc="30" dirty="0" smtClean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號解釋</a:t>
            </a:r>
            <a:r>
              <a:rPr lang="zh-TW" altLang="en-US" sz="7050" b="1" spc="-290" dirty="0" smtClean="0">
                <a:solidFill>
                  <a:srgbClr val="003DA7"/>
                </a:solidFill>
                <a:latin typeface="微軟正黑體"/>
                <a:cs typeface="微軟正黑體"/>
              </a:rPr>
              <a:t>：</a:t>
            </a:r>
            <a:r>
              <a:rPr sz="7050" b="1" spc="30" dirty="0" err="1" smtClean="0">
                <a:solidFill>
                  <a:srgbClr val="FF3131"/>
                </a:solidFill>
                <a:latin typeface="微軟正黑體"/>
                <a:cs typeface="微軟正黑體"/>
              </a:rPr>
              <a:t>健康</a:t>
            </a:r>
            <a:r>
              <a:rPr sz="7050" b="1" spc="35" dirty="0" err="1" smtClean="0">
                <a:solidFill>
                  <a:srgbClr val="FF3131"/>
                </a:solidFill>
                <a:latin typeface="微軟正黑體"/>
                <a:cs typeface="微軟正黑體"/>
              </a:rPr>
              <a:t>權</a:t>
            </a:r>
            <a:endParaRPr sz="7050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3970"/>
              </a:spcBef>
            </a:pPr>
            <a:r>
              <a:rPr sz="5900" spc="-10" dirty="0" err="1" smtClean="0">
                <a:solidFill>
                  <a:srgbClr val="004AAC"/>
                </a:solidFill>
                <a:latin typeface="微軟正黑體"/>
                <a:cs typeface="微軟正黑體"/>
              </a:rPr>
              <a:t>訂定框架性規範</a:t>
            </a:r>
            <a:r>
              <a:rPr sz="5900" spc="275" dirty="0">
                <a:solidFill>
                  <a:srgbClr val="004AAC"/>
                </a:solidFill>
                <a:latin typeface="微軟正黑體"/>
                <a:cs typeface="微軟正黑體"/>
              </a:rPr>
              <a:t>:</a:t>
            </a:r>
            <a:endParaRPr sz="5900" dirty="0">
              <a:latin typeface="微軟正黑體"/>
              <a:cs typeface="微軟正黑體"/>
            </a:endParaRPr>
          </a:p>
          <a:p>
            <a:pPr marL="2143125" marR="4699635" indent="-857250">
              <a:lnSpc>
                <a:spcPts val="7650"/>
              </a:lnSpc>
              <a:spcBef>
                <a:spcPts val="350"/>
              </a:spcBef>
              <a:buFont typeface="Wingdings 2" panose="05020102010507070707" pitchFamily="18" charset="2"/>
              <a:buChar char=""/>
            </a:pPr>
            <a:r>
              <a:rPr sz="5900" spc="-10" dirty="0" err="1" smtClean="0">
                <a:solidFill>
                  <a:srgbClr val="004AAC"/>
                </a:solidFill>
                <a:latin typeface="微軟正黑體"/>
                <a:cs typeface="微軟正黑體"/>
              </a:rPr>
              <a:t>服勤時數之合理上</a:t>
            </a:r>
            <a:r>
              <a:rPr sz="5900" spc="-5" dirty="0" err="1" smtClean="0">
                <a:solidFill>
                  <a:srgbClr val="004AAC"/>
                </a:solidFill>
                <a:latin typeface="微軟正黑體"/>
                <a:cs typeface="微軟正黑體"/>
              </a:rPr>
              <a:t>限</a:t>
            </a:r>
            <a:r>
              <a:rPr sz="5900" spc="-5" dirty="0" smtClean="0">
                <a:solidFill>
                  <a:srgbClr val="004AAC"/>
                </a:solidFill>
                <a:latin typeface="微軟正黑體"/>
                <a:cs typeface="微軟正黑體"/>
              </a:rPr>
              <a:t> </a:t>
            </a:r>
            <a:endParaRPr lang="en-US" sz="5900" spc="-5" dirty="0" smtClean="0">
              <a:solidFill>
                <a:srgbClr val="004AAC"/>
              </a:solidFill>
              <a:latin typeface="微軟正黑體"/>
              <a:cs typeface="微軟正黑體"/>
            </a:endParaRPr>
          </a:p>
          <a:p>
            <a:pPr marL="2143125" marR="4699635" indent="-857250">
              <a:lnSpc>
                <a:spcPts val="7650"/>
              </a:lnSpc>
              <a:spcBef>
                <a:spcPts val="350"/>
              </a:spcBef>
              <a:buFont typeface="Wingdings 2" panose="05020102010507070707" pitchFamily="18" charset="2"/>
              <a:buChar char=""/>
            </a:pPr>
            <a:r>
              <a:rPr sz="5900" spc="-10" dirty="0" err="1" smtClean="0">
                <a:solidFill>
                  <a:srgbClr val="004AAC"/>
                </a:solidFill>
                <a:latin typeface="微軟正黑體"/>
                <a:cs typeface="微軟正黑體"/>
              </a:rPr>
              <a:t>服勤與休假之頻</a:t>
            </a:r>
            <a:r>
              <a:rPr sz="5900" spc="-5" dirty="0" err="1" smtClean="0">
                <a:solidFill>
                  <a:srgbClr val="004AAC"/>
                </a:solidFill>
                <a:latin typeface="微軟正黑體"/>
                <a:cs typeface="微軟正黑體"/>
              </a:rPr>
              <a:t>率</a:t>
            </a:r>
            <a:endParaRPr lang="en-US" sz="5900" spc="-5" dirty="0">
              <a:solidFill>
                <a:srgbClr val="004AAC"/>
              </a:solidFill>
              <a:latin typeface="微軟正黑體"/>
              <a:cs typeface="微軟正黑體"/>
            </a:endParaRPr>
          </a:p>
          <a:p>
            <a:pPr marL="2143125" marR="4699635" indent="-857250">
              <a:lnSpc>
                <a:spcPts val="7650"/>
              </a:lnSpc>
              <a:spcBef>
                <a:spcPts val="350"/>
              </a:spcBef>
              <a:buFont typeface="Wingdings 2" panose="05020102010507070707" pitchFamily="18" charset="2"/>
              <a:buChar char=""/>
            </a:pPr>
            <a:r>
              <a:rPr sz="5900" spc="-10" dirty="0" err="1" smtClean="0">
                <a:solidFill>
                  <a:srgbClr val="004AAC"/>
                </a:solidFill>
                <a:latin typeface="微軟正黑體"/>
                <a:cs typeface="微軟正黑體"/>
              </a:rPr>
              <a:t>服勤</a:t>
            </a:r>
            <a:r>
              <a:rPr sz="5900" spc="-10" dirty="0" err="1">
                <a:solidFill>
                  <a:srgbClr val="004AAC"/>
                </a:solidFill>
                <a:latin typeface="微軟正黑體"/>
                <a:cs typeface="微軟正黑體"/>
              </a:rPr>
              <a:t>⽇中連續休息最低時</a:t>
            </a:r>
            <a:r>
              <a:rPr sz="5900" spc="-5" dirty="0" err="1">
                <a:solidFill>
                  <a:srgbClr val="004AAC"/>
                </a:solidFill>
                <a:latin typeface="微軟正黑體"/>
                <a:cs typeface="微軟正黑體"/>
              </a:rPr>
              <a:t>數</a:t>
            </a:r>
            <a:endParaRPr sz="5900" dirty="0">
              <a:latin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8254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495" y="657204"/>
            <a:ext cx="16443960" cy="1906905"/>
          </a:xfrm>
          <a:custGeom>
            <a:avLst/>
            <a:gdLst/>
            <a:ahLst/>
            <a:cxnLst/>
            <a:rect l="l" t="t" r="r" b="b"/>
            <a:pathLst>
              <a:path w="16443960" h="1906905">
                <a:moveTo>
                  <a:pt x="0" y="0"/>
                </a:moveTo>
                <a:lnTo>
                  <a:pt x="16443725" y="0"/>
                </a:lnTo>
                <a:lnTo>
                  <a:pt x="16443725" y="1906518"/>
                </a:lnTo>
                <a:lnTo>
                  <a:pt x="0" y="19065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068" y="2915205"/>
            <a:ext cx="14237732" cy="5866765"/>
          </a:xfrm>
          <a:custGeom>
            <a:avLst/>
            <a:gdLst/>
            <a:ahLst/>
            <a:cxnLst/>
            <a:rect l="l" t="t" r="r" b="b"/>
            <a:pathLst>
              <a:path w="8502015" h="5866765">
                <a:moveTo>
                  <a:pt x="0" y="0"/>
                </a:moveTo>
                <a:lnTo>
                  <a:pt x="8501802" y="0"/>
                </a:lnTo>
                <a:lnTo>
                  <a:pt x="8501802" y="5866472"/>
                </a:lnTo>
                <a:lnTo>
                  <a:pt x="0" y="58664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905495" y="1100512"/>
            <a:ext cx="1644396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標楷體" panose="03000509000000000000" pitchFamily="65" charset="-120"/>
                <a:ea typeface="標楷體" panose="03000509000000000000" pitchFamily="65" charset="-120"/>
              </a:rPr>
              <a:t>辦公時數原</a:t>
            </a:r>
            <a:r>
              <a:rPr dirty="0">
                <a:latin typeface="標楷體" panose="03000509000000000000" pitchFamily="65" charset="-120"/>
                <a:ea typeface="標楷體" panose="03000509000000000000" pitchFamily="65" charset="-120"/>
              </a:rPr>
              <a:t>則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905000" y="2701241"/>
            <a:ext cx="13106400" cy="5279266"/>
          </a:xfrm>
          <a:prstGeom prst="rect">
            <a:avLst/>
          </a:prstGeom>
        </p:spPr>
        <p:txBody>
          <a:bodyPr vert="horz" wrap="square" lIns="0" tIns="302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85"/>
              </a:spcBef>
            </a:pPr>
            <a:r>
              <a:rPr sz="5050" b="1" spc="-15" dirty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公務員服務法</a:t>
            </a:r>
            <a:r>
              <a:rPr sz="5050" b="1" spc="650" dirty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§</a:t>
            </a:r>
            <a:r>
              <a:rPr sz="5050" b="1" spc="650" dirty="0" smtClean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12Ⅱ</a:t>
            </a:r>
            <a:endParaRPr sz="5050" dirty="0" smtClean="0">
              <a:latin typeface="微軟正黑體"/>
              <a:cs typeface="微軟正黑體"/>
            </a:endParaRPr>
          </a:p>
          <a:p>
            <a:pPr marL="1766570" marR="5080" indent="-685800">
              <a:lnSpc>
                <a:spcPct val="109300"/>
              </a:lnSpc>
              <a:spcBef>
                <a:spcPts val="2050"/>
              </a:spcBef>
              <a:buFont typeface="Wingdings 2" panose="05020102010507070707" pitchFamily="18" charset="2"/>
              <a:buChar char=""/>
            </a:pPr>
            <a:r>
              <a:rPr sz="5050" spc="35" dirty="0" smtClean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每⽇</a:t>
            </a:r>
            <a:r>
              <a:rPr sz="5050" spc="-15" dirty="0" smtClean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8</a:t>
            </a:r>
            <a:r>
              <a:rPr sz="5050" spc="35" dirty="0" smtClean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⼩時、每週</a:t>
            </a:r>
            <a:r>
              <a:rPr sz="5050" spc="-15" dirty="0" smtClean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40</a:t>
            </a:r>
            <a:r>
              <a:rPr sz="5050" spc="25" dirty="0" smtClean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⼩時</a:t>
            </a:r>
            <a:endParaRPr lang="en-US" sz="5050" spc="25" dirty="0">
              <a:solidFill>
                <a:schemeClr val="accent6">
                  <a:lumMod val="75000"/>
                </a:schemeClr>
              </a:solidFill>
              <a:latin typeface="微軟正黑體"/>
              <a:cs typeface="微軟正黑體"/>
            </a:endParaRPr>
          </a:p>
          <a:p>
            <a:pPr marL="1766570" marR="5080" indent="-685800">
              <a:lnSpc>
                <a:spcPct val="109300"/>
              </a:lnSpc>
              <a:spcBef>
                <a:spcPts val="2050"/>
              </a:spcBef>
              <a:buFont typeface="Wingdings 2" panose="05020102010507070707" pitchFamily="18" charset="2"/>
              <a:buChar char=""/>
            </a:pPr>
            <a:r>
              <a:rPr sz="5050" spc="30" dirty="0" smtClean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每</a:t>
            </a: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⽇正常辦公時數</a:t>
            </a:r>
            <a:r>
              <a:rPr sz="5050" spc="30" dirty="0" smtClean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，</a:t>
            </a:r>
            <a:r>
              <a:rPr sz="5050" spc="35" dirty="0" smtClean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連</a:t>
            </a:r>
            <a:r>
              <a:rPr sz="5050" spc="30" dirty="0" smtClean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同延</a:t>
            </a: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⻑</a:t>
            </a:r>
            <a:r>
              <a:rPr sz="5050" spc="30" dirty="0" smtClean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辦公時數不得</a:t>
            </a:r>
            <a:r>
              <a:rPr sz="5050" spc="35" dirty="0" smtClean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超</a:t>
            </a:r>
            <a:r>
              <a:rPr sz="5050" spc="30" dirty="0" smtClean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過</a:t>
            </a:r>
            <a:r>
              <a:rPr sz="5050" spc="-2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12</a:t>
            </a: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⼩</a:t>
            </a:r>
            <a:r>
              <a:rPr sz="5050" spc="35" dirty="0" smtClean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時</a:t>
            </a:r>
            <a:endParaRPr lang="en-US" sz="5050" spc="35" dirty="0" smtClean="0">
              <a:solidFill>
                <a:schemeClr val="accent6">
                  <a:lumMod val="75000"/>
                </a:schemeClr>
              </a:solidFill>
              <a:latin typeface="微軟正黑體"/>
              <a:cs typeface="微軟正黑體"/>
            </a:endParaRPr>
          </a:p>
          <a:p>
            <a:pPr marL="1766570" marR="5080" indent="-685800">
              <a:lnSpc>
                <a:spcPct val="109300"/>
              </a:lnSpc>
              <a:spcBef>
                <a:spcPts val="2050"/>
              </a:spcBef>
              <a:buFont typeface="Wingdings 2" panose="05020102010507070707" pitchFamily="18" charset="2"/>
              <a:buChar char=""/>
            </a:pPr>
            <a:r>
              <a:rPr sz="5050" spc="30" dirty="0" smtClean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每</a:t>
            </a: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⽉延⻑</a:t>
            </a:r>
            <a:r>
              <a:rPr sz="5050" spc="30" dirty="0" smtClean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辦公時數不</a:t>
            </a:r>
            <a:r>
              <a:rPr sz="5050" spc="20" dirty="0" smtClean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得</a:t>
            </a:r>
            <a:r>
              <a:rPr sz="5050" spc="30" dirty="0" smtClean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超過</a:t>
            </a:r>
            <a:r>
              <a:rPr sz="5050" spc="-2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60</a:t>
            </a: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⼩</a:t>
            </a:r>
            <a:r>
              <a:rPr sz="5050" spc="3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時</a:t>
            </a:r>
            <a:endParaRPr sz="5050" dirty="0">
              <a:solidFill>
                <a:schemeClr val="accent6">
                  <a:lumMod val="75000"/>
                </a:schemeClr>
              </a:solidFill>
              <a:latin typeface="微軟正黑體"/>
              <a:cs typeface="微軟正黑體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401800" y="6210300"/>
            <a:ext cx="2663130" cy="2650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495" y="657204"/>
            <a:ext cx="16443960" cy="1906905"/>
          </a:xfrm>
          <a:custGeom>
            <a:avLst/>
            <a:gdLst/>
            <a:ahLst/>
            <a:cxnLst/>
            <a:rect l="l" t="t" r="r" b="b"/>
            <a:pathLst>
              <a:path w="16443960" h="1906905">
                <a:moveTo>
                  <a:pt x="0" y="0"/>
                </a:moveTo>
                <a:lnTo>
                  <a:pt x="16443725" y="0"/>
                </a:lnTo>
                <a:lnTo>
                  <a:pt x="16443725" y="1906518"/>
                </a:lnTo>
                <a:lnTo>
                  <a:pt x="0" y="19065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5495" y="2914052"/>
            <a:ext cx="15401305" cy="4972648"/>
          </a:xfrm>
          <a:custGeom>
            <a:avLst/>
            <a:gdLst/>
            <a:ahLst/>
            <a:cxnLst/>
            <a:rect l="l" t="t" r="r" b="b"/>
            <a:pathLst>
              <a:path w="13867130" h="1589404">
                <a:moveTo>
                  <a:pt x="0" y="0"/>
                </a:moveTo>
                <a:lnTo>
                  <a:pt x="13866671" y="0"/>
                </a:lnTo>
                <a:lnTo>
                  <a:pt x="13866671" y="1589018"/>
                </a:lnTo>
                <a:lnTo>
                  <a:pt x="0" y="15890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740342" y="9955840"/>
            <a:ext cx="86995" cy="331470"/>
          </a:xfrm>
          <a:custGeom>
            <a:avLst/>
            <a:gdLst/>
            <a:ahLst/>
            <a:cxnLst/>
            <a:rect l="l" t="t" r="r" b="b"/>
            <a:pathLst>
              <a:path w="86994" h="331470">
                <a:moveTo>
                  <a:pt x="86486" y="331158"/>
                </a:moveTo>
                <a:lnTo>
                  <a:pt x="86613" y="331158"/>
                </a:lnTo>
                <a:lnTo>
                  <a:pt x="0" y="0"/>
                </a:lnTo>
                <a:lnTo>
                  <a:pt x="86486" y="331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23244" y="6945195"/>
            <a:ext cx="42545" cy="363220"/>
          </a:xfrm>
          <a:custGeom>
            <a:avLst/>
            <a:gdLst/>
            <a:ahLst/>
            <a:cxnLst/>
            <a:rect l="l" t="t" r="r" b="b"/>
            <a:pathLst>
              <a:path w="42544" h="363220">
                <a:moveTo>
                  <a:pt x="0" y="363106"/>
                </a:moveTo>
                <a:lnTo>
                  <a:pt x="41717" y="6068"/>
                </a:lnTo>
                <a:lnTo>
                  <a:pt x="42409" y="0"/>
                </a:lnTo>
                <a:lnTo>
                  <a:pt x="0" y="363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484821" y="7646915"/>
            <a:ext cx="693420" cy="2640330"/>
          </a:xfrm>
          <a:custGeom>
            <a:avLst/>
            <a:gdLst/>
            <a:ahLst/>
            <a:cxnLst/>
            <a:rect l="l" t="t" r="r" b="b"/>
            <a:pathLst>
              <a:path w="693419" h="2640329">
                <a:moveTo>
                  <a:pt x="0" y="2640083"/>
                </a:moveTo>
                <a:lnTo>
                  <a:pt x="693119" y="0"/>
                </a:lnTo>
                <a:lnTo>
                  <a:pt x="0" y="26400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905495" y="1072154"/>
            <a:ext cx="1644396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標楷體" panose="03000509000000000000" pitchFamily="65" charset="-120"/>
                <a:ea typeface="標楷體" panose="03000509000000000000" pitchFamily="65" charset="-120"/>
              </a:rPr>
              <a:t>延長辦公時數要</a:t>
            </a:r>
            <a:r>
              <a:rPr dirty="0"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846318" y="2524893"/>
            <a:ext cx="12460482" cy="2225609"/>
          </a:xfrm>
          <a:prstGeom prst="rect">
            <a:avLst/>
          </a:prstGeom>
        </p:spPr>
        <p:txBody>
          <a:bodyPr vert="horz" wrap="square" lIns="0" tIns="446405" rIns="0" bIns="0" rtlCol="0">
            <a:spAutoFit/>
          </a:bodyPr>
          <a:lstStyle/>
          <a:p>
            <a:pPr marL="869950" indent="-857250">
              <a:lnSpc>
                <a:spcPct val="100000"/>
              </a:lnSpc>
              <a:spcBef>
                <a:spcPts val="3515"/>
              </a:spcBef>
              <a:buFont typeface="Wingdings 2" panose="05020102010507070707" pitchFamily="18" charset="2"/>
              <a:buChar char=""/>
            </a:pPr>
            <a:r>
              <a:rPr sz="7050" b="1" spc="-5" dirty="0" err="1" smtClean="0">
                <a:solidFill>
                  <a:srgbClr val="003DA7"/>
                </a:solidFill>
                <a:latin typeface="微軟正黑體"/>
                <a:cs typeface="微軟正黑體"/>
              </a:rPr>
              <a:t>經主管指</a:t>
            </a:r>
            <a:r>
              <a:rPr sz="7050" b="1" dirty="0" err="1" smtClean="0">
                <a:solidFill>
                  <a:srgbClr val="003DA7"/>
                </a:solidFill>
                <a:latin typeface="微軟正黑體"/>
                <a:cs typeface="微軟正黑體"/>
              </a:rPr>
              <a:t>派</a:t>
            </a:r>
            <a:endParaRPr sz="7050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3150" b="1" spc="10" dirty="0">
                <a:solidFill>
                  <a:srgbClr val="FF3131"/>
                </a:solidFill>
                <a:latin typeface="微軟正黑體"/>
                <a:cs typeface="微軟正黑體"/>
              </a:rPr>
              <a:t>加班指派考量急迫、必要及合理性</a:t>
            </a:r>
            <a:r>
              <a:rPr sz="3150" b="1" spc="15" dirty="0">
                <a:solidFill>
                  <a:srgbClr val="FF3131"/>
                </a:solidFill>
                <a:latin typeface="微軟正黑體"/>
                <a:cs typeface="微軟正黑體"/>
              </a:rPr>
              <a:t>，</a:t>
            </a:r>
            <a:r>
              <a:rPr sz="3150" b="1" spc="10" dirty="0">
                <a:solidFill>
                  <a:srgbClr val="FF3131"/>
                </a:solidFill>
                <a:latin typeface="微軟正黑體"/>
                <a:cs typeface="微軟正黑體"/>
              </a:rPr>
              <a:t>並應併同檢視同仁當⽉加班情形</a:t>
            </a:r>
            <a:r>
              <a:rPr sz="3150" b="1" spc="15" dirty="0">
                <a:solidFill>
                  <a:srgbClr val="FF3131"/>
                </a:solidFill>
                <a:latin typeface="微軟正黑體"/>
                <a:cs typeface="微軟正黑體"/>
              </a:rPr>
              <a:t>。</a:t>
            </a:r>
            <a:endParaRPr sz="3150" dirty="0">
              <a:latin typeface="微軟正黑體"/>
              <a:cs typeface="微軟正黑體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46317" y="5093418"/>
            <a:ext cx="13503137" cy="2149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0" indent="-857250">
              <a:lnSpc>
                <a:spcPct val="100000"/>
              </a:lnSpc>
              <a:spcBef>
                <a:spcPts val="100"/>
              </a:spcBef>
              <a:buFont typeface="Wingdings 2" panose="05020102010507070707" pitchFamily="18" charset="2"/>
              <a:buChar char=""/>
            </a:pPr>
            <a:r>
              <a:rPr sz="6900" b="1" spc="-5" dirty="0" err="1" smtClean="0">
                <a:solidFill>
                  <a:srgbClr val="003DA7"/>
                </a:solidFill>
                <a:latin typeface="微軟正黑體"/>
                <a:cs typeface="微軟正黑體"/>
              </a:rPr>
              <a:t>於法定工作時間以</a:t>
            </a:r>
            <a:r>
              <a:rPr sz="6900" b="1" dirty="0" err="1" smtClean="0">
                <a:solidFill>
                  <a:srgbClr val="003DA7"/>
                </a:solidFill>
                <a:latin typeface="微軟正黑體"/>
                <a:cs typeface="微軟正黑體"/>
              </a:rPr>
              <a:t>外</a:t>
            </a:r>
            <a:endParaRPr lang="en-US" sz="6900" b="1" dirty="0">
              <a:solidFill>
                <a:srgbClr val="003DA7"/>
              </a:solidFill>
              <a:latin typeface="微軟正黑體"/>
              <a:cs typeface="微軟正黑體"/>
            </a:endParaRPr>
          </a:p>
          <a:p>
            <a:pPr marL="869950" indent="-857250">
              <a:lnSpc>
                <a:spcPct val="100000"/>
              </a:lnSpc>
              <a:spcBef>
                <a:spcPts val="100"/>
              </a:spcBef>
              <a:buFont typeface="Wingdings 2" panose="05020102010507070707" pitchFamily="18" charset="2"/>
              <a:buChar char=""/>
            </a:pPr>
            <a:r>
              <a:rPr sz="6900" b="1" spc="-5" dirty="0" err="1" smtClean="0">
                <a:solidFill>
                  <a:srgbClr val="003DA7"/>
                </a:solidFill>
                <a:latin typeface="微軟正黑體"/>
                <a:cs typeface="微軟正黑體"/>
              </a:rPr>
              <a:t>執行職</a:t>
            </a:r>
            <a:r>
              <a:rPr sz="6900" b="1" dirty="0" err="1" smtClean="0">
                <a:solidFill>
                  <a:srgbClr val="003DA7"/>
                </a:solidFill>
                <a:latin typeface="微軟正黑體"/>
                <a:cs typeface="微軟正黑體"/>
              </a:rPr>
              <a:t>務</a:t>
            </a:r>
            <a:endParaRPr sz="6900" dirty="0">
              <a:latin typeface="微軟正黑體"/>
              <a:cs typeface="微軟正黑體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51435" cy="118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忙矢量圖、剪貼畫和插圖免費下載- illust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5153146"/>
            <a:ext cx="4705350" cy="35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8800" y="1104900"/>
            <a:ext cx="14401794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標楷體" panose="03000509000000000000" pitchFamily="65" charset="-120"/>
                <a:ea typeface="標楷體" panose="03000509000000000000" pitchFamily="65" charset="-120"/>
              </a:rPr>
              <a:t>得再延長工時之條</a:t>
            </a:r>
            <a:r>
              <a:rPr dirty="0"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1269890" y="2247900"/>
            <a:ext cx="15519614" cy="67048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5080" indent="0">
              <a:lnSpc>
                <a:spcPct val="108900"/>
              </a:lnSpc>
              <a:spcBef>
                <a:spcPts val="90"/>
              </a:spcBef>
              <a:buNone/>
            </a:pPr>
            <a:r>
              <a:rPr spc="3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行政院與所屬中央及地方各機關（構）公務員服勤實</a:t>
            </a:r>
            <a:r>
              <a:rPr spc="2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施 </a:t>
            </a:r>
            <a:r>
              <a:rPr spc="3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辦法</a:t>
            </a:r>
            <a:r>
              <a:rPr spc="-254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spc="30" dirty="0">
                <a:latin typeface="標楷體" panose="03000509000000000000" pitchFamily="65" charset="-120"/>
                <a:ea typeface="標楷體" panose="03000509000000000000" pitchFamily="65" charset="-120"/>
              </a:rPr>
              <a:t>以下簡稱服勤辦法</a:t>
            </a:r>
            <a:r>
              <a:rPr spc="570" dirty="0">
                <a:latin typeface="標楷體" panose="03000509000000000000" pitchFamily="65" charset="-120"/>
                <a:ea typeface="標楷體" panose="03000509000000000000" pitchFamily="65" charset="-120"/>
              </a:rPr>
              <a:t>)§4(</a:t>
            </a:r>
            <a:r>
              <a:rPr spc="30" dirty="0">
                <a:latin typeface="標楷體" panose="03000509000000000000" pitchFamily="65" charset="-120"/>
                <a:ea typeface="標楷體" panose="03000509000000000000" pitchFamily="65" charset="-120"/>
              </a:rPr>
              <a:t>一般人員</a:t>
            </a:r>
            <a:r>
              <a:rPr spc="-25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1800225" indent="-857250">
              <a:lnSpc>
                <a:spcPct val="100000"/>
              </a:lnSpc>
              <a:spcBef>
                <a:spcPts val="3920"/>
              </a:spcBef>
              <a:buFont typeface="Wingdings 2" panose="05020102010507070707" pitchFamily="18" charset="2"/>
              <a:buChar char=""/>
            </a:pPr>
            <a:r>
              <a:rPr sz="5900" b="0" spc="-10" dirty="0" err="1" smtClean="0">
                <a:solidFill>
                  <a:srgbClr val="FF0000"/>
                </a:solidFill>
                <a:latin typeface="微軟正黑體"/>
                <a:cs typeface="微軟正黑體"/>
              </a:rPr>
              <a:t>搶救重</a:t>
            </a:r>
            <a:r>
              <a:rPr sz="5900" b="0" spc="-10" dirty="0" err="1">
                <a:solidFill>
                  <a:srgbClr val="FF0000"/>
                </a:solidFill>
                <a:latin typeface="微軟正黑體"/>
                <a:cs typeface="微軟正黑體"/>
              </a:rPr>
              <a:t>⼤</a:t>
            </a:r>
            <a:r>
              <a:rPr sz="5900" b="0" spc="-10" dirty="0" err="1" smtClean="0">
                <a:solidFill>
                  <a:srgbClr val="FF0000"/>
                </a:solidFill>
                <a:latin typeface="微軟正黑體"/>
                <a:cs typeface="微軟正黑體"/>
              </a:rPr>
              <a:t>災</a:t>
            </a:r>
            <a:r>
              <a:rPr sz="5900" b="0" spc="-5" dirty="0" err="1" smtClean="0">
                <a:solidFill>
                  <a:srgbClr val="FF0000"/>
                </a:solidFill>
                <a:latin typeface="微軟正黑體"/>
                <a:cs typeface="微軟正黑體"/>
              </a:rPr>
              <a:t>害</a:t>
            </a:r>
            <a:endParaRPr lang="en-US" sz="5900" b="0" spc="-5" dirty="0" smtClean="0">
              <a:solidFill>
                <a:srgbClr val="FF0000"/>
              </a:solidFill>
              <a:latin typeface="微軟正黑體"/>
              <a:cs typeface="微軟正黑體"/>
            </a:endParaRPr>
          </a:p>
          <a:p>
            <a:pPr marL="1800225" indent="-857250">
              <a:lnSpc>
                <a:spcPct val="100000"/>
              </a:lnSpc>
              <a:spcBef>
                <a:spcPts val="3920"/>
              </a:spcBef>
              <a:buFont typeface="Wingdings 2" panose="05020102010507070707" pitchFamily="18" charset="2"/>
              <a:buChar char=""/>
            </a:pPr>
            <a:r>
              <a:rPr sz="5900" b="0" spc="-10" dirty="0" err="1" smtClean="0">
                <a:solidFill>
                  <a:srgbClr val="FF0000"/>
                </a:solidFill>
                <a:latin typeface="微軟正黑體"/>
                <a:cs typeface="微軟正黑體"/>
              </a:rPr>
              <a:t>處理緊急或重</a:t>
            </a:r>
            <a:r>
              <a:rPr sz="5900" b="0" spc="-10" dirty="0" err="1">
                <a:solidFill>
                  <a:srgbClr val="FF0000"/>
                </a:solidFill>
                <a:latin typeface="微軟正黑體"/>
                <a:cs typeface="微軟正黑體"/>
              </a:rPr>
              <a:t>⼤</a:t>
            </a:r>
            <a:r>
              <a:rPr sz="5900" b="0" spc="-10" dirty="0" err="1" smtClean="0">
                <a:solidFill>
                  <a:srgbClr val="FF0000"/>
                </a:solidFill>
                <a:latin typeface="微軟正黑體"/>
                <a:cs typeface="微軟正黑體"/>
              </a:rPr>
              <a:t>突發事</a:t>
            </a:r>
            <a:r>
              <a:rPr sz="5900" b="0" spc="-5" dirty="0" err="1" smtClean="0">
                <a:solidFill>
                  <a:srgbClr val="FF0000"/>
                </a:solidFill>
                <a:latin typeface="微軟正黑體"/>
                <a:cs typeface="微軟正黑體"/>
              </a:rPr>
              <a:t>件</a:t>
            </a:r>
            <a:endParaRPr lang="en-US" sz="5900" b="0" spc="-5" dirty="0" smtClean="0">
              <a:solidFill>
                <a:srgbClr val="FF0000"/>
              </a:solidFill>
              <a:latin typeface="微軟正黑體"/>
              <a:cs typeface="微軟正黑體"/>
            </a:endParaRPr>
          </a:p>
          <a:p>
            <a:pPr marL="1800225" indent="-857250">
              <a:lnSpc>
                <a:spcPct val="100000"/>
              </a:lnSpc>
              <a:spcBef>
                <a:spcPts val="3920"/>
              </a:spcBef>
              <a:buFont typeface="Wingdings 2" panose="05020102010507070707" pitchFamily="18" charset="2"/>
              <a:buChar char=""/>
            </a:pPr>
            <a:r>
              <a:rPr sz="5900" b="0" spc="-10" dirty="0" err="1" smtClean="0">
                <a:solidFill>
                  <a:srgbClr val="FF0000"/>
                </a:solidFill>
                <a:latin typeface="微軟正黑體"/>
                <a:cs typeface="微軟正黑體"/>
              </a:rPr>
              <a:t>辦理重</a:t>
            </a:r>
            <a:r>
              <a:rPr sz="5900" b="0" spc="-10" dirty="0" err="1">
                <a:solidFill>
                  <a:srgbClr val="FF0000"/>
                </a:solidFill>
                <a:latin typeface="微軟正黑體"/>
                <a:cs typeface="微軟正黑體"/>
              </a:rPr>
              <a:t>⼤專</a:t>
            </a:r>
            <a:r>
              <a:rPr sz="5900" b="0" spc="-5" dirty="0" err="1">
                <a:solidFill>
                  <a:srgbClr val="FF0000"/>
                </a:solidFill>
                <a:latin typeface="微軟正黑體"/>
                <a:cs typeface="微軟正黑體"/>
              </a:rPr>
              <a:t>案</a:t>
            </a:r>
            <a:r>
              <a:rPr sz="5900" b="0" spc="-220" dirty="0">
                <a:solidFill>
                  <a:srgbClr val="FF0000"/>
                </a:solidFill>
                <a:latin typeface="微軟正黑體"/>
                <a:cs typeface="微軟正黑體"/>
              </a:rPr>
              <a:t> </a:t>
            </a:r>
            <a:r>
              <a:rPr sz="5900" b="0" spc="4865" dirty="0">
                <a:solidFill>
                  <a:srgbClr val="FF0000"/>
                </a:solidFill>
                <a:latin typeface="微軟正黑體"/>
                <a:cs typeface="微軟正黑體"/>
              </a:rPr>
              <a:t>∕</a:t>
            </a:r>
            <a:r>
              <a:rPr sz="5900" b="0" spc="-10" dirty="0">
                <a:solidFill>
                  <a:srgbClr val="FF0000"/>
                </a:solidFill>
                <a:latin typeface="微軟正黑體"/>
                <a:cs typeface="微軟正黑體"/>
              </a:rPr>
              <a:t>特殊重⼤專</a:t>
            </a:r>
            <a:r>
              <a:rPr sz="5900" b="0" spc="-5" dirty="0">
                <a:solidFill>
                  <a:srgbClr val="FF0000"/>
                </a:solidFill>
                <a:latin typeface="微軟正黑體"/>
                <a:cs typeface="微軟正黑體"/>
              </a:rPr>
              <a:t>案 </a:t>
            </a:r>
            <a:r>
              <a:rPr sz="5900" b="0" spc="-10" dirty="0">
                <a:solidFill>
                  <a:srgbClr val="FF0000"/>
                </a:solidFill>
                <a:latin typeface="微軟正黑體"/>
                <a:cs typeface="微軟正黑體"/>
              </a:rPr>
              <a:t>辦理季節性、週期性⼯</a:t>
            </a:r>
            <a:r>
              <a:rPr sz="5900" b="0" spc="-5" dirty="0">
                <a:solidFill>
                  <a:srgbClr val="FF0000"/>
                </a:solidFill>
                <a:latin typeface="微軟正黑體"/>
                <a:cs typeface="微軟正黑體"/>
              </a:rPr>
              <a:t>作</a:t>
            </a:r>
            <a:endParaRPr sz="5900" dirty="0">
              <a:solidFill>
                <a:srgbClr val="FF0000"/>
              </a:solidFill>
              <a:latin typeface="微軟正黑體"/>
              <a:cs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" y="16319"/>
            <a:ext cx="18283489" cy="102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490065" y="4936237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811" y="3244"/>
                </a:moveTo>
                <a:lnTo>
                  <a:pt x="565" y="2320"/>
                </a:lnTo>
                <a:lnTo>
                  <a:pt x="245" y="1452"/>
                </a:lnTo>
                <a:lnTo>
                  <a:pt x="0" y="339"/>
                </a:lnTo>
                <a:lnTo>
                  <a:pt x="18" y="0"/>
                </a:lnTo>
                <a:lnTo>
                  <a:pt x="811" y="3244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8393" y="4063351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312" y="0"/>
                </a:lnTo>
              </a:path>
            </a:pathLst>
          </a:custGeom>
          <a:ln w="8889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2232" y="4067797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8393" y="4224642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312" y="0"/>
                </a:lnTo>
              </a:path>
            </a:pathLst>
          </a:custGeom>
          <a:ln w="8889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84269" y="4678739"/>
            <a:ext cx="4445" cy="19050"/>
          </a:xfrm>
          <a:custGeom>
            <a:avLst/>
            <a:gdLst/>
            <a:ahLst/>
            <a:cxnLst/>
            <a:rect l="l" t="t" r="r" b="b"/>
            <a:pathLst>
              <a:path w="4444" h="19050">
                <a:moveTo>
                  <a:pt x="4245" y="18994"/>
                </a:moveTo>
                <a:lnTo>
                  <a:pt x="0" y="0"/>
                </a:lnTo>
                <a:lnTo>
                  <a:pt x="2964" y="13474"/>
                </a:lnTo>
                <a:lnTo>
                  <a:pt x="4245" y="18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273131" y="4656675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9787" y="16229"/>
                </a:moveTo>
                <a:lnTo>
                  <a:pt x="8076" y="8856"/>
                </a:lnTo>
                <a:lnTo>
                  <a:pt x="6575" y="2964"/>
                </a:lnTo>
                <a:lnTo>
                  <a:pt x="5359" y="0"/>
                </a:lnTo>
                <a:lnTo>
                  <a:pt x="3762" y="6290"/>
                </a:lnTo>
                <a:lnTo>
                  <a:pt x="1501" y="15545"/>
                </a:lnTo>
                <a:lnTo>
                  <a:pt x="1383" y="15907"/>
                </a:lnTo>
                <a:lnTo>
                  <a:pt x="9787" y="16229"/>
                </a:lnTo>
                <a:close/>
              </a:path>
              <a:path w="10159" h="20320">
                <a:moveTo>
                  <a:pt x="892" y="17426"/>
                </a:moveTo>
                <a:lnTo>
                  <a:pt x="1279" y="16229"/>
                </a:lnTo>
                <a:lnTo>
                  <a:pt x="1349" y="15906"/>
                </a:lnTo>
                <a:lnTo>
                  <a:pt x="892" y="17426"/>
                </a:lnTo>
                <a:close/>
              </a:path>
              <a:path w="10159" h="20320">
                <a:moveTo>
                  <a:pt x="0" y="20182"/>
                </a:moveTo>
                <a:lnTo>
                  <a:pt x="475" y="18814"/>
                </a:lnTo>
                <a:lnTo>
                  <a:pt x="892" y="17426"/>
                </a:lnTo>
                <a:lnTo>
                  <a:pt x="0" y="201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292854" y="4715413"/>
            <a:ext cx="1270" cy="4445"/>
          </a:xfrm>
          <a:custGeom>
            <a:avLst/>
            <a:gdLst/>
            <a:ahLst/>
            <a:cxnLst/>
            <a:rect l="l" t="t" r="r" b="b"/>
            <a:pathLst>
              <a:path w="1269" h="4445">
                <a:moveTo>
                  <a:pt x="1144" y="4128"/>
                </a:moveTo>
                <a:lnTo>
                  <a:pt x="0" y="0"/>
                </a:lnTo>
                <a:lnTo>
                  <a:pt x="707" y="2683"/>
                </a:lnTo>
                <a:lnTo>
                  <a:pt x="1144" y="4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94493" y="4713326"/>
            <a:ext cx="33020" cy="25400"/>
          </a:xfrm>
          <a:custGeom>
            <a:avLst/>
            <a:gdLst/>
            <a:ahLst/>
            <a:cxnLst/>
            <a:rect l="l" t="t" r="r" b="b"/>
            <a:pathLst>
              <a:path w="33019" h="25400">
                <a:moveTo>
                  <a:pt x="15583" y="24914"/>
                </a:moveTo>
                <a:lnTo>
                  <a:pt x="21988" y="24914"/>
                </a:lnTo>
                <a:lnTo>
                  <a:pt x="28145" y="21208"/>
                </a:lnTo>
                <a:lnTo>
                  <a:pt x="30520" y="16476"/>
                </a:lnTo>
                <a:lnTo>
                  <a:pt x="32991" y="11098"/>
                </a:lnTo>
                <a:lnTo>
                  <a:pt x="30387" y="5245"/>
                </a:lnTo>
                <a:lnTo>
                  <a:pt x="24002" y="2052"/>
                </a:lnTo>
                <a:lnTo>
                  <a:pt x="21360" y="703"/>
                </a:lnTo>
                <a:lnTo>
                  <a:pt x="18453" y="0"/>
                </a:lnTo>
                <a:lnTo>
                  <a:pt x="11687" y="0"/>
                </a:lnTo>
                <a:lnTo>
                  <a:pt x="8076" y="1254"/>
                </a:lnTo>
                <a:lnTo>
                  <a:pt x="0" y="7829"/>
                </a:lnTo>
                <a:lnTo>
                  <a:pt x="741" y="10091"/>
                </a:lnTo>
                <a:lnTo>
                  <a:pt x="2907" y="16077"/>
                </a:lnTo>
                <a:lnTo>
                  <a:pt x="7620" y="23261"/>
                </a:lnTo>
                <a:lnTo>
                  <a:pt x="14177" y="24667"/>
                </a:lnTo>
                <a:lnTo>
                  <a:pt x="14918" y="24857"/>
                </a:lnTo>
                <a:lnTo>
                  <a:pt x="15583" y="24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261646" y="4249431"/>
            <a:ext cx="33020" cy="25400"/>
          </a:xfrm>
          <a:custGeom>
            <a:avLst/>
            <a:gdLst/>
            <a:ahLst/>
            <a:cxnLst/>
            <a:rect l="l" t="t" r="r" b="b"/>
            <a:pathLst>
              <a:path w="33019" h="25400">
                <a:moveTo>
                  <a:pt x="15583" y="24914"/>
                </a:moveTo>
                <a:lnTo>
                  <a:pt x="21988" y="24914"/>
                </a:lnTo>
                <a:lnTo>
                  <a:pt x="28145" y="21208"/>
                </a:lnTo>
                <a:lnTo>
                  <a:pt x="30520" y="16476"/>
                </a:lnTo>
                <a:lnTo>
                  <a:pt x="32991" y="11098"/>
                </a:lnTo>
                <a:lnTo>
                  <a:pt x="30387" y="5245"/>
                </a:lnTo>
                <a:lnTo>
                  <a:pt x="23983" y="2033"/>
                </a:lnTo>
                <a:lnTo>
                  <a:pt x="21360" y="684"/>
                </a:lnTo>
                <a:lnTo>
                  <a:pt x="18453" y="0"/>
                </a:lnTo>
                <a:lnTo>
                  <a:pt x="11687" y="0"/>
                </a:lnTo>
                <a:lnTo>
                  <a:pt x="8076" y="1254"/>
                </a:lnTo>
                <a:lnTo>
                  <a:pt x="0" y="7810"/>
                </a:lnTo>
                <a:lnTo>
                  <a:pt x="722" y="10072"/>
                </a:lnTo>
                <a:lnTo>
                  <a:pt x="2907" y="16077"/>
                </a:lnTo>
                <a:lnTo>
                  <a:pt x="7620" y="23261"/>
                </a:lnTo>
                <a:lnTo>
                  <a:pt x="14158" y="24648"/>
                </a:lnTo>
                <a:lnTo>
                  <a:pt x="14918" y="24838"/>
                </a:lnTo>
                <a:lnTo>
                  <a:pt x="15583" y="24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251402" y="4214843"/>
            <a:ext cx="5715" cy="23495"/>
          </a:xfrm>
          <a:custGeom>
            <a:avLst/>
            <a:gdLst/>
            <a:ahLst/>
            <a:cxnLst/>
            <a:rect l="l" t="t" r="r" b="b"/>
            <a:pathLst>
              <a:path w="5715" h="23495">
                <a:moveTo>
                  <a:pt x="5245" y="23280"/>
                </a:moveTo>
                <a:lnTo>
                  <a:pt x="4313" y="19213"/>
                </a:lnTo>
                <a:lnTo>
                  <a:pt x="0" y="0"/>
                </a:lnTo>
                <a:lnTo>
                  <a:pt x="1862" y="8418"/>
                </a:lnTo>
                <a:lnTo>
                  <a:pt x="4123" y="18491"/>
                </a:lnTo>
                <a:lnTo>
                  <a:pt x="5245" y="23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240284" y="4192760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9787" y="16229"/>
                </a:moveTo>
                <a:lnTo>
                  <a:pt x="8076" y="8875"/>
                </a:lnTo>
                <a:lnTo>
                  <a:pt x="6575" y="2983"/>
                </a:lnTo>
                <a:lnTo>
                  <a:pt x="5359" y="0"/>
                </a:lnTo>
                <a:lnTo>
                  <a:pt x="3762" y="6309"/>
                </a:lnTo>
                <a:lnTo>
                  <a:pt x="1501" y="15564"/>
                </a:lnTo>
                <a:lnTo>
                  <a:pt x="1390" y="15908"/>
                </a:lnTo>
                <a:lnTo>
                  <a:pt x="9787" y="16229"/>
                </a:lnTo>
                <a:close/>
              </a:path>
              <a:path w="10159" h="20320">
                <a:moveTo>
                  <a:pt x="857" y="17553"/>
                </a:moveTo>
                <a:lnTo>
                  <a:pt x="1286" y="16229"/>
                </a:lnTo>
                <a:lnTo>
                  <a:pt x="1349" y="15906"/>
                </a:lnTo>
                <a:lnTo>
                  <a:pt x="857" y="17553"/>
                </a:lnTo>
                <a:close/>
              </a:path>
              <a:path w="10159" h="20320">
                <a:moveTo>
                  <a:pt x="0" y="20201"/>
                </a:moveTo>
                <a:lnTo>
                  <a:pt x="475" y="18833"/>
                </a:lnTo>
                <a:lnTo>
                  <a:pt x="857" y="17553"/>
                </a:lnTo>
                <a:lnTo>
                  <a:pt x="0" y="20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259917" y="4251176"/>
            <a:ext cx="1270" cy="4445"/>
          </a:xfrm>
          <a:custGeom>
            <a:avLst/>
            <a:gdLst/>
            <a:ahLst/>
            <a:cxnLst/>
            <a:rect l="l" t="t" r="r" b="b"/>
            <a:pathLst>
              <a:path w="1269" h="4445">
                <a:moveTo>
                  <a:pt x="1234" y="4450"/>
                </a:moveTo>
                <a:lnTo>
                  <a:pt x="0" y="0"/>
                </a:lnTo>
                <a:lnTo>
                  <a:pt x="797" y="3006"/>
                </a:lnTo>
                <a:lnTo>
                  <a:pt x="1234" y="4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204975" y="6208664"/>
            <a:ext cx="81927" cy="81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85060" y="6208721"/>
            <a:ext cx="81927" cy="81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773908" y="6250112"/>
            <a:ext cx="635" cy="7620"/>
          </a:xfrm>
          <a:custGeom>
            <a:avLst/>
            <a:gdLst/>
            <a:ahLst/>
            <a:cxnLst/>
            <a:rect l="l" t="t" r="r" b="b"/>
            <a:pathLst>
              <a:path w="634" h="7620">
                <a:moveTo>
                  <a:pt x="570" y="7183"/>
                </a:moveTo>
                <a:lnTo>
                  <a:pt x="40" y="3648"/>
                </a:lnTo>
                <a:lnTo>
                  <a:pt x="0" y="0"/>
                </a:lnTo>
                <a:lnTo>
                  <a:pt x="37" y="3648"/>
                </a:lnTo>
                <a:lnTo>
                  <a:pt x="570" y="71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785614" y="6156231"/>
            <a:ext cx="6985" cy="635"/>
          </a:xfrm>
          <a:custGeom>
            <a:avLst/>
            <a:gdLst/>
            <a:ahLst/>
            <a:cxnLst/>
            <a:rect l="l" t="t" r="r" b="b"/>
            <a:pathLst>
              <a:path w="6984" h="635">
                <a:moveTo>
                  <a:pt x="2821" y="32"/>
                </a:moveTo>
                <a:lnTo>
                  <a:pt x="2299" y="0"/>
                </a:lnTo>
                <a:lnTo>
                  <a:pt x="0" y="0"/>
                </a:lnTo>
                <a:lnTo>
                  <a:pt x="2821" y="32"/>
                </a:lnTo>
                <a:close/>
              </a:path>
              <a:path w="6984" h="635">
                <a:moveTo>
                  <a:pt x="4080" y="109"/>
                </a:moveTo>
                <a:lnTo>
                  <a:pt x="3344" y="37"/>
                </a:lnTo>
                <a:lnTo>
                  <a:pt x="2821" y="32"/>
                </a:lnTo>
                <a:lnTo>
                  <a:pt x="4080" y="109"/>
                </a:lnTo>
                <a:close/>
              </a:path>
              <a:path w="6984" h="635">
                <a:moveTo>
                  <a:pt x="6480" y="342"/>
                </a:moveTo>
                <a:lnTo>
                  <a:pt x="4466" y="133"/>
                </a:lnTo>
                <a:lnTo>
                  <a:pt x="4080" y="109"/>
                </a:lnTo>
                <a:lnTo>
                  <a:pt x="6480" y="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666180" y="4588107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08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08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620189" y="459090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08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08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712170" y="4550307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584" y="11611"/>
                </a:moveTo>
                <a:lnTo>
                  <a:pt x="9008" y="11611"/>
                </a:lnTo>
                <a:lnTo>
                  <a:pt x="11592" y="9008"/>
                </a:lnTo>
                <a:lnTo>
                  <a:pt x="11592" y="2603"/>
                </a:lnTo>
                <a:lnTo>
                  <a:pt x="9008" y="0"/>
                </a:lnTo>
                <a:lnTo>
                  <a:pt x="2584" y="0"/>
                </a:lnTo>
                <a:lnTo>
                  <a:pt x="0" y="2603"/>
                </a:lnTo>
                <a:lnTo>
                  <a:pt x="0" y="9008"/>
                </a:lnTo>
                <a:lnTo>
                  <a:pt x="2584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712170" y="4585313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584" y="11611"/>
                </a:moveTo>
                <a:lnTo>
                  <a:pt x="9008" y="11611"/>
                </a:lnTo>
                <a:lnTo>
                  <a:pt x="11592" y="9008"/>
                </a:lnTo>
                <a:lnTo>
                  <a:pt x="11592" y="2603"/>
                </a:lnTo>
                <a:lnTo>
                  <a:pt x="9008" y="0"/>
                </a:lnTo>
                <a:lnTo>
                  <a:pt x="2584" y="0"/>
                </a:lnTo>
                <a:lnTo>
                  <a:pt x="0" y="2603"/>
                </a:lnTo>
                <a:lnTo>
                  <a:pt x="0" y="9008"/>
                </a:lnTo>
                <a:lnTo>
                  <a:pt x="2584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896095" y="4539152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592"/>
                </a:moveTo>
                <a:lnTo>
                  <a:pt x="9008" y="11592"/>
                </a:lnTo>
                <a:lnTo>
                  <a:pt x="11611" y="9008"/>
                </a:lnTo>
                <a:lnTo>
                  <a:pt x="11611" y="2584"/>
                </a:lnTo>
                <a:lnTo>
                  <a:pt x="9008" y="0"/>
                </a:lnTo>
                <a:lnTo>
                  <a:pt x="2603" y="0"/>
                </a:lnTo>
                <a:lnTo>
                  <a:pt x="0" y="2584"/>
                </a:lnTo>
                <a:lnTo>
                  <a:pt x="0" y="9008"/>
                </a:lnTo>
                <a:lnTo>
                  <a:pt x="2603" y="1159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850123" y="454194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584" y="11592"/>
                </a:moveTo>
                <a:lnTo>
                  <a:pt x="9008" y="11592"/>
                </a:lnTo>
                <a:lnTo>
                  <a:pt x="11592" y="9008"/>
                </a:lnTo>
                <a:lnTo>
                  <a:pt x="11592" y="2584"/>
                </a:lnTo>
                <a:lnTo>
                  <a:pt x="9008" y="0"/>
                </a:lnTo>
                <a:lnTo>
                  <a:pt x="2584" y="0"/>
                </a:lnTo>
                <a:lnTo>
                  <a:pt x="0" y="2584"/>
                </a:lnTo>
                <a:lnTo>
                  <a:pt x="0" y="9008"/>
                </a:lnTo>
                <a:lnTo>
                  <a:pt x="2584" y="1159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850123" y="457695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584" y="11611"/>
                </a:moveTo>
                <a:lnTo>
                  <a:pt x="9008" y="11611"/>
                </a:lnTo>
                <a:lnTo>
                  <a:pt x="11592" y="9008"/>
                </a:lnTo>
                <a:lnTo>
                  <a:pt x="11592" y="2584"/>
                </a:lnTo>
                <a:lnTo>
                  <a:pt x="9008" y="0"/>
                </a:lnTo>
                <a:lnTo>
                  <a:pt x="2584" y="0"/>
                </a:lnTo>
                <a:lnTo>
                  <a:pt x="0" y="2584"/>
                </a:lnTo>
                <a:lnTo>
                  <a:pt x="0" y="9008"/>
                </a:lnTo>
                <a:lnTo>
                  <a:pt x="2584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804132" y="4544720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27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27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804132" y="457974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592"/>
                </a:moveTo>
                <a:lnTo>
                  <a:pt x="9008" y="11592"/>
                </a:lnTo>
                <a:lnTo>
                  <a:pt x="11611" y="9008"/>
                </a:lnTo>
                <a:lnTo>
                  <a:pt x="11611" y="2584"/>
                </a:lnTo>
                <a:lnTo>
                  <a:pt x="9008" y="0"/>
                </a:lnTo>
                <a:lnTo>
                  <a:pt x="2603" y="0"/>
                </a:lnTo>
                <a:lnTo>
                  <a:pt x="0" y="2584"/>
                </a:lnTo>
                <a:lnTo>
                  <a:pt x="0" y="9008"/>
                </a:lnTo>
                <a:lnTo>
                  <a:pt x="2603" y="1159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896095" y="4574158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08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08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758142" y="4547514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27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27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620189" y="455589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08"/>
                </a:lnTo>
                <a:lnTo>
                  <a:pt x="11611" y="2584"/>
                </a:lnTo>
                <a:lnTo>
                  <a:pt x="9008" y="0"/>
                </a:lnTo>
                <a:lnTo>
                  <a:pt x="2603" y="0"/>
                </a:lnTo>
                <a:lnTo>
                  <a:pt x="0" y="2584"/>
                </a:lnTo>
                <a:lnTo>
                  <a:pt x="0" y="9008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758142" y="4582539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592"/>
                </a:moveTo>
                <a:lnTo>
                  <a:pt x="9008" y="11592"/>
                </a:lnTo>
                <a:lnTo>
                  <a:pt x="11611" y="9008"/>
                </a:lnTo>
                <a:lnTo>
                  <a:pt x="11611" y="2584"/>
                </a:lnTo>
                <a:lnTo>
                  <a:pt x="9008" y="0"/>
                </a:lnTo>
                <a:lnTo>
                  <a:pt x="2603" y="0"/>
                </a:lnTo>
                <a:lnTo>
                  <a:pt x="0" y="2584"/>
                </a:lnTo>
                <a:lnTo>
                  <a:pt x="0" y="9008"/>
                </a:lnTo>
                <a:lnTo>
                  <a:pt x="2603" y="1159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666180" y="455310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08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08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93611" y="6150224"/>
            <a:ext cx="82385" cy="823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66756" y="6150224"/>
            <a:ext cx="82385" cy="823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18714" y="469290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479" y="353"/>
                </a:moveTo>
                <a:lnTo>
                  <a:pt x="237" y="219"/>
                </a:lnTo>
                <a:lnTo>
                  <a:pt x="0" y="0"/>
                </a:lnTo>
                <a:lnTo>
                  <a:pt x="479" y="353"/>
                </a:lnTo>
                <a:close/>
              </a:path>
              <a:path w="1270" h="635">
                <a:moveTo>
                  <a:pt x="876" y="617"/>
                </a:moveTo>
                <a:lnTo>
                  <a:pt x="479" y="353"/>
                </a:lnTo>
                <a:lnTo>
                  <a:pt x="876" y="55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91746" y="4536465"/>
            <a:ext cx="21590" cy="87630"/>
          </a:xfrm>
          <a:custGeom>
            <a:avLst/>
            <a:gdLst/>
            <a:ahLst/>
            <a:cxnLst/>
            <a:rect l="l" t="t" r="r" b="b"/>
            <a:pathLst>
              <a:path w="21589" h="87629">
                <a:moveTo>
                  <a:pt x="8509" y="87089"/>
                </a:moveTo>
                <a:lnTo>
                  <a:pt x="0" y="84797"/>
                </a:lnTo>
                <a:lnTo>
                  <a:pt x="1833" y="79416"/>
                </a:lnTo>
                <a:lnTo>
                  <a:pt x="6963" y="61345"/>
                </a:lnTo>
                <a:lnTo>
                  <a:pt x="10275" y="43018"/>
                </a:lnTo>
                <a:lnTo>
                  <a:pt x="12082" y="24456"/>
                </a:lnTo>
                <a:lnTo>
                  <a:pt x="12694" y="5679"/>
                </a:lnTo>
                <a:lnTo>
                  <a:pt x="12734" y="0"/>
                </a:lnTo>
                <a:lnTo>
                  <a:pt x="21543" y="0"/>
                </a:lnTo>
                <a:lnTo>
                  <a:pt x="19017" y="44199"/>
                </a:lnTo>
                <a:lnTo>
                  <a:pt x="10343" y="81748"/>
                </a:lnTo>
                <a:lnTo>
                  <a:pt x="8509" y="87089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48313" y="3868091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39" h="6350">
                <a:moveTo>
                  <a:pt x="11917" y="6177"/>
                </a:moveTo>
                <a:lnTo>
                  <a:pt x="2790" y="6177"/>
                </a:lnTo>
                <a:lnTo>
                  <a:pt x="0" y="4025"/>
                </a:lnTo>
                <a:lnTo>
                  <a:pt x="0" y="2132"/>
                </a:lnTo>
                <a:lnTo>
                  <a:pt x="2770" y="0"/>
                </a:lnTo>
                <a:lnTo>
                  <a:pt x="11917" y="0"/>
                </a:lnTo>
                <a:lnTo>
                  <a:pt x="14687" y="2132"/>
                </a:lnTo>
                <a:lnTo>
                  <a:pt x="14687" y="4025"/>
                </a:lnTo>
                <a:lnTo>
                  <a:pt x="11917" y="6177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79917" y="4183206"/>
            <a:ext cx="12065" cy="13970"/>
          </a:xfrm>
          <a:custGeom>
            <a:avLst/>
            <a:gdLst/>
            <a:ahLst/>
            <a:cxnLst/>
            <a:rect l="l" t="t" r="r" b="b"/>
            <a:pathLst>
              <a:path w="12064" h="13970">
                <a:moveTo>
                  <a:pt x="2271" y="13352"/>
                </a:moveTo>
                <a:lnTo>
                  <a:pt x="0" y="7871"/>
                </a:lnTo>
                <a:lnTo>
                  <a:pt x="2311" y="4922"/>
                </a:lnTo>
                <a:lnTo>
                  <a:pt x="3766" y="0"/>
                </a:lnTo>
                <a:lnTo>
                  <a:pt x="11638" y="2311"/>
                </a:lnTo>
                <a:lnTo>
                  <a:pt x="10607" y="7871"/>
                </a:lnTo>
                <a:lnTo>
                  <a:pt x="10223" y="9844"/>
                </a:lnTo>
                <a:lnTo>
                  <a:pt x="8808" y="11259"/>
                </a:lnTo>
                <a:lnTo>
                  <a:pt x="2271" y="1335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07398" y="4200943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187250" y="4206045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2371" y="10721"/>
                </a:moveTo>
                <a:lnTo>
                  <a:pt x="0" y="2232"/>
                </a:lnTo>
                <a:lnTo>
                  <a:pt x="13093" y="0"/>
                </a:lnTo>
                <a:lnTo>
                  <a:pt x="15484" y="8509"/>
                </a:lnTo>
                <a:lnTo>
                  <a:pt x="2371" y="1072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25693" y="4213956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256543" y="4223841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79" y="8828"/>
                </a:moveTo>
                <a:lnTo>
                  <a:pt x="0" y="8828"/>
                </a:lnTo>
                <a:lnTo>
                  <a:pt x="0" y="0"/>
                </a:lnTo>
                <a:lnTo>
                  <a:pt x="11379" y="0"/>
                </a:lnTo>
                <a:lnTo>
                  <a:pt x="11379" y="882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242334" y="4211146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275814" y="422272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0382" y="15046"/>
                </a:moveTo>
                <a:lnTo>
                  <a:pt x="5360" y="11459"/>
                </a:lnTo>
                <a:lnTo>
                  <a:pt x="4962" y="11200"/>
                </a:lnTo>
                <a:lnTo>
                  <a:pt x="0" y="7652"/>
                </a:lnTo>
                <a:lnTo>
                  <a:pt x="4384" y="0"/>
                </a:lnTo>
                <a:lnTo>
                  <a:pt x="14767" y="7393"/>
                </a:lnTo>
                <a:lnTo>
                  <a:pt x="10382" y="15046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342576" y="4250606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361309" y="4236376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41619" y="4232510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2371" y="10542"/>
                </a:moveTo>
                <a:lnTo>
                  <a:pt x="0" y="2072"/>
                </a:lnTo>
                <a:lnTo>
                  <a:pt x="12116" y="0"/>
                </a:lnTo>
                <a:lnTo>
                  <a:pt x="14508" y="8509"/>
                </a:lnTo>
                <a:lnTo>
                  <a:pt x="2371" y="1054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297178" y="4226790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5" h="14604">
                <a:moveTo>
                  <a:pt x="2052" y="14508"/>
                </a:moveTo>
                <a:lnTo>
                  <a:pt x="0" y="2371"/>
                </a:lnTo>
                <a:lnTo>
                  <a:pt x="8489" y="0"/>
                </a:lnTo>
                <a:lnTo>
                  <a:pt x="10542" y="12136"/>
                </a:lnTo>
                <a:lnTo>
                  <a:pt x="2052" y="145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12543" y="4251622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79" y="8808"/>
                </a:moveTo>
                <a:lnTo>
                  <a:pt x="19" y="8808"/>
                </a:lnTo>
                <a:lnTo>
                  <a:pt x="0" y="0"/>
                </a:lnTo>
                <a:lnTo>
                  <a:pt x="11379" y="0"/>
                </a:lnTo>
                <a:lnTo>
                  <a:pt x="1137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263438" y="4240800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236814" y="4232191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79" y="8828"/>
                </a:moveTo>
                <a:lnTo>
                  <a:pt x="0" y="8828"/>
                </a:lnTo>
                <a:lnTo>
                  <a:pt x="0" y="0"/>
                </a:lnTo>
                <a:lnTo>
                  <a:pt x="11379" y="0"/>
                </a:lnTo>
                <a:lnTo>
                  <a:pt x="11379" y="882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203433" y="4224459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2371" y="10701"/>
                </a:moveTo>
                <a:lnTo>
                  <a:pt x="0" y="2212"/>
                </a:lnTo>
                <a:lnTo>
                  <a:pt x="13093" y="0"/>
                </a:lnTo>
                <a:lnTo>
                  <a:pt x="15484" y="8489"/>
                </a:lnTo>
                <a:lnTo>
                  <a:pt x="2371" y="1070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169733" y="4203135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66949" y="4252439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>
            <a:spLocks noGrp="1"/>
          </p:cNvSpPr>
          <p:nvPr>
            <p:ph type="title"/>
          </p:nvPr>
        </p:nvSpPr>
        <p:spPr>
          <a:xfrm>
            <a:off x="905495" y="841211"/>
            <a:ext cx="16433800" cy="153952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30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5"/>
              </a:spcBef>
            </a:pPr>
            <a:r>
              <a:rPr sz="9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定期檢討勤休制度妥適性</a:t>
            </a:r>
          </a:p>
        </p:txBody>
      </p:sp>
      <p:sp>
        <p:nvSpPr>
          <p:cNvPr id="91" name="object 91"/>
          <p:cNvSpPr/>
          <p:nvPr/>
        </p:nvSpPr>
        <p:spPr>
          <a:xfrm>
            <a:off x="1267801" y="7552415"/>
            <a:ext cx="130418" cy="1304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1163275" y="6342260"/>
            <a:ext cx="5200650" cy="1463675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4000" b="1" spc="-15" dirty="0">
                <a:solidFill>
                  <a:srgbClr val="003DA7"/>
                </a:solidFill>
                <a:latin typeface="微軟正黑體"/>
                <a:cs typeface="微軟正黑體"/>
              </a:rPr>
              <a:t>檢討非必要勤</a:t>
            </a:r>
            <a:r>
              <a:rPr sz="4000" b="1" spc="-10" dirty="0">
                <a:solidFill>
                  <a:srgbClr val="003DA7"/>
                </a:solidFill>
                <a:latin typeface="微軟正黑體"/>
                <a:cs typeface="微軟正黑體"/>
              </a:rPr>
              <a:t>務</a:t>
            </a:r>
            <a:endParaRPr sz="4000" dirty="0">
              <a:latin typeface="微軟正黑體"/>
              <a:cs typeface="微軟正黑體"/>
            </a:endParaRPr>
          </a:p>
          <a:p>
            <a:pPr marL="572770">
              <a:lnSpc>
                <a:spcPct val="100000"/>
              </a:lnSpc>
              <a:spcBef>
                <a:spcPts val="1340"/>
              </a:spcBef>
            </a:pPr>
            <a:r>
              <a:rPr sz="2600" spc="-10" dirty="0">
                <a:latin typeface="微軟正黑體"/>
                <a:cs typeface="微軟正黑體"/>
              </a:rPr>
              <a:t>說明你和競爭對⼿的不同之處</a:t>
            </a:r>
            <a:r>
              <a:rPr sz="2600" spc="-5" dirty="0">
                <a:latin typeface="微軟正黑體"/>
                <a:cs typeface="微軟正黑體"/>
              </a:rPr>
              <a:t>。</a:t>
            </a:r>
            <a:endParaRPr sz="2600" dirty="0">
              <a:latin typeface="微軟正黑體"/>
              <a:cs typeface="微軟正黑體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721553" y="7588659"/>
            <a:ext cx="123119" cy="123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6483134" y="6455309"/>
            <a:ext cx="4911090" cy="1383030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3750" b="1" spc="10" dirty="0">
                <a:solidFill>
                  <a:srgbClr val="003DA7"/>
                </a:solidFill>
                <a:latin typeface="微軟正黑體"/>
                <a:cs typeface="微軟正黑體"/>
              </a:rPr>
              <a:t>業務流程簡</a:t>
            </a:r>
            <a:r>
              <a:rPr sz="3750" b="1" spc="15" dirty="0">
                <a:solidFill>
                  <a:srgbClr val="003DA7"/>
                </a:solidFill>
                <a:latin typeface="微軟正黑體"/>
                <a:cs typeface="微軟正黑體"/>
              </a:rPr>
              <a:t>化</a:t>
            </a:r>
            <a:endParaRPr sz="3750">
              <a:latin typeface="微軟正黑體"/>
              <a:cs typeface="微軟正黑體"/>
            </a:endParaRPr>
          </a:p>
          <a:p>
            <a:pPr marL="541655">
              <a:lnSpc>
                <a:spcPct val="100000"/>
              </a:lnSpc>
              <a:spcBef>
                <a:spcPts val="1275"/>
              </a:spcBef>
            </a:pPr>
            <a:r>
              <a:rPr sz="2450" spc="-5" dirty="0">
                <a:latin typeface="微軟正黑體"/>
                <a:cs typeface="微軟正黑體"/>
              </a:rPr>
              <a:t>說明你和競爭對⼿的不同之處</a:t>
            </a:r>
            <a:r>
              <a:rPr sz="2450" dirty="0">
                <a:latin typeface="微軟正黑體"/>
                <a:cs typeface="微軟正黑體"/>
              </a:rPr>
              <a:t>。</a:t>
            </a:r>
            <a:endParaRPr sz="2450">
              <a:latin typeface="微軟正黑體"/>
              <a:cs typeface="微軟正黑體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2188688" y="7588659"/>
            <a:ext cx="123119" cy="123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11950269" y="6455309"/>
            <a:ext cx="4911090" cy="1383030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3750" b="1" spc="10" dirty="0">
                <a:solidFill>
                  <a:srgbClr val="003DA7"/>
                </a:solidFill>
                <a:latin typeface="微軟正黑體"/>
                <a:cs typeface="微軟正黑體"/>
              </a:rPr>
              <a:t>資訊化或委外</a:t>
            </a:r>
            <a:r>
              <a:rPr sz="3750" b="1" spc="15" dirty="0">
                <a:solidFill>
                  <a:srgbClr val="003DA7"/>
                </a:solidFill>
                <a:latin typeface="微軟正黑體"/>
                <a:cs typeface="微軟正黑體"/>
              </a:rPr>
              <a:t>化</a:t>
            </a:r>
            <a:endParaRPr sz="3750">
              <a:latin typeface="微軟正黑體"/>
              <a:cs typeface="微軟正黑體"/>
            </a:endParaRPr>
          </a:p>
          <a:p>
            <a:pPr marL="541655">
              <a:lnSpc>
                <a:spcPct val="100000"/>
              </a:lnSpc>
              <a:spcBef>
                <a:spcPts val="1275"/>
              </a:spcBef>
            </a:pPr>
            <a:r>
              <a:rPr sz="2450" spc="-5" dirty="0">
                <a:latin typeface="微軟正黑體"/>
                <a:cs typeface="微軟正黑體"/>
              </a:rPr>
              <a:t>說明你和競爭對⼿的不同之處</a:t>
            </a:r>
            <a:r>
              <a:rPr sz="2450" dirty="0">
                <a:latin typeface="微軟正黑體"/>
                <a:cs typeface="微軟正黑體"/>
              </a:rPr>
              <a:t>。</a:t>
            </a:r>
            <a:endParaRPr sz="2450">
              <a:latin typeface="微軟正黑體"/>
              <a:cs typeface="微軟正黑體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896602" y="0"/>
            <a:ext cx="485140" cy="441959"/>
          </a:xfrm>
          <a:custGeom>
            <a:avLst/>
            <a:gdLst/>
            <a:ahLst/>
            <a:cxnLst/>
            <a:rect l="l" t="t" r="r" b="b"/>
            <a:pathLst>
              <a:path w="485140" h="441959">
                <a:moveTo>
                  <a:pt x="288520" y="151046"/>
                </a:moveTo>
                <a:lnTo>
                  <a:pt x="234135" y="140773"/>
                </a:lnTo>
                <a:lnTo>
                  <a:pt x="235314" y="136483"/>
                </a:lnTo>
                <a:lnTo>
                  <a:pt x="235600" y="135511"/>
                </a:lnTo>
                <a:lnTo>
                  <a:pt x="235971" y="134043"/>
                </a:lnTo>
                <a:lnTo>
                  <a:pt x="261752" y="25271"/>
                </a:lnTo>
                <a:lnTo>
                  <a:pt x="267801" y="0"/>
                </a:lnTo>
                <a:lnTo>
                  <a:pt x="288405" y="0"/>
                </a:lnTo>
                <a:lnTo>
                  <a:pt x="268098" y="84021"/>
                </a:lnTo>
                <a:lnTo>
                  <a:pt x="266074" y="92549"/>
                </a:lnTo>
                <a:lnTo>
                  <a:pt x="262792" y="106637"/>
                </a:lnTo>
                <a:lnTo>
                  <a:pt x="256485" y="134071"/>
                </a:lnTo>
                <a:lnTo>
                  <a:pt x="255283" y="140665"/>
                </a:lnTo>
                <a:lnTo>
                  <a:pt x="294988" y="148165"/>
                </a:lnTo>
                <a:lnTo>
                  <a:pt x="288520" y="151046"/>
                </a:lnTo>
                <a:close/>
              </a:path>
              <a:path w="485140" h="441959">
                <a:moveTo>
                  <a:pt x="294988" y="148165"/>
                </a:moveTo>
                <a:lnTo>
                  <a:pt x="255283" y="140665"/>
                </a:lnTo>
                <a:lnTo>
                  <a:pt x="256448" y="140475"/>
                </a:lnTo>
                <a:lnTo>
                  <a:pt x="257729" y="140204"/>
                </a:lnTo>
                <a:lnTo>
                  <a:pt x="258813" y="139896"/>
                </a:lnTo>
                <a:lnTo>
                  <a:pt x="442825" y="59474"/>
                </a:lnTo>
                <a:lnTo>
                  <a:pt x="455662" y="53757"/>
                </a:lnTo>
                <a:lnTo>
                  <a:pt x="462137" y="51078"/>
                </a:lnTo>
                <a:lnTo>
                  <a:pt x="468743" y="48780"/>
                </a:lnTo>
                <a:lnTo>
                  <a:pt x="472979" y="47528"/>
                </a:lnTo>
                <a:lnTo>
                  <a:pt x="478346" y="48440"/>
                </a:lnTo>
                <a:lnTo>
                  <a:pt x="482746" y="49578"/>
                </a:lnTo>
                <a:lnTo>
                  <a:pt x="484689" y="50151"/>
                </a:lnTo>
                <a:lnTo>
                  <a:pt x="485020" y="50708"/>
                </a:lnTo>
                <a:lnTo>
                  <a:pt x="482570" y="63678"/>
                </a:lnTo>
                <a:lnTo>
                  <a:pt x="471005" y="69656"/>
                </a:lnTo>
                <a:lnTo>
                  <a:pt x="459408" y="75529"/>
                </a:lnTo>
                <a:lnTo>
                  <a:pt x="447728" y="81233"/>
                </a:lnTo>
                <a:lnTo>
                  <a:pt x="435942" y="86686"/>
                </a:lnTo>
                <a:lnTo>
                  <a:pt x="294988" y="148165"/>
                </a:lnTo>
                <a:close/>
              </a:path>
              <a:path w="485140" h="441959">
                <a:moveTo>
                  <a:pt x="10256" y="269357"/>
                </a:moveTo>
                <a:lnTo>
                  <a:pt x="4841" y="267616"/>
                </a:lnTo>
                <a:lnTo>
                  <a:pt x="0" y="258496"/>
                </a:lnTo>
                <a:lnTo>
                  <a:pt x="1443" y="253025"/>
                </a:lnTo>
                <a:lnTo>
                  <a:pt x="6661" y="249293"/>
                </a:lnTo>
                <a:lnTo>
                  <a:pt x="11328" y="245764"/>
                </a:lnTo>
                <a:lnTo>
                  <a:pt x="58877" y="223566"/>
                </a:lnTo>
                <a:lnTo>
                  <a:pt x="96091" y="207519"/>
                </a:lnTo>
                <a:lnTo>
                  <a:pt x="155981" y="182934"/>
                </a:lnTo>
                <a:lnTo>
                  <a:pt x="215866" y="158758"/>
                </a:lnTo>
                <a:lnTo>
                  <a:pt x="217798" y="158302"/>
                </a:lnTo>
                <a:lnTo>
                  <a:pt x="219743" y="157234"/>
                </a:lnTo>
                <a:lnTo>
                  <a:pt x="222221" y="156061"/>
                </a:lnTo>
                <a:lnTo>
                  <a:pt x="203574" y="135407"/>
                </a:lnTo>
                <a:lnTo>
                  <a:pt x="187747" y="112959"/>
                </a:lnTo>
                <a:lnTo>
                  <a:pt x="158487" y="66688"/>
                </a:lnTo>
                <a:lnTo>
                  <a:pt x="134931" y="33931"/>
                </a:lnTo>
                <a:lnTo>
                  <a:pt x="128837" y="26011"/>
                </a:lnTo>
                <a:lnTo>
                  <a:pt x="123924" y="19442"/>
                </a:lnTo>
                <a:lnTo>
                  <a:pt x="123107" y="15082"/>
                </a:lnTo>
                <a:lnTo>
                  <a:pt x="126936" y="12729"/>
                </a:lnTo>
                <a:lnTo>
                  <a:pt x="132494" y="9368"/>
                </a:lnTo>
                <a:lnTo>
                  <a:pt x="136191" y="13143"/>
                </a:lnTo>
                <a:lnTo>
                  <a:pt x="167795" y="52164"/>
                </a:lnTo>
                <a:lnTo>
                  <a:pt x="203396" y="102409"/>
                </a:lnTo>
                <a:lnTo>
                  <a:pt x="212315" y="115113"/>
                </a:lnTo>
                <a:lnTo>
                  <a:pt x="217236" y="121427"/>
                </a:lnTo>
                <a:lnTo>
                  <a:pt x="222547" y="127661"/>
                </a:lnTo>
                <a:lnTo>
                  <a:pt x="234135" y="140773"/>
                </a:lnTo>
                <a:lnTo>
                  <a:pt x="288520" y="151046"/>
                </a:lnTo>
                <a:lnTo>
                  <a:pt x="263303" y="162282"/>
                </a:lnTo>
                <a:lnTo>
                  <a:pt x="261729" y="163011"/>
                </a:lnTo>
                <a:lnTo>
                  <a:pt x="260236" y="163857"/>
                </a:lnTo>
                <a:lnTo>
                  <a:pt x="257975" y="164968"/>
                </a:lnTo>
                <a:lnTo>
                  <a:pt x="274043" y="187004"/>
                </a:lnTo>
                <a:lnTo>
                  <a:pt x="275179" y="188526"/>
                </a:lnTo>
                <a:lnTo>
                  <a:pt x="245457" y="182912"/>
                </a:lnTo>
                <a:lnTo>
                  <a:pt x="245115" y="183975"/>
                </a:lnTo>
                <a:lnTo>
                  <a:pt x="224653" y="180110"/>
                </a:lnTo>
                <a:lnTo>
                  <a:pt x="223272" y="180362"/>
                </a:lnTo>
                <a:lnTo>
                  <a:pt x="221854" y="180812"/>
                </a:lnTo>
                <a:lnTo>
                  <a:pt x="220553" y="181182"/>
                </a:lnTo>
                <a:lnTo>
                  <a:pt x="196683" y="190673"/>
                </a:lnTo>
                <a:lnTo>
                  <a:pt x="123569" y="219829"/>
                </a:lnTo>
                <a:lnTo>
                  <a:pt x="76368" y="239340"/>
                </a:lnTo>
                <a:lnTo>
                  <a:pt x="32092" y="259635"/>
                </a:lnTo>
                <a:lnTo>
                  <a:pt x="26820" y="262024"/>
                </a:lnTo>
                <a:lnTo>
                  <a:pt x="21672" y="264847"/>
                </a:lnTo>
                <a:lnTo>
                  <a:pt x="10256" y="269357"/>
                </a:lnTo>
                <a:close/>
              </a:path>
              <a:path w="485140" h="441959">
                <a:moveTo>
                  <a:pt x="341789" y="298441"/>
                </a:moveTo>
                <a:lnTo>
                  <a:pt x="333561" y="294220"/>
                </a:lnTo>
                <a:lnTo>
                  <a:pt x="330172" y="291529"/>
                </a:lnTo>
                <a:lnTo>
                  <a:pt x="327409" y="288238"/>
                </a:lnTo>
                <a:lnTo>
                  <a:pt x="306987" y="264312"/>
                </a:lnTo>
                <a:lnTo>
                  <a:pt x="286985" y="240051"/>
                </a:lnTo>
                <a:lnTo>
                  <a:pt x="267820" y="215121"/>
                </a:lnTo>
                <a:lnTo>
                  <a:pt x="249912" y="189189"/>
                </a:lnTo>
                <a:lnTo>
                  <a:pt x="248726" y="187324"/>
                </a:lnTo>
                <a:lnTo>
                  <a:pt x="247323" y="185520"/>
                </a:lnTo>
                <a:lnTo>
                  <a:pt x="245457" y="182912"/>
                </a:lnTo>
                <a:lnTo>
                  <a:pt x="275179" y="188526"/>
                </a:lnTo>
                <a:lnTo>
                  <a:pt x="282092" y="197793"/>
                </a:lnTo>
                <a:lnTo>
                  <a:pt x="290452" y="208385"/>
                </a:lnTo>
                <a:lnTo>
                  <a:pt x="304149" y="224863"/>
                </a:lnTo>
                <a:lnTo>
                  <a:pt x="333788" y="259538"/>
                </a:lnTo>
                <a:lnTo>
                  <a:pt x="346112" y="273925"/>
                </a:lnTo>
                <a:lnTo>
                  <a:pt x="348053" y="276137"/>
                </a:lnTo>
                <a:lnTo>
                  <a:pt x="349809" y="278597"/>
                </a:lnTo>
                <a:lnTo>
                  <a:pt x="351229" y="281045"/>
                </a:lnTo>
                <a:lnTo>
                  <a:pt x="353668" y="285506"/>
                </a:lnTo>
                <a:lnTo>
                  <a:pt x="353935" y="290069"/>
                </a:lnTo>
                <a:lnTo>
                  <a:pt x="346668" y="298132"/>
                </a:lnTo>
                <a:lnTo>
                  <a:pt x="341789" y="298441"/>
                </a:lnTo>
                <a:close/>
              </a:path>
              <a:path w="485140" h="441959">
                <a:moveTo>
                  <a:pt x="174165" y="441518"/>
                </a:moveTo>
                <a:lnTo>
                  <a:pt x="160280" y="438895"/>
                </a:lnTo>
                <a:lnTo>
                  <a:pt x="159464" y="436721"/>
                </a:lnTo>
                <a:lnTo>
                  <a:pt x="158465" y="433865"/>
                </a:lnTo>
                <a:lnTo>
                  <a:pt x="159187" y="429591"/>
                </a:lnTo>
                <a:lnTo>
                  <a:pt x="169667" y="385417"/>
                </a:lnTo>
                <a:lnTo>
                  <a:pt x="209952" y="236136"/>
                </a:lnTo>
                <a:lnTo>
                  <a:pt x="223386" y="186704"/>
                </a:lnTo>
                <a:lnTo>
                  <a:pt x="224653" y="180110"/>
                </a:lnTo>
                <a:lnTo>
                  <a:pt x="245115" y="183975"/>
                </a:lnTo>
                <a:lnTo>
                  <a:pt x="244270" y="186482"/>
                </a:lnTo>
                <a:lnTo>
                  <a:pt x="201578" y="348198"/>
                </a:lnTo>
                <a:lnTo>
                  <a:pt x="187414" y="401692"/>
                </a:lnTo>
                <a:lnTo>
                  <a:pt x="183170" y="417506"/>
                </a:lnTo>
                <a:lnTo>
                  <a:pt x="181002" y="425404"/>
                </a:lnTo>
                <a:lnTo>
                  <a:pt x="178648" y="433780"/>
                </a:lnTo>
                <a:lnTo>
                  <a:pt x="177278" y="439060"/>
                </a:lnTo>
                <a:lnTo>
                  <a:pt x="175357" y="440543"/>
                </a:lnTo>
                <a:lnTo>
                  <a:pt x="174165" y="44151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42465" y="5088637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811" y="3244"/>
                </a:moveTo>
                <a:lnTo>
                  <a:pt x="565" y="2320"/>
                </a:lnTo>
                <a:lnTo>
                  <a:pt x="245" y="1452"/>
                </a:lnTo>
                <a:lnTo>
                  <a:pt x="0" y="339"/>
                </a:lnTo>
                <a:lnTo>
                  <a:pt x="18" y="0"/>
                </a:lnTo>
                <a:lnTo>
                  <a:pt x="811" y="3244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00793" y="4215751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312" y="0"/>
                </a:lnTo>
              </a:path>
            </a:pathLst>
          </a:custGeom>
          <a:ln w="8889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504632" y="4220197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500793" y="4377042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312" y="0"/>
                </a:lnTo>
              </a:path>
            </a:pathLst>
          </a:custGeom>
          <a:ln w="8889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58266" y="4219574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34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16130" y="426566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0"/>
                </a:moveTo>
                <a:lnTo>
                  <a:pt x="38408" y="0"/>
                </a:lnTo>
                <a:lnTo>
                  <a:pt x="38408" y="38408"/>
                </a:lnTo>
                <a:lnTo>
                  <a:pt x="0" y="38408"/>
                </a:lnTo>
                <a:lnTo>
                  <a:pt x="0" y="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62255" y="426566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8408" y="38408"/>
                </a:moveTo>
                <a:lnTo>
                  <a:pt x="0" y="38408"/>
                </a:lnTo>
                <a:lnTo>
                  <a:pt x="0" y="0"/>
                </a:lnTo>
                <a:lnTo>
                  <a:pt x="38408" y="0"/>
                </a:lnTo>
                <a:lnTo>
                  <a:pt x="38408" y="7696"/>
                </a:lnTo>
                <a:lnTo>
                  <a:pt x="7677" y="7696"/>
                </a:lnTo>
                <a:lnTo>
                  <a:pt x="7677" y="30730"/>
                </a:lnTo>
                <a:lnTo>
                  <a:pt x="38408" y="30730"/>
                </a:lnTo>
                <a:lnTo>
                  <a:pt x="38408" y="38408"/>
                </a:lnTo>
                <a:close/>
              </a:path>
              <a:path w="38734" h="38735">
                <a:moveTo>
                  <a:pt x="38408" y="30730"/>
                </a:moveTo>
                <a:lnTo>
                  <a:pt x="30711" y="30730"/>
                </a:lnTo>
                <a:lnTo>
                  <a:pt x="30711" y="7696"/>
                </a:lnTo>
                <a:lnTo>
                  <a:pt x="38408" y="7696"/>
                </a:lnTo>
                <a:lnTo>
                  <a:pt x="38408" y="3073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516149" y="4311748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8408" y="38408"/>
                </a:moveTo>
                <a:lnTo>
                  <a:pt x="0" y="38408"/>
                </a:lnTo>
                <a:lnTo>
                  <a:pt x="0" y="0"/>
                </a:lnTo>
                <a:lnTo>
                  <a:pt x="38408" y="0"/>
                </a:lnTo>
                <a:lnTo>
                  <a:pt x="38408" y="7696"/>
                </a:lnTo>
                <a:lnTo>
                  <a:pt x="7696" y="7696"/>
                </a:lnTo>
                <a:lnTo>
                  <a:pt x="7696" y="30730"/>
                </a:lnTo>
                <a:lnTo>
                  <a:pt x="38408" y="30730"/>
                </a:lnTo>
                <a:lnTo>
                  <a:pt x="38408" y="38408"/>
                </a:lnTo>
                <a:close/>
              </a:path>
              <a:path w="38734" h="38735">
                <a:moveTo>
                  <a:pt x="38408" y="30730"/>
                </a:moveTo>
                <a:lnTo>
                  <a:pt x="30730" y="30730"/>
                </a:lnTo>
                <a:lnTo>
                  <a:pt x="30730" y="7696"/>
                </a:lnTo>
                <a:lnTo>
                  <a:pt x="38408" y="7696"/>
                </a:lnTo>
                <a:lnTo>
                  <a:pt x="38408" y="3073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5456" y="4048128"/>
            <a:ext cx="2838224" cy="2672806"/>
          </a:xfrm>
          <a:prstGeom prst="rect">
            <a:avLst/>
          </a:prstGeom>
        </p:spPr>
      </p:pic>
      <p:pic>
        <p:nvPicPr>
          <p:cNvPr id="97" name="圖片 9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454" y="3855667"/>
            <a:ext cx="2925291" cy="2436379"/>
          </a:xfrm>
          <a:prstGeom prst="rect">
            <a:avLst/>
          </a:prstGeom>
        </p:spPr>
      </p:pic>
      <p:pic>
        <p:nvPicPr>
          <p:cNvPr id="98" name="圖片 9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1805" y="3909667"/>
            <a:ext cx="2736412" cy="2576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495" y="657204"/>
            <a:ext cx="16443960" cy="1906905"/>
          </a:xfrm>
          <a:custGeom>
            <a:avLst/>
            <a:gdLst/>
            <a:ahLst/>
            <a:cxnLst/>
            <a:rect l="l" t="t" r="r" b="b"/>
            <a:pathLst>
              <a:path w="16443960" h="1906905">
                <a:moveTo>
                  <a:pt x="0" y="0"/>
                </a:moveTo>
                <a:lnTo>
                  <a:pt x="16443725" y="0"/>
                </a:lnTo>
                <a:lnTo>
                  <a:pt x="16443725" y="1906518"/>
                </a:lnTo>
                <a:lnTo>
                  <a:pt x="0" y="19065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3314" y="2914052"/>
            <a:ext cx="13867130" cy="1589405"/>
          </a:xfrm>
          <a:custGeom>
            <a:avLst/>
            <a:gdLst/>
            <a:ahLst/>
            <a:cxnLst/>
            <a:rect l="l" t="t" r="r" b="b"/>
            <a:pathLst>
              <a:path w="13867130" h="1589404">
                <a:moveTo>
                  <a:pt x="0" y="0"/>
                </a:moveTo>
                <a:lnTo>
                  <a:pt x="13866671" y="0"/>
                </a:lnTo>
                <a:lnTo>
                  <a:pt x="13866671" y="1589018"/>
                </a:lnTo>
                <a:lnTo>
                  <a:pt x="0" y="15890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83314" y="4857357"/>
            <a:ext cx="13867130" cy="1589405"/>
          </a:xfrm>
          <a:custGeom>
            <a:avLst/>
            <a:gdLst/>
            <a:ahLst/>
            <a:cxnLst/>
            <a:rect l="l" t="t" r="r" b="b"/>
            <a:pathLst>
              <a:path w="13867130" h="1589404">
                <a:moveTo>
                  <a:pt x="0" y="0"/>
                </a:moveTo>
                <a:lnTo>
                  <a:pt x="13866671" y="0"/>
                </a:lnTo>
                <a:lnTo>
                  <a:pt x="13866671" y="1589018"/>
                </a:lnTo>
                <a:lnTo>
                  <a:pt x="0" y="15890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83314" y="6793989"/>
            <a:ext cx="13867130" cy="1589405"/>
          </a:xfrm>
          <a:custGeom>
            <a:avLst/>
            <a:gdLst/>
            <a:ahLst/>
            <a:cxnLst/>
            <a:rect l="l" t="t" r="r" b="b"/>
            <a:pathLst>
              <a:path w="13867130" h="1589404">
                <a:moveTo>
                  <a:pt x="0" y="0"/>
                </a:moveTo>
                <a:lnTo>
                  <a:pt x="13866671" y="0"/>
                </a:lnTo>
                <a:lnTo>
                  <a:pt x="13866671" y="1589018"/>
                </a:lnTo>
                <a:lnTo>
                  <a:pt x="0" y="15890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905495" y="797697"/>
            <a:ext cx="1644396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5620">
              <a:lnSpc>
                <a:spcPct val="100000"/>
              </a:lnSpc>
              <a:spcBef>
                <a:spcPts val="100"/>
              </a:spcBef>
            </a:pPr>
            <a:r>
              <a:rPr sz="9000" dirty="0"/>
              <a:t>加班補償</a:t>
            </a:r>
            <a:endParaRPr sz="9000"/>
          </a:p>
        </p:txBody>
      </p:sp>
      <p:sp>
        <p:nvSpPr>
          <p:cNvPr id="33" name="object 33"/>
          <p:cNvSpPr/>
          <p:nvPr/>
        </p:nvSpPr>
        <p:spPr>
          <a:xfrm>
            <a:off x="4144768" y="4218847"/>
            <a:ext cx="142875" cy="142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44768" y="5911355"/>
            <a:ext cx="142875" cy="142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59043" y="7913362"/>
            <a:ext cx="104774" cy="104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483314" y="2917298"/>
            <a:ext cx="13867130" cy="5350760"/>
          </a:xfrm>
          <a:prstGeom prst="rect">
            <a:avLst/>
          </a:prstGeom>
        </p:spPr>
        <p:txBody>
          <a:bodyPr vert="horz" wrap="square" lIns="0" tIns="27559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2170"/>
              </a:spcBef>
            </a:pPr>
            <a:r>
              <a:rPr sz="46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加班補</a:t>
            </a:r>
            <a:r>
              <a:rPr sz="4600" b="1" dirty="0">
                <a:solidFill>
                  <a:srgbClr val="003DA7"/>
                </a:solidFill>
                <a:latin typeface="微軟正黑體"/>
                <a:cs typeface="微軟正黑體"/>
              </a:rPr>
              <a:t>休</a:t>
            </a:r>
            <a:endParaRPr sz="4600" dirty="0">
              <a:latin typeface="微軟正黑體"/>
              <a:cs typeface="微軟正黑體"/>
            </a:endParaRPr>
          </a:p>
          <a:p>
            <a:pPr marL="1001394">
              <a:lnSpc>
                <a:spcPct val="100000"/>
              </a:lnSpc>
              <a:spcBef>
                <a:spcPts val="1305"/>
              </a:spcBef>
            </a:pPr>
            <a:r>
              <a:rPr sz="2900" spc="-5" dirty="0">
                <a:latin typeface="微軟正黑體"/>
                <a:cs typeface="微軟正黑體"/>
              </a:rPr>
              <a:t>加班事實發⽣</a:t>
            </a:r>
            <a:r>
              <a:rPr sz="2900" dirty="0">
                <a:latin typeface="微軟正黑體"/>
                <a:cs typeface="微軟正黑體"/>
              </a:rPr>
              <a:t>於</a:t>
            </a:r>
            <a:r>
              <a:rPr sz="2900" spc="-85" dirty="0">
                <a:latin typeface="微軟正黑體"/>
                <a:cs typeface="微軟正黑體"/>
              </a:rPr>
              <a:t> </a:t>
            </a:r>
            <a:r>
              <a:rPr sz="2900" spc="-75" dirty="0">
                <a:latin typeface="微軟正黑體"/>
                <a:cs typeface="微軟正黑體"/>
              </a:rPr>
              <a:t>112</a:t>
            </a:r>
            <a:r>
              <a:rPr sz="2900" spc="-80" dirty="0">
                <a:latin typeface="微軟正黑體"/>
                <a:cs typeface="微軟正黑體"/>
              </a:rPr>
              <a:t> </a:t>
            </a:r>
            <a:r>
              <a:rPr sz="2900" dirty="0">
                <a:latin typeface="微軟正黑體"/>
                <a:cs typeface="微軟正黑體"/>
              </a:rPr>
              <a:t>年</a:t>
            </a:r>
            <a:r>
              <a:rPr sz="2900" spc="-85" dirty="0">
                <a:latin typeface="微軟正黑體"/>
                <a:cs typeface="微軟正黑體"/>
              </a:rPr>
              <a:t> </a:t>
            </a:r>
            <a:r>
              <a:rPr sz="2900" spc="-75" dirty="0">
                <a:latin typeface="微軟正黑體"/>
                <a:cs typeface="微軟正黑體"/>
              </a:rPr>
              <a:t>1</a:t>
            </a:r>
            <a:r>
              <a:rPr sz="2900" spc="-80" dirty="0">
                <a:latin typeface="微軟正黑體"/>
                <a:cs typeface="微軟正黑體"/>
              </a:rPr>
              <a:t> </a:t>
            </a:r>
            <a:r>
              <a:rPr sz="2900" dirty="0">
                <a:latin typeface="微軟正黑體"/>
                <a:cs typeface="微軟正黑體"/>
              </a:rPr>
              <a:t>⽉</a:t>
            </a:r>
            <a:r>
              <a:rPr sz="2900" spc="-85" dirty="0">
                <a:latin typeface="微軟正黑體"/>
                <a:cs typeface="微軟正黑體"/>
              </a:rPr>
              <a:t> </a:t>
            </a:r>
            <a:r>
              <a:rPr sz="2900" spc="-75" dirty="0">
                <a:latin typeface="微軟正黑體"/>
                <a:cs typeface="微軟正黑體"/>
              </a:rPr>
              <a:t>1</a:t>
            </a:r>
            <a:r>
              <a:rPr sz="2900" spc="-80" dirty="0">
                <a:latin typeface="微軟正黑體"/>
                <a:cs typeface="微軟正黑體"/>
              </a:rPr>
              <a:t> </a:t>
            </a:r>
            <a:r>
              <a:rPr sz="2900" spc="-5" dirty="0">
                <a:latin typeface="微軟正黑體"/>
                <a:cs typeface="微軟正黑體"/>
              </a:rPr>
              <a:t>⽇以</a:t>
            </a:r>
            <a:r>
              <a:rPr sz="2900" dirty="0">
                <a:latin typeface="微軟正黑體"/>
                <a:cs typeface="微軟正黑體"/>
              </a:rPr>
              <a:t>後</a:t>
            </a:r>
            <a:r>
              <a:rPr sz="2900" spc="-5" dirty="0">
                <a:latin typeface="微軟正黑體"/>
                <a:cs typeface="微軟正黑體"/>
              </a:rPr>
              <a:t>者，應</a:t>
            </a:r>
            <a:r>
              <a:rPr sz="2900" dirty="0">
                <a:latin typeface="微軟正黑體"/>
                <a:cs typeface="微軟正黑體"/>
              </a:rPr>
              <a:t>於</a:t>
            </a:r>
            <a:r>
              <a:rPr sz="2900" spc="-85" dirty="0">
                <a:latin typeface="微軟正黑體"/>
                <a:cs typeface="微軟正黑體"/>
              </a:rPr>
              <a:t> </a:t>
            </a:r>
            <a:r>
              <a:rPr sz="2900" spc="-75" dirty="0">
                <a:latin typeface="微軟正黑體"/>
                <a:cs typeface="微軟正黑體"/>
              </a:rPr>
              <a:t>2</a:t>
            </a:r>
            <a:r>
              <a:rPr sz="2900" spc="-80" dirty="0">
                <a:latin typeface="微軟正黑體"/>
                <a:cs typeface="微軟正黑體"/>
              </a:rPr>
              <a:t> </a:t>
            </a:r>
            <a:r>
              <a:rPr sz="2900" spc="-5" dirty="0">
                <a:latin typeface="微軟正黑體"/>
                <a:cs typeface="微軟正黑體"/>
              </a:rPr>
              <a:t>年內補休完</a:t>
            </a:r>
            <a:r>
              <a:rPr sz="2900" dirty="0">
                <a:latin typeface="微軟正黑體"/>
                <a:cs typeface="微軟正黑體"/>
              </a:rPr>
              <a:t>畢</a:t>
            </a:r>
            <a:r>
              <a:rPr sz="2900" spc="-85" dirty="0">
                <a:latin typeface="微軟正黑體"/>
                <a:cs typeface="微軟正黑體"/>
              </a:rPr>
              <a:t> </a:t>
            </a:r>
            <a:r>
              <a:rPr sz="2900" dirty="0">
                <a:latin typeface="微軟正黑體"/>
                <a:cs typeface="微軟正黑體"/>
              </a:rPr>
              <a:t>。</a:t>
            </a:r>
          </a:p>
          <a:p>
            <a:pPr marL="375285">
              <a:lnSpc>
                <a:spcPct val="100000"/>
              </a:lnSpc>
              <a:spcBef>
                <a:spcPts val="3290"/>
              </a:spcBef>
            </a:pP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加班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費</a:t>
            </a:r>
            <a:endParaRPr sz="4400" dirty="0">
              <a:latin typeface="微軟正黑體"/>
              <a:cs typeface="微軟正黑體"/>
            </a:endParaRPr>
          </a:p>
          <a:p>
            <a:pPr marL="1001394">
              <a:lnSpc>
                <a:spcPct val="100000"/>
              </a:lnSpc>
              <a:spcBef>
                <a:spcPts val="1280"/>
              </a:spcBef>
            </a:pPr>
            <a:r>
              <a:rPr sz="2900" spc="-5" dirty="0" err="1">
                <a:latin typeface="微軟正黑體"/>
                <a:cs typeface="微軟正黑體"/>
              </a:rPr>
              <a:t>依</a:t>
            </a:r>
            <a:r>
              <a:rPr sz="2900" spc="-5" dirty="0" err="1" smtClean="0">
                <a:latin typeface="微軟正黑體"/>
                <a:cs typeface="微軟正黑體"/>
              </a:rPr>
              <a:t>「各機關加班費</a:t>
            </a:r>
            <a:r>
              <a:rPr lang="zh-TW" altLang="en-US" sz="2900" spc="-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支給辦法</a:t>
            </a:r>
            <a:r>
              <a:rPr sz="2900" spc="-8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 </a:t>
            </a:r>
            <a:r>
              <a:rPr sz="2900" spc="-5" dirty="0">
                <a:latin typeface="微軟正黑體"/>
                <a:cs typeface="微軟正黑體"/>
              </a:rPr>
              <a:t>」辦理</a:t>
            </a:r>
            <a:r>
              <a:rPr sz="2900" dirty="0">
                <a:latin typeface="微軟正黑體"/>
                <a:cs typeface="微軟正黑體"/>
              </a:rPr>
              <a:t>。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50" dirty="0">
              <a:latin typeface="微軟正黑體"/>
              <a:cs typeface="微軟正黑體"/>
            </a:endParaRPr>
          </a:p>
          <a:p>
            <a:pPr marL="375285">
              <a:lnSpc>
                <a:spcPct val="100000"/>
              </a:lnSpc>
            </a:pPr>
            <a:r>
              <a:rPr sz="46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行政獎</a:t>
            </a:r>
            <a:r>
              <a:rPr sz="4600" b="1" dirty="0">
                <a:solidFill>
                  <a:srgbClr val="003DA7"/>
                </a:solidFill>
                <a:latin typeface="微軟正黑體"/>
                <a:cs typeface="微軟正黑體"/>
              </a:rPr>
              <a:t>勵</a:t>
            </a:r>
            <a:endParaRPr sz="4600" dirty="0">
              <a:latin typeface="微軟正黑體"/>
              <a:cs typeface="微軟正黑體"/>
            </a:endParaRPr>
          </a:p>
          <a:p>
            <a:pPr marL="850265" marR="437515">
              <a:lnSpc>
                <a:spcPct val="108000"/>
              </a:lnSpc>
              <a:spcBef>
                <a:spcPts val="1080"/>
              </a:spcBef>
            </a:pPr>
            <a:r>
              <a:rPr sz="2200" spc="-5" dirty="0">
                <a:latin typeface="微軟正黑體"/>
                <a:cs typeface="微軟正黑體"/>
              </a:rPr>
              <a:t>因機關預算之限制或必要範圍內之業務需要，致無法給予加班費、補休假，應給予公務⼈員考績（成</a:t>
            </a:r>
            <a:r>
              <a:rPr sz="2200" dirty="0">
                <a:latin typeface="微軟正黑體"/>
                <a:cs typeface="微軟正黑體"/>
              </a:rPr>
              <a:t>、 </a:t>
            </a:r>
            <a:r>
              <a:rPr sz="2200" spc="-5" dirty="0" err="1">
                <a:latin typeface="微軟正黑體"/>
                <a:cs typeface="微軟正黑體"/>
              </a:rPr>
              <a:t>核）</a:t>
            </a:r>
            <a:r>
              <a:rPr sz="2200" spc="-5" dirty="0" err="1" smtClean="0">
                <a:latin typeface="微軟正黑體"/>
                <a:cs typeface="微軟正黑體"/>
              </a:rPr>
              <a:t>法規所定平時考核之獎勵</a:t>
            </a:r>
            <a:r>
              <a:rPr lang="zh-TW" altLang="en-US" sz="2200" spc="-5" dirty="0" smtClean="0">
                <a:latin typeface="微軟正黑體"/>
                <a:cs typeface="微軟正黑體"/>
              </a:rPr>
              <a:t>。</a:t>
            </a:r>
            <a:endParaRPr sz="2200" dirty="0">
              <a:latin typeface="微軟正黑體"/>
              <a:cs typeface="微軟正黑體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151435" cy="1189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011650" y="8735434"/>
            <a:ext cx="438150" cy="628650"/>
          </a:xfrm>
          <a:custGeom>
            <a:avLst/>
            <a:gdLst/>
            <a:ahLst/>
            <a:cxnLst/>
            <a:rect l="l" t="t" r="r" b="b"/>
            <a:pathLst>
              <a:path w="438150" h="628650">
                <a:moveTo>
                  <a:pt x="263563" y="321999"/>
                </a:moveTo>
                <a:lnTo>
                  <a:pt x="208216" y="321999"/>
                </a:lnTo>
                <a:lnTo>
                  <a:pt x="208579" y="317565"/>
                </a:lnTo>
                <a:lnTo>
                  <a:pt x="208680" y="316557"/>
                </a:lnTo>
                <a:lnTo>
                  <a:pt x="208771" y="315045"/>
                </a:lnTo>
                <a:lnTo>
                  <a:pt x="213915" y="203378"/>
                </a:lnTo>
                <a:lnTo>
                  <a:pt x="216488" y="150105"/>
                </a:lnTo>
                <a:lnTo>
                  <a:pt x="219403" y="95440"/>
                </a:lnTo>
                <a:lnTo>
                  <a:pt x="223359" y="52910"/>
                </a:lnTo>
                <a:lnTo>
                  <a:pt x="226008" y="30914"/>
                </a:lnTo>
                <a:lnTo>
                  <a:pt x="228372" y="10380"/>
                </a:lnTo>
                <a:lnTo>
                  <a:pt x="228574" y="8465"/>
                </a:lnTo>
                <a:lnTo>
                  <a:pt x="228675" y="6046"/>
                </a:lnTo>
                <a:lnTo>
                  <a:pt x="229884" y="4837"/>
                </a:lnTo>
                <a:lnTo>
                  <a:pt x="232101" y="2720"/>
                </a:lnTo>
                <a:lnTo>
                  <a:pt x="235125" y="0"/>
                </a:lnTo>
                <a:lnTo>
                  <a:pt x="240164" y="402"/>
                </a:lnTo>
                <a:lnTo>
                  <a:pt x="243288" y="3426"/>
                </a:lnTo>
                <a:lnTo>
                  <a:pt x="245707" y="8969"/>
                </a:lnTo>
                <a:lnTo>
                  <a:pt x="245606" y="12899"/>
                </a:lnTo>
                <a:lnTo>
                  <a:pt x="245304" y="16326"/>
                </a:lnTo>
                <a:lnTo>
                  <a:pt x="244075" y="31664"/>
                </a:lnTo>
                <a:lnTo>
                  <a:pt x="240668" y="74679"/>
                </a:lnTo>
                <a:lnTo>
                  <a:pt x="238225" y="119713"/>
                </a:lnTo>
                <a:lnTo>
                  <a:pt x="235868" y="164728"/>
                </a:lnTo>
                <a:lnTo>
                  <a:pt x="231056" y="259930"/>
                </a:lnTo>
                <a:lnTo>
                  <a:pt x="228934" y="311266"/>
                </a:lnTo>
                <a:lnTo>
                  <a:pt x="228977" y="317968"/>
                </a:lnTo>
                <a:lnTo>
                  <a:pt x="269384" y="317968"/>
                </a:lnTo>
                <a:lnTo>
                  <a:pt x="263563" y="321999"/>
                </a:lnTo>
                <a:close/>
              </a:path>
              <a:path w="438150" h="628650">
                <a:moveTo>
                  <a:pt x="269384" y="317968"/>
                </a:moveTo>
                <a:lnTo>
                  <a:pt x="228977" y="317968"/>
                </a:lnTo>
                <a:lnTo>
                  <a:pt x="230086" y="317565"/>
                </a:lnTo>
                <a:lnTo>
                  <a:pt x="231295" y="317061"/>
                </a:lnTo>
                <a:lnTo>
                  <a:pt x="232303" y="316557"/>
                </a:lnTo>
                <a:lnTo>
                  <a:pt x="398191" y="203378"/>
                </a:lnTo>
                <a:lnTo>
                  <a:pt x="409743" y="195378"/>
                </a:lnTo>
                <a:lnTo>
                  <a:pt x="415609" y="191544"/>
                </a:lnTo>
                <a:lnTo>
                  <a:pt x="421673" y="188059"/>
                </a:lnTo>
                <a:lnTo>
                  <a:pt x="425604" y="186044"/>
                </a:lnTo>
                <a:lnTo>
                  <a:pt x="431046" y="185943"/>
                </a:lnTo>
                <a:lnTo>
                  <a:pt x="435581" y="186245"/>
                </a:lnTo>
                <a:lnTo>
                  <a:pt x="437597" y="186447"/>
                </a:lnTo>
                <a:lnTo>
                  <a:pt x="438025" y="186932"/>
                </a:lnTo>
                <a:lnTo>
                  <a:pt x="438025" y="200133"/>
                </a:lnTo>
                <a:lnTo>
                  <a:pt x="427770" y="208153"/>
                </a:lnTo>
                <a:lnTo>
                  <a:pt x="417465" y="216077"/>
                </a:lnTo>
                <a:lnTo>
                  <a:pt x="407047" y="223849"/>
                </a:lnTo>
                <a:lnTo>
                  <a:pt x="396477" y="231396"/>
                </a:lnTo>
                <a:lnTo>
                  <a:pt x="269384" y="317968"/>
                </a:lnTo>
                <a:close/>
              </a:path>
              <a:path w="438150" h="628650">
                <a:moveTo>
                  <a:pt x="12093" y="489902"/>
                </a:moveTo>
                <a:lnTo>
                  <a:pt x="6450" y="489197"/>
                </a:lnTo>
                <a:lnTo>
                  <a:pt x="0" y="481134"/>
                </a:lnTo>
                <a:lnTo>
                  <a:pt x="403" y="475491"/>
                </a:lnTo>
                <a:lnTo>
                  <a:pt x="4837" y="470855"/>
                </a:lnTo>
                <a:lnTo>
                  <a:pt x="8768" y="466521"/>
                </a:lnTo>
                <a:lnTo>
                  <a:pt x="51371" y="435883"/>
                </a:lnTo>
                <a:lnTo>
                  <a:pt x="84959" y="413207"/>
                </a:lnTo>
                <a:lnTo>
                  <a:pt x="139246" y="377933"/>
                </a:lnTo>
                <a:lnTo>
                  <a:pt x="193602" y="343063"/>
                </a:lnTo>
                <a:lnTo>
                  <a:pt x="195417" y="342256"/>
                </a:lnTo>
                <a:lnTo>
                  <a:pt x="197130" y="340845"/>
                </a:lnTo>
                <a:lnTo>
                  <a:pt x="199347" y="339233"/>
                </a:lnTo>
                <a:lnTo>
                  <a:pt x="177191" y="322399"/>
                </a:lnTo>
                <a:lnTo>
                  <a:pt x="157472" y="303279"/>
                </a:lnTo>
                <a:lnTo>
                  <a:pt x="120132" y="263243"/>
                </a:lnTo>
                <a:lnTo>
                  <a:pt x="90905" y="235427"/>
                </a:lnTo>
                <a:lnTo>
                  <a:pt x="83447" y="228775"/>
                </a:lnTo>
                <a:lnTo>
                  <a:pt x="77400" y="223232"/>
                </a:lnTo>
                <a:lnTo>
                  <a:pt x="75788" y="219100"/>
                </a:lnTo>
                <a:lnTo>
                  <a:pt x="79114" y="216077"/>
                </a:lnTo>
                <a:lnTo>
                  <a:pt x="83951" y="211743"/>
                </a:lnTo>
                <a:lnTo>
                  <a:pt x="88285" y="214766"/>
                </a:lnTo>
                <a:lnTo>
                  <a:pt x="126582" y="247244"/>
                </a:lnTo>
                <a:lnTo>
                  <a:pt x="170890" y="290007"/>
                </a:lnTo>
                <a:lnTo>
                  <a:pt x="182013" y="300835"/>
                </a:lnTo>
                <a:lnTo>
                  <a:pt x="188020" y="306126"/>
                </a:lnTo>
                <a:lnTo>
                  <a:pt x="194396" y="311266"/>
                </a:lnTo>
                <a:lnTo>
                  <a:pt x="208216" y="321999"/>
                </a:lnTo>
                <a:lnTo>
                  <a:pt x="263563" y="321999"/>
                </a:lnTo>
                <a:lnTo>
                  <a:pt x="240869" y="337721"/>
                </a:lnTo>
                <a:lnTo>
                  <a:pt x="239458" y="338729"/>
                </a:lnTo>
                <a:lnTo>
                  <a:pt x="238148" y="339837"/>
                </a:lnTo>
                <a:lnTo>
                  <a:pt x="236133" y="341349"/>
                </a:lnTo>
                <a:lnTo>
                  <a:pt x="256012" y="360019"/>
                </a:lnTo>
                <a:lnTo>
                  <a:pt x="257410" y="361304"/>
                </a:lnTo>
                <a:lnTo>
                  <a:pt x="227163" y="361304"/>
                </a:lnTo>
                <a:lnTo>
                  <a:pt x="227024" y="362413"/>
                </a:lnTo>
                <a:lnTo>
                  <a:pt x="206200" y="362413"/>
                </a:lnTo>
                <a:lnTo>
                  <a:pt x="204890" y="362917"/>
                </a:lnTo>
                <a:lnTo>
                  <a:pt x="203580" y="363622"/>
                </a:lnTo>
                <a:lnTo>
                  <a:pt x="202370" y="364227"/>
                </a:lnTo>
                <a:lnTo>
                  <a:pt x="180677" y="377984"/>
                </a:lnTo>
                <a:lnTo>
                  <a:pt x="114245" y="420204"/>
                </a:lnTo>
                <a:lnTo>
                  <a:pt x="71486" y="448136"/>
                </a:lnTo>
                <a:lnTo>
                  <a:pt x="31746" y="476297"/>
                </a:lnTo>
                <a:lnTo>
                  <a:pt x="27009" y="479623"/>
                </a:lnTo>
                <a:lnTo>
                  <a:pt x="22474" y="483352"/>
                </a:lnTo>
                <a:lnTo>
                  <a:pt x="12093" y="489902"/>
                </a:lnTo>
                <a:close/>
              </a:path>
              <a:path w="438150" h="628650">
                <a:moveTo>
                  <a:pt x="343264" y="456947"/>
                </a:moveTo>
                <a:lnTo>
                  <a:pt x="334395" y="454326"/>
                </a:lnTo>
                <a:lnTo>
                  <a:pt x="330566" y="452311"/>
                </a:lnTo>
                <a:lnTo>
                  <a:pt x="327240" y="449589"/>
                </a:lnTo>
                <a:lnTo>
                  <a:pt x="302732" y="429869"/>
                </a:lnTo>
                <a:lnTo>
                  <a:pt x="278575" y="409743"/>
                </a:lnTo>
                <a:lnTo>
                  <a:pt x="255116" y="388803"/>
                </a:lnTo>
                <a:lnTo>
                  <a:pt x="232706" y="366646"/>
                </a:lnTo>
                <a:lnTo>
                  <a:pt x="231194" y="365033"/>
                </a:lnTo>
                <a:lnTo>
                  <a:pt x="229481" y="363521"/>
                </a:lnTo>
                <a:lnTo>
                  <a:pt x="227163" y="361304"/>
                </a:lnTo>
                <a:lnTo>
                  <a:pt x="257410" y="361304"/>
                </a:lnTo>
                <a:lnTo>
                  <a:pt x="265923" y="369127"/>
                </a:lnTo>
                <a:lnTo>
                  <a:pt x="276104" y="377984"/>
                </a:lnTo>
                <a:lnTo>
                  <a:pt x="292621" y="391633"/>
                </a:lnTo>
                <a:lnTo>
                  <a:pt x="328182" y="420204"/>
                </a:lnTo>
                <a:lnTo>
                  <a:pt x="342962" y="432053"/>
                </a:lnTo>
                <a:lnTo>
                  <a:pt x="345280" y="433867"/>
                </a:lnTo>
                <a:lnTo>
                  <a:pt x="347462" y="435959"/>
                </a:lnTo>
                <a:lnTo>
                  <a:pt x="349311" y="438100"/>
                </a:lnTo>
                <a:lnTo>
                  <a:pt x="352536" y="442031"/>
                </a:lnTo>
                <a:lnTo>
                  <a:pt x="353645" y="446465"/>
                </a:lnTo>
                <a:lnTo>
                  <a:pt x="348001" y="455737"/>
                </a:lnTo>
                <a:lnTo>
                  <a:pt x="343264" y="456947"/>
                </a:lnTo>
                <a:close/>
              </a:path>
              <a:path w="438150" h="628650">
                <a:moveTo>
                  <a:pt x="205109" y="628649"/>
                </a:moveTo>
                <a:lnTo>
                  <a:pt x="190978" y="628649"/>
                </a:lnTo>
                <a:lnTo>
                  <a:pt x="189773" y="626664"/>
                </a:lnTo>
                <a:lnTo>
                  <a:pt x="188261" y="624044"/>
                </a:lnTo>
                <a:lnTo>
                  <a:pt x="188177" y="619710"/>
                </a:lnTo>
                <a:lnTo>
                  <a:pt x="188745" y="603383"/>
                </a:lnTo>
                <a:lnTo>
                  <a:pt x="202154" y="420194"/>
                </a:lnTo>
                <a:lnTo>
                  <a:pt x="206179" y="369127"/>
                </a:lnTo>
                <a:lnTo>
                  <a:pt x="206200" y="362413"/>
                </a:lnTo>
                <a:lnTo>
                  <a:pt x="227024" y="362413"/>
                </a:lnTo>
                <a:lnTo>
                  <a:pt x="226659" y="365033"/>
                </a:lnTo>
                <a:lnTo>
                  <a:pt x="214724" y="531862"/>
                </a:lnTo>
                <a:lnTo>
                  <a:pt x="210735" y="587057"/>
                </a:lnTo>
                <a:lnTo>
                  <a:pt x="209501" y="603383"/>
                </a:lnTo>
                <a:lnTo>
                  <a:pt x="208836" y="611547"/>
                </a:lnTo>
                <a:lnTo>
                  <a:pt x="208078" y="620214"/>
                </a:lnTo>
                <a:lnTo>
                  <a:pt x="207712" y="625656"/>
                </a:lnTo>
                <a:lnTo>
                  <a:pt x="206099" y="627470"/>
                </a:lnTo>
                <a:lnTo>
                  <a:pt x="205109" y="628649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3113" y="3960574"/>
            <a:ext cx="16349344" cy="5234305"/>
          </a:xfrm>
          <a:custGeom>
            <a:avLst/>
            <a:gdLst/>
            <a:ahLst/>
            <a:cxnLst/>
            <a:rect l="l" t="t" r="r" b="b"/>
            <a:pathLst>
              <a:path w="16349344" h="5234305">
                <a:moveTo>
                  <a:pt x="0" y="0"/>
                </a:moveTo>
                <a:lnTo>
                  <a:pt x="0" y="5233987"/>
                </a:lnTo>
                <a:lnTo>
                  <a:pt x="16349041" y="5233987"/>
                </a:lnTo>
                <a:lnTo>
                  <a:pt x="163490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7661" y="3898946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7661" y="5474001"/>
            <a:ext cx="219074" cy="219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6339" y="6301474"/>
            <a:ext cx="219074" cy="219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81200" y="3592235"/>
            <a:ext cx="14551660" cy="393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5"/>
              </a:spcBef>
            </a:pPr>
            <a:r>
              <a:rPr sz="4400" spc="-5" dirty="0">
                <a:latin typeface="微軟正黑體"/>
                <a:cs typeface="微軟正黑體"/>
              </a:rPr>
              <a:t>依各機關正常辦公時間為每⽇辦公時數之起算時點，以連</a:t>
            </a:r>
            <a:r>
              <a:rPr sz="4400" dirty="0">
                <a:latin typeface="微軟正黑體"/>
                <a:cs typeface="微軟正黑體"/>
              </a:rPr>
              <a:t>續  </a:t>
            </a:r>
            <a:r>
              <a:rPr sz="4400" spc="-114" dirty="0">
                <a:latin typeface="微軟正黑體"/>
                <a:cs typeface="微軟正黑體"/>
              </a:rPr>
              <a:t>24</a:t>
            </a:r>
            <a:r>
              <a:rPr sz="4400" spc="-5" dirty="0">
                <a:latin typeface="微軟正黑體"/>
                <a:cs typeface="微軟正黑體"/>
              </a:rPr>
              <a:t>⼩時為⼀⽇上限</a:t>
            </a:r>
            <a:r>
              <a:rPr sz="4400" dirty="0">
                <a:latin typeface="微軟正黑體"/>
                <a:cs typeface="微軟正黑體"/>
              </a:rPr>
              <a:t>。</a:t>
            </a:r>
          </a:p>
          <a:p>
            <a:pPr marL="12700" marR="563245">
              <a:lnSpc>
                <a:spcPts val="6150"/>
              </a:lnSpc>
              <a:spcBef>
                <a:spcPts val="350"/>
              </a:spcBef>
            </a:pPr>
            <a:r>
              <a:rPr sz="4400" spc="-5" dirty="0">
                <a:latin typeface="微軟正黑體"/>
                <a:cs typeface="微軟正黑體"/>
              </a:rPr>
              <a:t>辦公時間跨越⼆⽇者，應合併計算為第⼀⽇之辦公時間</a:t>
            </a:r>
            <a:r>
              <a:rPr sz="4400" dirty="0">
                <a:latin typeface="微軟正黑體"/>
                <a:cs typeface="微軟正黑體"/>
              </a:rPr>
              <a:t>。 </a:t>
            </a:r>
            <a:r>
              <a:rPr sz="4400" spc="-5" dirty="0">
                <a:latin typeface="微軟正黑體"/>
                <a:cs typeface="微軟正黑體"/>
              </a:rPr>
              <a:t>例</a:t>
            </a:r>
            <a:r>
              <a:rPr sz="4400" spc="204" dirty="0">
                <a:latin typeface="微軟正黑體"/>
                <a:cs typeface="微軟正黑體"/>
              </a:rPr>
              <a:t>:</a:t>
            </a:r>
            <a:r>
              <a:rPr sz="4400" spc="-114" dirty="0">
                <a:latin typeface="微軟正黑體"/>
                <a:cs typeface="微軟正黑體"/>
              </a:rPr>
              <a:t> </a:t>
            </a:r>
            <a:r>
              <a:rPr sz="4400" spc="-105" dirty="0">
                <a:latin typeface="微軟正黑體"/>
                <a:cs typeface="微軟正黑體"/>
              </a:rPr>
              <a:t>3/1(1600-2400)</a:t>
            </a:r>
            <a:r>
              <a:rPr sz="4400" b="1" spc="-105" dirty="0">
                <a:solidFill>
                  <a:srgbClr val="003DA7"/>
                </a:solidFill>
                <a:latin typeface="微軟正黑體"/>
                <a:cs typeface="微軟正黑體"/>
              </a:rPr>
              <a:t>8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r>
              <a:rPr sz="4400" b="1" spc="-114" dirty="0">
                <a:solidFill>
                  <a:srgbClr val="003DA7"/>
                </a:solidFill>
                <a:latin typeface="微軟正黑體"/>
                <a:cs typeface="微軟正黑體"/>
              </a:rPr>
              <a:t> </a:t>
            </a:r>
            <a:r>
              <a:rPr sz="4400" spc="-805" dirty="0">
                <a:latin typeface="微軟正黑體"/>
                <a:cs typeface="微軟正黑體"/>
              </a:rPr>
              <a:t>+</a:t>
            </a:r>
            <a:r>
              <a:rPr sz="4400" spc="-705" dirty="0">
                <a:latin typeface="微軟正黑體"/>
                <a:cs typeface="微軟正黑體"/>
              </a:rPr>
              <a:t> </a:t>
            </a:r>
            <a:r>
              <a:rPr sz="4400" spc="-105" dirty="0">
                <a:latin typeface="微軟正黑體"/>
                <a:cs typeface="微軟正黑體"/>
              </a:rPr>
              <a:t>3/2(0000-0800)</a:t>
            </a:r>
            <a:r>
              <a:rPr sz="4400" b="1" spc="-105" dirty="0">
                <a:solidFill>
                  <a:srgbClr val="003DA7"/>
                </a:solidFill>
                <a:latin typeface="微軟正黑體"/>
                <a:cs typeface="微軟正黑體"/>
              </a:rPr>
              <a:t>8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endParaRPr sz="4400" dirty="0">
              <a:latin typeface="微軟正黑體"/>
              <a:cs typeface="微軟正黑體"/>
            </a:endParaRPr>
          </a:p>
          <a:p>
            <a:pPr marL="814705">
              <a:lnSpc>
                <a:spcPct val="100000"/>
              </a:lnSpc>
              <a:spcBef>
                <a:spcPts val="520"/>
              </a:spcBef>
              <a:tabLst>
                <a:tab pos="1375410" algn="l"/>
              </a:tabLst>
            </a:pPr>
            <a:r>
              <a:rPr sz="4400" spc="-805" dirty="0">
                <a:latin typeface="微軟正黑體"/>
                <a:cs typeface="微軟正黑體"/>
              </a:rPr>
              <a:t>=	</a:t>
            </a:r>
            <a:r>
              <a:rPr sz="4400" spc="-60" dirty="0">
                <a:latin typeface="微軟正黑體"/>
                <a:cs typeface="微軟正黑體"/>
              </a:rPr>
              <a:t>3/1(</a:t>
            </a:r>
            <a:r>
              <a:rPr sz="4400" b="1" spc="-60" dirty="0">
                <a:solidFill>
                  <a:srgbClr val="003DA7"/>
                </a:solidFill>
                <a:latin typeface="微軟正黑體"/>
                <a:cs typeface="微軟正黑體"/>
              </a:rPr>
              <a:t>16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r>
              <a:rPr sz="4400" spc="75" dirty="0">
                <a:latin typeface="微軟正黑體"/>
                <a:cs typeface="微軟正黑體"/>
              </a:rPr>
              <a:t>)</a:t>
            </a:r>
            <a:endParaRPr sz="4400" dirty="0">
              <a:latin typeface="微軟正黑體"/>
              <a:cs typeface="微軟正黑體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49773" y="3962956"/>
            <a:ext cx="0" cy="5219700"/>
          </a:xfrm>
          <a:custGeom>
            <a:avLst/>
            <a:gdLst/>
            <a:ahLst/>
            <a:cxnLst/>
            <a:rect l="l" t="t" r="r" b="b"/>
            <a:pathLst>
              <a:path h="5219700">
                <a:moveTo>
                  <a:pt x="0" y="0"/>
                </a:moveTo>
                <a:lnTo>
                  <a:pt x="0" y="5219699"/>
                </a:lnTo>
              </a:path>
            </a:pathLst>
          </a:custGeom>
          <a:ln w="1904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5495" y="9182655"/>
            <a:ext cx="16354425" cy="19050"/>
          </a:xfrm>
          <a:custGeom>
            <a:avLst/>
            <a:gdLst/>
            <a:ahLst/>
            <a:cxnLst/>
            <a:rect l="l" t="t" r="r" b="b"/>
            <a:pathLst>
              <a:path w="16354425" h="19050">
                <a:moveTo>
                  <a:pt x="0" y="0"/>
                </a:moveTo>
                <a:lnTo>
                  <a:pt x="16353803" y="0"/>
                </a:lnTo>
                <a:lnTo>
                  <a:pt x="16353803" y="19049"/>
                </a:lnTo>
                <a:lnTo>
                  <a:pt x="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05495" y="1551248"/>
            <a:ext cx="16440785" cy="1862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1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85"/>
              </a:spcBef>
              <a:tabLst>
                <a:tab pos="2143760" algn="l"/>
              </a:tabLst>
            </a:pPr>
            <a:r>
              <a:rPr sz="6000" spc="-185" dirty="0"/>
              <a:t>Q&amp;A	</a:t>
            </a:r>
            <a:r>
              <a:rPr sz="6000" spc="10" dirty="0"/>
              <a:t>1</a:t>
            </a:r>
            <a:r>
              <a:rPr sz="6000" spc="15" dirty="0"/>
              <a:t>、辦公時數跨日合併計算方式</a:t>
            </a:r>
            <a:endParaRPr sz="6000" dirty="0"/>
          </a:p>
        </p:txBody>
      </p:sp>
      <p:sp>
        <p:nvSpPr>
          <p:cNvPr id="9" name="矩形 8"/>
          <p:cNvSpPr/>
          <p:nvPr/>
        </p:nvSpPr>
        <p:spPr>
          <a:xfrm>
            <a:off x="1066800" y="1113751"/>
            <a:ext cx="6547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實務案例：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528</TotalTime>
  <Words>244</Words>
  <Application>Microsoft Office PowerPoint</Application>
  <PresentationFormat>自訂</PresentationFormat>
  <Paragraphs>47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微軟正黑體</vt:lpstr>
      <vt:lpstr>新細明體</vt:lpstr>
      <vt:lpstr>標楷體</vt:lpstr>
      <vt:lpstr>Arial</vt:lpstr>
      <vt:lpstr>Calibri</vt:lpstr>
      <vt:lpstr>Garamond</vt:lpstr>
      <vt:lpstr>Wingdings 2</vt:lpstr>
      <vt:lpstr>有機</vt:lpstr>
      <vt:lpstr>勤休制度懶人包</vt:lpstr>
      <vt:lpstr>背景</vt:lpstr>
      <vt:lpstr>辦公時數原則</vt:lpstr>
      <vt:lpstr>延長辦公時數要件</vt:lpstr>
      <vt:lpstr>得再延長工時之條件</vt:lpstr>
      <vt:lpstr>PowerPoint 簡報</vt:lpstr>
      <vt:lpstr>定期檢討勤休制度妥適性</vt:lpstr>
      <vt:lpstr>加班補償</vt:lpstr>
      <vt:lpstr>Q&amp;A 1、辦公時數跨日合併計算方式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勤休制度懶人包</dc:title>
  <dc:creator>凱琪吳</dc:creator>
  <cp:keywords>DAGAdVaEHXE,BAF2GeA5jpA</cp:keywords>
  <cp:lastModifiedBy>username</cp:lastModifiedBy>
  <cp:revision>24</cp:revision>
  <cp:lastPrinted>2025-06-04T00:10:54Z</cp:lastPrinted>
  <dcterms:created xsi:type="dcterms:W3CDTF">2024-05-31T01:24:29Z</dcterms:created>
  <dcterms:modified xsi:type="dcterms:W3CDTF">2025-06-04T01:40:18Z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2024-03-28T00:00:00Z</vt:filetime>
  </property>
  <property fmtid="{D5CDD505-2E9C-101B-9397-08002B2CF9AE}" pid="3" name="Creator">
    <vt:lpwstr>Canva</vt:lpwstr>
  </property>
  <property fmtid="{D5CDD505-2E9C-101B-9397-08002B2CF9AE}" pid="4" name="LastSaved">
    <vt:filetime>2024-05-31T00:00:00Z</vt:filetime>
  </property>
</Properties>
</file>