
<file path=[Content_Types].xml><?xml version="1.0" encoding="utf-8"?>
<Types xmlns="http://schemas.openxmlformats.org/package/2006/content-types"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94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6.xml" ContentType="application/vnd.openxmlformats-officedocument.presentationml.slide+xml"/>
  <Override PartName="/ppt/slides/slide83.xml" ContentType="application/vnd.openxmlformats-officedocument.presentationml.slide+xml"/>
  <Override PartName="/ppt/notesSlides/notesSlide3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85.xml" ContentType="application/vnd.openxmlformats-officedocument.presentationml.notesSlide+xml"/>
  <Override PartName="/ppt/slides/slide25.xml" ContentType="application/vnd.openxmlformats-officedocument.presentationml.slide+xml"/>
  <Override PartName="/ppt/slides/slide72.xml" ContentType="application/vnd.openxmlformats-officedocument.presentationml.slide+xml"/>
  <Override PartName="/ppt/slideLayouts/slideLayout2.xml" ContentType="application/vnd.openxmlformats-officedocument.presentationml.slideLayout+xml"/>
  <Override PartName="/ppt/notesSlides/notesSlide27.xml" ContentType="application/vnd.openxmlformats-officedocument.presentationml.notesSlide+xml"/>
  <Override PartName="/ppt/notesSlides/notesSlide74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63.xml" ContentType="application/vnd.openxmlformats-officedocument.presentationml.notesSlide+xml"/>
  <Override PartName="/ppt/tableStyles.xml" ContentType="application/vnd.openxmlformats-officedocument.presentationml.tableStyles+xml"/>
  <Override PartName="/ppt/notesSlides/notesSlide4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30.xml" ContentType="application/vnd.openxmlformats-officedocument.presentationml.notesSlide+xml"/>
  <Override PartName="/ppt/slides/slide99.xml" ContentType="application/vnd.openxmlformats-officedocument.presentationml.slide+xml"/>
  <Override PartName="/ppt/notesSlides/notesSlide7.xml" ContentType="application/vnd.openxmlformats-officedocument.presentationml.notesSlide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Default Extension="xlsx" ContentType="application/vnd.openxmlformats-officedocument.spreadsheetml.sheet"/>
  <Override PartName="/ppt/slides/slide77.xml" ContentType="application/vnd.openxmlformats-officedocument.presentationml.slide+xml"/>
  <Override PartName="/ppt/slides/slide88.xml" ContentType="application/vnd.openxmlformats-officedocument.presentationml.slide+xml"/>
  <Override PartName="/ppt/diagrams/colors4.xml" ContentType="application/vnd.openxmlformats-officedocument.drawingml.diagramColor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66.xml" ContentType="application/vnd.openxmlformats-officedocument.presentationml.slide+xml"/>
  <Override PartName="/ppt/slides/slide103.xml" ContentType="application/vnd.openxmlformats-officedocument.presentationml.slide+xml"/>
  <Override PartName="/ppt/slides/slide114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68.xml" ContentType="application/vnd.openxmlformats-officedocument.presentationml.notesSlide+xml"/>
  <Override PartName="/ppt/notesSlides/notesSlide79.xml" ContentType="application/vnd.openxmlformats-officedocument.presentationml.notesSlide+xml"/>
  <Override PartName="/ppt/diagrams/drawing3.xml" ContentType="application/vnd.ms-office.drawingml.diagramDrawing+xml"/>
  <Override PartName="/ppt/slides/slide55.xml" ContentType="application/vnd.openxmlformats-officedocument.presentationml.slide+xml"/>
  <Override PartName="/ppt/theme/theme2.xml" ContentType="application/vnd.openxmlformats-officedocument.theme+xml"/>
  <Override PartName="/ppt/notesSlides/notesSlide57.xml" ContentType="application/vnd.openxmlformats-officedocument.presentationml.notesSlide+xml"/>
  <Override PartName="/ppt/diagrams/quickStyle3.xml" ContentType="application/vnd.openxmlformats-officedocument.drawingml.diagramStyle+xml"/>
  <Override PartName="/ppt/slides/slide33.xml" ContentType="application/vnd.openxmlformats-officedocument.presentationml.slide+xml"/>
  <Override PartName="/ppt/slides/slide44.xml" ContentType="application/vnd.openxmlformats-officedocument.presentationml.slide+xml"/>
  <Override PartName="/ppt/slides/slide80.xml" ContentType="application/vnd.openxmlformats-officedocument.presentationml.slide+xml"/>
  <Override PartName="/ppt/slides/slide91.xml" ContentType="application/vnd.openxmlformats-officedocument.presentationml.slide+xml"/>
  <Override PartName="/ppt/notesSlides/notesSlide46.xml" ContentType="application/vnd.openxmlformats-officedocument.presentationml.notesSlide+xml"/>
  <Override PartName="/ppt/notesSlides/notesSlide93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22.xml" ContentType="application/vnd.openxmlformats-officedocument.presentationml.slide+xml"/>
  <Override PartName="/ppt/notesSlides/notesSlide2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71.xml" ContentType="application/vnd.openxmlformats-officedocument.presentationml.notesSlide+xml"/>
  <Override PartName="/ppt/diagrams/layout6.xml" ContentType="application/vnd.openxmlformats-officedocument.drawingml.diagramLayout+xml"/>
  <Override PartName="/ppt/notesSlides/notesSlide82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60.xml" ContentType="application/vnd.openxmlformats-officedocument.presentationml.notesSlide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Override PartName="/ppt/slides/slide108.xml" ContentType="application/vnd.openxmlformats-officedocument.presentationml.slide+xml"/>
  <Override PartName="/ppt/slides/slide49.xml" ContentType="application/vnd.openxmlformats-officedocument.presentationml.slide+xml"/>
  <Override PartName="/ppt/slides/slide78.xml" ContentType="application/vnd.openxmlformats-officedocument.presentationml.slide+xml"/>
  <Override PartName="/ppt/slides/slide96.xml" ContentType="application/vnd.openxmlformats-officedocument.presentationml.slide+xml"/>
  <Override PartName="/ppt/slides/slide115.xml" ContentType="application/vnd.openxmlformats-officedocument.presentationml.slide+xml"/>
  <Override PartName="/ppt/handoutMasters/handoutMaster1.xml" ContentType="application/vnd.openxmlformats-officedocument.presentationml.handoutMaster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diagrams/drawing4.xml" ContentType="application/vnd.ms-office.drawingml.diagramDrawing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s/slide85.xml" ContentType="application/vnd.openxmlformats-officedocument.presentationml.slide+xml"/>
  <Override PartName="/ppt/slides/slide104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69.xml" ContentType="application/vnd.openxmlformats-officedocument.presentationml.notesSlide+xml"/>
  <Override PartName="/ppt/diagrams/quickStyle4.xml" ContentType="application/vnd.openxmlformats-officedocument.drawingml.diagramStyle+xml"/>
  <Override PartName="/ppt/notesSlides/notesSlide87.xml" ContentType="application/vnd.openxmlformats-officedocument.presentationml.notesSlide+xml"/>
  <Override PartName="/ppt/charts/style2.xml" ContentType="application/vnd.ms-office.chartstyle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s/slide92.xml" ContentType="application/vnd.openxmlformats-officedocument.presentationml.slide+xml"/>
  <Override PartName="/ppt/slides/slide111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notesSlides/notesSlide29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94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81.xml" ContentType="application/vnd.openxmlformats-officedocument.presentationml.slide+xml"/>
  <Override PartName="/ppt/slides/slide100.xml" ContentType="application/vnd.openxmlformats-officedocument.presentationml.slide+xml"/>
  <Override PartName="/ppt/notesSlides/notesSlide18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83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s/slide70.xml" ContentType="application/vnd.openxmlformats-officedocument.presentationml.slide+xml"/>
  <Override PartName="/ppt/notesSlides/notesSlide25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90.xml" ContentType="application/vnd.openxmlformats-officedocument.presentationml.notes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61.xml" ContentType="application/vnd.openxmlformats-officedocument.presentationml.notesSlide+xml"/>
  <Override PartName="/ppt/commentAuthors.xml" ContentType="application/vnd.openxmlformats-officedocument.presentationml.commentAuthors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50.xml" ContentType="application/vnd.openxmlformats-officedocument.presentationml.notesSlide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slides/slide79.xml" ContentType="application/vnd.openxmlformats-officedocument.presentationml.slide+xml"/>
  <Override PartName="/ppt/slides/slide109.xml" ContentType="application/vnd.openxmlformats-officedocument.presentationml.slide+xml"/>
  <Override PartName="/ppt/notesSlides/notesSlide10.xml" ContentType="application/vnd.openxmlformats-officedocument.presentationml.notesSlide+xml"/>
  <Override PartName="/ppt/diagrams/colors6.xml" ContentType="application/vnd.openxmlformats-officedocument.drawingml.diagramColors+xml"/>
  <Override PartName="/ppt/slides/slide7.xml" ContentType="application/vnd.openxmlformats-officedocument.presentationml.slide+xml"/>
  <Override PartName="/ppt/slides/slide68.xml" ContentType="application/vnd.openxmlformats-officedocument.presentationml.slide+xml"/>
  <Override PartName="/ppt/slides/slide97.xml" ContentType="application/vnd.openxmlformats-officedocument.presentationml.slide+xml"/>
  <Override PartName="/ppt/slides/slide116.xml" ContentType="application/vnd.openxmlformats-officedocument.presentationml.slide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diagrams/drawing5.xml" ContentType="application/vnd.ms-office.drawingml.diagramDrawing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57.xml" ContentType="application/vnd.openxmlformats-officedocument.presentationml.slide+xml"/>
  <Override PartName="/ppt/slides/slide75.xml" ContentType="application/vnd.openxmlformats-officedocument.presentationml.slide+xml"/>
  <Override PartName="/ppt/slides/slide86.xml" ContentType="application/vnd.openxmlformats-officedocument.presentationml.slide+xml"/>
  <Override PartName="/ppt/slides/slide105.xml" ContentType="application/vnd.openxmlformats-officedocument.presentationml.slide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notesSlides/notesSlide59.xml" ContentType="application/vnd.openxmlformats-officedocument.presentationml.notesSlide+xml"/>
  <Override PartName="/ppt/diagrams/quickStyle5.xml" ContentType="application/vnd.openxmlformats-officedocument.drawingml.diagramStyle+xml"/>
  <Override PartName="/ppt/notesSlides/notesSlide88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46.xml" ContentType="application/vnd.openxmlformats-officedocument.presentationml.slide+xml"/>
  <Override PartName="/ppt/slides/slide64.xml" ContentType="application/vnd.openxmlformats-officedocument.presentationml.slide+xml"/>
  <Override PartName="/ppt/slides/slide93.xml" ContentType="application/vnd.openxmlformats-officedocument.presentationml.slide+xml"/>
  <Override PartName="/ppt/slides/slide101.xml" ContentType="application/vnd.openxmlformats-officedocument.presentationml.slide+xml"/>
  <Override PartName="/ppt/slides/slide112.xml" ContentType="application/vnd.openxmlformats-officedocument.presentationml.slide+xml"/>
  <Override PartName="/ppt/slideLayouts/slideLayout5.xml" ContentType="application/vnd.openxmlformats-officedocument.presentationml.slideLayout+xml"/>
  <Override PartName="/ppt/notesSlides/notesSlide19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66.xml" ContentType="application/vnd.openxmlformats-officedocument.presentationml.notesSlide+xml"/>
  <Override PartName="/ppt/drawings/drawing1.xml" ContentType="application/vnd.openxmlformats-officedocument.drawingml.chartshapes+xml"/>
  <Override PartName="/ppt/notesSlides/notesSlide77.xml" ContentType="application/vnd.openxmlformats-officedocument.presentationml.notesSlide+xml"/>
  <Override PartName="/ppt/notesSlides/notesSlide95.xml" ContentType="application/vnd.openxmlformats-officedocument.presentationml.notesSlide+xml"/>
  <Override PartName="/ppt/diagrams/drawing1.xml" ContentType="application/vnd.ms-office.drawingml.diagramDrawing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s/slide53.xml" ContentType="application/vnd.openxmlformats-officedocument.presentationml.slide+xml"/>
  <Override PartName="/ppt/slides/slide71.xml" ContentType="application/vnd.openxmlformats-officedocument.presentationml.slide+xml"/>
  <Override PartName="/ppt/slides/slide82.xml" ContentType="application/vnd.openxmlformats-officedocument.presentationml.slide+xml"/>
  <Default Extension="jpeg" ContentType="image/jpeg"/>
  <Override PartName="/ppt/diagrams/quickStyle1.xml" ContentType="application/vnd.openxmlformats-officedocument.drawingml.diagramStyle+xml"/>
  <Override PartName="/ppt/notesSlides/notesSlide37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84.xml" ContentType="application/vnd.openxmlformats-officedocument.presentationml.notesSlide+xml"/>
  <Override PartName="/ppt/slides/slide13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91.xml" ContentType="application/vnd.openxmlformats-officedocument.presentationml.notesSlide+xml"/>
  <Override PartName="/ppt/slides/slide20.xml" ContentType="application/vnd.openxmlformats-officedocument.presentationml.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51.xml" ContentType="application/vnd.openxmlformats-officedocument.presentationml.notesSlide+xml"/>
  <Override PartName="/ppt/diagrams/layout4.xml" ContentType="application/vnd.openxmlformats-officedocument.drawingml.diagramLayout+xml"/>
  <Override PartName="/ppt/notesSlides/notesSlide80.xml" ContentType="application/vnd.openxmlformats-officedocument.presentationml.notesSlide+xml"/>
  <Override PartName="/ppt/charts/colors1.xml" ContentType="application/vnd.ms-office.chartcolorstyle+xml"/>
  <Override PartName="/ppt/notesSlides/notesSlide11.xml" ContentType="application/vnd.openxmlformats-officedocument.presentationml.notesSlide+xml"/>
  <Override PartName="/ppt/notesSlides/notesSlide40.xml" ContentType="application/vnd.openxmlformats-officedocument.presentationml.notesSlide+xml"/>
  <Override PartName="/ppt/diagrams/data5.xml" ContentType="application/vnd.openxmlformats-officedocument.drawingml.diagramData+xml"/>
  <Override PartName="/ppt/slides/slide98.xml" ContentType="application/vnd.openxmlformats-officedocument.presentationml.slide+xml"/>
  <Override PartName="/ppt/slides/slide117.xml" ContentType="application/vnd.openxmlformats-officedocument.presentationml.slide+xml"/>
  <Override PartName="/ppt/notesSlides/notesSlide6.xml" ContentType="application/vnd.openxmlformats-officedocument.presentationml.notesSlide+xml"/>
  <Override PartName="/ppt/diagrams/drawing6.xml" ContentType="application/vnd.ms-office.drawingml.diagramDrawing+xml"/>
  <Override PartName="/ppt/slides/slide8.xml" ContentType="application/vnd.openxmlformats-officedocument.presentationml.slide+xml"/>
  <Override PartName="/ppt/slides/slide69.xml" ContentType="application/vnd.openxmlformats-officedocument.presentationml.slide+xml"/>
  <Override PartName="/ppt/slides/slide87.xml" ContentType="application/vnd.openxmlformats-officedocument.presentationml.slide+xml"/>
  <Override PartName="/ppt/slides/slide106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charts/chart2.xml" ContentType="application/vnd.openxmlformats-officedocument.drawingml.chart+xml"/>
  <Override PartName="/ppt/diagrams/quickStyle6.xml" ContentType="application/vnd.openxmlformats-officedocument.drawingml.diagramStyle+xml"/>
  <Override PartName="/ppt/notesSlides/notesSlide89.xml" ContentType="application/vnd.openxmlformats-officedocument.presentationml.notesSlide+xml"/>
  <Override PartName="/ppt/slides/slide29.xml" ContentType="application/vnd.openxmlformats-officedocument.presentationml.slide+xml"/>
  <Override PartName="/ppt/slides/slide76.xml" ContentType="application/vnd.openxmlformats-officedocument.presentationml.slide+xml"/>
  <Override PartName="/ppt/slides/slide113.xml" ContentType="application/vnd.openxmlformats-officedocument.presentationml.slide+xml"/>
  <Override PartName="/ppt/notesSlides/notesSlide78.xml" ContentType="application/vnd.openxmlformats-officedocument.presentationml.notesSlide+xml"/>
  <Override PartName="/ppt/diagrams/drawing2.xml" ContentType="application/vnd.ms-office.drawingml.diagramDrawing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102.xml" ContentType="application/vnd.openxmlformats-officedocument.presentationml.slide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notesSlides/notesSlide67.xml" ContentType="application/vnd.openxmlformats-officedocument.presentationml.notesSlide+xml"/>
  <Override PartName="/ppt/slides/slide43.xml" ContentType="application/vnd.openxmlformats-officedocument.presentationml.slide+xml"/>
  <Override PartName="/ppt/slides/slide90.xml" ContentType="application/vnd.openxmlformats-officedocument.presentationml.slide+xml"/>
  <Override PartName="/ppt/theme/theme1.xml" ContentType="application/vnd.openxmlformats-officedocument.theme+xml"/>
  <Override PartName="/ppt/notesSlides/notesSlide4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92.xml" ContentType="application/vnd.openxmlformats-officedocument.presentationml.notesSlide+xml"/>
  <Override PartName="/ppt/slides/slide32.xml" ContentType="application/vnd.openxmlformats-officedocument.presentationml.slide+xml"/>
  <Override PartName="/ppt/notesSlides/notesSlide34.xml" ContentType="application/vnd.openxmlformats-officedocument.presentationml.notesSlide+xml"/>
  <Override PartName="/ppt/notesSlides/notesSlide81.xml" ContentType="application/vnd.openxmlformats-officedocument.presentationml.notesSlide+xml"/>
  <Override PartName="/ppt/charts/colors2.xml" ContentType="application/vnd.ms-office.chartcolorstyl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notesSlides/notesSlide23.xml" ContentType="application/vnd.openxmlformats-officedocument.presentationml.notesSlide+xml"/>
  <Override PartName="/ppt/notesSlides/notesSlide70.xml" ContentType="application/vnd.openxmlformats-officedocument.presentationml.notesSlide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notesSlides/notesSlide12.xml" ContentType="application/vnd.openxmlformats-officedocument.presentationml.notesSlide+xml"/>
  <Override PartName="/ppt/slides/slide118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107.xml" ContentType="application/vnd.openxmlformats-officedocument.presentationml.slide+xml"/>
  <Override PartName="/ppt/viewProps.xml" ContentType="application/vnd.openxmlformats-officedocument.presentationml.viewProps+xml"/>
  <Override PartName="/ppt/slides/slide48.xml" ContentType="application/vnd.openxmlformats-officedocument.presentationml.slide+xml"/>
  <Override PartName="/ppt/slides/slide95.xml" ContentType="application/vnd.openxmlformats-officedocument.presentationml.slide+xml"/>
  <Override PartName="/ppt/notesSlides/notesSlide3.xml" ContentType="application/vnd.openxmlformats-officedocument.presentationml.notesSlide+xml"/>
  <Override PartName="/ppt/charts/style1.xml" ContentType="application/vnd.ms-office.chartstyl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73.xml" ContentType="application/vnd.openxmlformats-officedocument.presentationml.slide+xml"/>
  <Override PartName="/ppt/slides/slide84.xml" ContentType="application/vnd.openxmlformats-officedocument.presentationml.slide+xml"/>
  <Override PartName="/ppt/presProps.xml" ContentType="application/vnd.openxmlformats-officedocument.presentationml.presProps+xml"/>
  <Override PartName="/ppt/notesSlides/notesSlide39.xml" ContentType="application/vnd.openxmlformats-officedocument.presentationml.notesSlide+xml"/>
  <Override PartName="/ppt/notesSlides/notesSlide86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62.xml" ContentType="application/vnd.openxmlformats-officedocument.presentationml.slide+xml"/>
  <Override PartName="/ppt/slides/slide110.xml" ContentType="application/vnd.openxmlformats-officedocument.presentationml.slide+xml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75.xml" ContentType="application/vnd.openxmlformats-officedocument.presentationml.notesSlide+xml"/>
  <Override PartName="/ppt/slides/slide51.xml" ContentType="application/vnd.openxmlformats-officedocument.presentationml.slide+xml"/>
  <Override PartName="/ppt/notesSlides/notesSlide53.xml" ContentType="application/vnd.openxmlformats-officedocument.presentationml.notesSlide+xml"/>
  <Override PartName="/ppt/slides/slide40.xml" ContentType="application/vnd.openxmlformats-officedocument.presentationml.slide+xml"/>
  <Override PartName="/ppt/notesSlides/notesSlide42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layout2.xml" ContentType="application/vnd.openxmlformats-officedocument.drawingml.diagramLayout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slides/slide89.xml" ContentType="application/vnd.openxmlformats-officedocument.presentationml.slide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0"/>
  </p:notesMasterIdLst>
  <p:handoutMasterIdLst>
    <p:handoutMasterId r:id="rId121"/>
  </p:handoutMasterIdLst>
  <p:sldIdLst>
    <p:sldId id="321" r:id="rId2"/>
    <p:sldId id="332" r:id="rId3"/>
    <p:sldId id="322" r:id="rId4"/>
    <p:sldId id="517" r:id="rId5"/>
    <p:sldId id="324" r:id="rId6"/>
    <p:sldId id="647" r:id="rId7"/>
    <p:sldId id="594" r:id="rId8"/>
    <p:sldId id="466" r:id="rId9"/>
    <p:sldId id="323" r:id="rId10"/>
    <p:sldId id="595" r:id="rId11"/>
    <p:sldId id="328" r:id="rId12"/>
    <p:sldId id="454" r:id="rId13"/>
    <p:sldId id="597" r:id="rId14"/>
    <p:sldId id="596" r:id="rId15"/>
    <p:sldId id="598" r:id="rId16"/>
    <p:sldId id="600" r:id="rId17"/>
    <p:sldId id="331" r:id="rId18"/>
    <p:sldId id="601" r:id="rId19"/>
    <p:sldId id="602" r:id="rId20"/>
    <p:sldId id="603" r:id="rId21"/>
    <p:sldId id="604" r:id="rId22"/>
    <p:sldId id="605" r:id="rId23"/>
    <p:sldId id="606" r:id="rId24"/>
    <p:sldId id="607" r:id="rId25"/>
    <p:sldId id="608" r:id="rId26"/>
    <p:sldId id="610" r:id="rId27"/>
    <p:sldId id="652" r:id="rId28"/>
    <p:sldId id="611" r:id="rId29"/>
    <p:sldId id="612" r:id="rId30"/>
    <p:sldId id="613" r:id="rId31"/>
    <p:sldId id="650" r:id="rId32"/>
    <p:sldId id="614" r:id="rId33"/>
    <p:sldId id="654" r:id="rId34"/>
    <p:sldId id="655" r:id="rId35"/>
    <p:sldId id="615" r:id="rId36"/>
    <p:sldId id="616" r:id="rId37"/>
    <p:sldId id="627" r:id="rId38"/>
    <p:sldId id="617" r:id="rId39"/>
    <p:sldId id="618" r:id="rId40"/>
    <p:sldId id="628" r:id="rId41"/>
    <p:sldId id="619" r:id="rId42"/>
    <p:sldId id="620" r:id="rId43"/>
    <p:sldId id="644" r:id="rId44"/>
    <p:sldId id="621" r:id="rId45"/>
    <p:sldId id="659" r:id="rId46"/>
    <p:sldId id="622" r:id="rId47"/>
    <p:sldId id="626" r:id="rId48"/>
    <p:sldId id="624" r:id="rId49"/>
    <p:sldId id="629" r:id="rId50"/>
    <p:sldId id="646" r:id="rId51"/>
    <p:sldId id="623" r:id="rId52"/>
    <p:sldId id="631" r:id="rId53"/>
    <p:sldId id="632" r:id="rId54"/>
    <p:sldId id="633" r:id="rId55"/>
    <p:sldId id="635" r:id="rId56"/>
    <p:sldId id="636" r:id="rId57"/>
    <p:sldId id="660" r:id="rId58"/>
    <p:sldId id="637" r:id="rId59"/>
    <p:sldId id="651" r:id="rId60"/>
    <p:sldId id="643" r:id="rId61"/>
    <p:sldId id="642" r:id="rId62"/>
    <p:sldId id="653" r:id="rId63"/>
    <p:sldId id="649" r:id="rId64"/>
    <p:sldId id="689" r:id="rId65"/>
    <p:sldId id="658" r:id="rId66"/>
    <p:sldId id="661" r:id="rId67"/>
    <p:sldId id="664" r:id="rId68"/>
    <p:sldId id="665" r:id="rId69"/>
    <p:sldId id="666" r:id="rId70"/>
    <p:sldId id="662" r:id="rId71"/>
    <p:sldId id="657" r:id="rId72"/>
    <p:sldId id="663" r:id="rId73"/>
    <p:sldId id="667" r:id="rId74"/>
    <p:sldId id="668" r:id="rId75"/>
    <p:sldId id="669" r:id="rId76"/>
    <p:sldId id="670" r:id="rId77"/>
    <p:sldId id="671" r:id="rId78"/>
    <p:sldId id="708" r:id="rId79"/>
    <p:sldId id="673" r:id="rId80"/>
    <p:sldId id="674" r:id="rId81"/>
    <p:sldId id="694" r:id="rId82"/>
    <p:sldId id="676" r:id="rId83"/>
    <p:sldId id="681" r:id="rId84"/>
    <p:sldId id="682" r:id="rId85"/>
    <p:sldId id="683" r:id="rId86"/>
    <p:sldId id="690" r:id="rId87"/>
    <p:sldId id="684" r:id="rId88"/>
    <p:sldId id="693" r:id="rId89"/>
    <p:sldId id="692" r:id="rId90"/>
    <p:sldId id="698" r:id="rId91"/>
    <p:sldId id="686" r:id="rId92"/>
    <p:sldId id="685" r:id="rId93"/>
    <p:sldId id="688" r:id="rId94"/>
    <p:sldId id="687" r:id="rId95"/>
    <p:sldId id="514" r:id="rId96"/>
    <p:sldId id="531" r:id="rId97"/>
    <p:sldId id="552" r:id="rId98"/>
    <p:sldId id="557" r:id="rId99"/>
    <p:sldId id="566" r:id="rId100"/>
    <p:sldId id="567" r:id="rId101"/>
    <p:sldId id="592" r:id="rId102"/>
    <p:sldId id="586" r:id="rId103"/>
    <p:sldId id="587" r:id="rId104"/>
    <p:sldId id="588" r:id="rId105"/>
    <p:sldId id="590" r:id="rId106"/>
    <p:sldId id="591" r:id="rId107"/>
    <p:sldId id="584" r:id="rId108"/>
    <p:sldId id="593" r:id="rId109"/>
    <p:sldId id="463" r:id="rId110"/>
    <p:sldId id="700" r:id="rId111"/>
    <p:sldId id="702" r:id="rId112"/>
    <p:sldId id="703" r:id="rId113"/>
    <p:sldId id="711" r:id="rId114"/>
    <p:sldId id="697" r:id="rId115"/>
    <p:sldId id="699" r:id="rId116"/>
    <p:sldId id="709" r:id="rId117"/>
    <p:sldId id="578" r:id="rId118"/>
    <p:sldId id="579" r:id="rId119"/>
  </p:sldIdLst>
  <p:sldSz cx="9144000" cy="6858000" type="screen4x3"/>
  <p:notesSz cx="6799263" cy="9929813"/>
  <p:defaultTextStyle>
    <a:defPPr>
      <a:defRPr lang="zh-TW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user" initials="u" lastIdx="2" clrIdx="0">
    <p:extLst>
      <p:ext uri="{19B8F6BF-5375-455C-9EA6-DF929625EA0E}">
        <p15:presenceInfo xmlns="" xmlns:p15="http://schemas.microsoft.com/office/powerpoint/2012/main" userId="user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0000"/>
    <a:srgbClr val="0000FF"/>
    <a:srgbClr val="2B2C2D"/>
    <a:srgbClr val="23ACDA"/>
    <a:srgbClr val="483C4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中等深淺樣式 2 - 輔色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D5ABB26-0587-4C30-8999-92F81FD0307C}" styleName="無樣式、無格線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佈景主題樣式 1 - 輔色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佈景主題樣式 1 - 輔色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5940675A-B579-460E-94D1-54222C63F5DA}" styleName="無樣式、表格格線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FD0F851-EC5A-4D38-B0AD-8093EC10F338}" styleName="淺色樣式 1 - 輔色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00A15C55-8517-42AA-B614-E9B94910E393}" styleName="中等深淺樣式 2 - 輔色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24412" autoAdjust="0"/>
    <p:restoredTop sz="99211" autoAdjust="0"/>
  </p:normalViewPr>
  <p:slideViewPr>
    <p:cSldViewPr snapToGrid="0" snapToObjects="1">
      <p:cViewPr>
        <p:scale>
          <a:sx n="68" d="100"/>
          <a:sy n="68" d="100"/>
        </p:scale>
        <p:origin x="-451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2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16" Type="http://schemas.openxmlformats.org/officeDocument/2006/relationships/slide" Target="slides/slide115.xml"/><Relationship Id="rId124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slide" Target="slides/slide11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notesMaster" Target="notesMasters/notesMaster1.xml"/><Relationship Id="rId125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/Relationships>
</file>

<file path=ppt/charts/_rels/chart1.xml.rels><?xml version="1.0" encoding="UTF-8" standalone="yes"?>
<Relationships xmlns="http://schemas.openxmlformats.org/package/2006/relationships"><Relationship Id="rId3" Type="http://schemas.microsoft.com/office/2011/relationships/chartStyle" Target="style1.xml"/><Relationship Id="rId2" Type="http://schemas.microsoft.com/office/2011/relationships/chartColorStyle" Target="colors1.xml"/><Relationship Id="rId1" Type="http://schemas.openxmlformats.org/officeDocument/2006/relationships/package" Target="../embeddings/Microsoft_Office_Excel____1.xlsx"/></Relationships>
</file>

<file path=ppt/charts/_rels/chart2.xml.rels><?xml version="1.0" encoding="UTF-8" standalone="yes"?>
<Relationships xmlns="http://schemas.openxmlformats.org/package/2006/relationships"><Relationship Id="rId3" Type="http://schemas.microsoft.com/office/2011/relationships/chartColorStyle" Target="colors2.xml"/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Office_Excel____2.xlsx"/><Relationship Id="rId4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zh-TW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zh-TW" altLang="zh-TW" sz="1800" b="1" i="0" baseline="0" dirty="0">
                <a:solidFill>
                  <a:schemeClr val="tx1"/>
                </a:solidFill>
                <a:effectLst/>
              </a:rPr>
              <a:t>口腔保健行為</a:t>
            </a:r>
            <a:r>
              <a:rPr lang="zh-TW" altLang="zh-TW" sz="1800" b="1" i="0" baseline="0" dirty="0" smtClean="0">
                <a:solidFill>
                  <a:schemeClr val="tx1"/>
                </a:solidFill>
                <a:effectLst/>
              </a:rPr>
              <a:t>前後測</a:t>
            </a:r>
            <a:r>
              <a:rPr lang="en-US" altLang="zh-TW" sz="1800" b="1" i="0" baseline="0" dirty="0" smtClean="0">
                <a:solidFill>
                  <a:schemeClr val="tx1"/>
                </a:solidFill>
                <a:effectLst/>
              </a:rPr>
              <a:t>(</a:t>
            </a:r>
            <a:r>
              <a:rPr lang="zh-TW" altLang="en-US" sz="1800" b="1" i="0" baseline="0" dirty="0" smtClean="0">
                <a:solidFill>
                  <a:schemeClr val="tx1"/>
                </a:solidFill>
                <a:effectLst/>
              </a:rPr>
              <a:t>高</a:t>
            </a:r>
            <a:r>
              <a:rPr lang="zh-TW" altLang="zh-TW" sz="1800" b="1" i="0" baseline="0" dirty="0" smtClean="0">
                <a:solidFill>
                  <a:schemeClr val="tx1"/>
                </a:solidFill>
                <a:effectLst/>
              </a:rPr>
              <a:t>年級</a:t>
            </a:r>
            <a:r>
              <a:rPr lang="en-US" altLang="zh-TW" sz="1800" b="0" i="0" baseline="0" dirty="0" smtClean="0">
                <a:effectLst/>
              </a:rPr>
              <a:t>)</a:t>
            </a:r>
            <a:endParaRPr lang="zh-TW" altLang="en-US" dirty="0"/>
          </a:p>
        </c:rich>
      </c:tx>
      <c:layout>
        <c:manualLayout>
          <c:xMode val="edge"/>
          <c:yMode val="edge"/>
          <c:x val="0.33686111111111167"/>
          <c:y val="1.0286685885759797E-2"/>
        </c:manualLayout>
      </c:layout>
      <c:spPr>
        <a:noFill/>
        <a:ln>
          <a:noFill/>
        </a:ln>
        <a:effectLst/>
      </c:spPr>
    </c:title>
    <c:plotArea>
      <c:layout>
        <c:manualLayout>
          <c:layoutTarget val="inner"/>
          <c:xMode val="edge"/>
          <c:yMode val="edge"/>
          <c:x val="7.4577646544182002E-2"/>
          <c:y val="9.8443583926721159E-2"/>
          <c:w val="0.88236679790026007"/>
          <c:h val="0.56338024062097269"/>
        </c:manualLayout>
      </c:layout>
      <c:barChart>
        <c:barDir val="col"/>
        <c:grouping val="clustered"/>
        <c:ser>
          <c:idx val="0"/>
          <c:order val="0"/>
          <c:tx>
            <c:v>前測</c:v>
          </c:tx>
          <c:spPr>
            <a:solidFill>
              <a:schemeClr val="accent1"/>
            </a:solidFill>
            <a:ln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TW"/>
              </a:p>
            </c:txPr>
            <c:showVal val="1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工作表1!$B$2:$B$14</c:f>
              <c:strCache>
                <c:ptCount val="13"/>
                <c:pt idx="0">
                  <c:v>有使用含氟漱口水的習慣</c:v>
                </c:pt>
                <c:pt idx="2">
                  <c:v>早餐後有刷牙</c:v>
                </c:pt>
                <c:pt idx="4">
                  <c:v>午餐後有刷牙</c:v>
                </c:pt>
                <c:pt idx="6">
                  <c:v>晚餐後有刷牙</c:v>
                </c:pt>
                <c:pt idx="8">
                  <c:v>睡前有刷牙</c:v>
                </c:pt>
                <c:pt idx="10">
                  <c:v>使用貝氏刷牙法</c:v>
                </c:pt>
                <c:pt idx="12">
                  <c:v>高年級以上使用牙線%</c:v>
                </c:pt>
              </c:strCache>
            </c:strRef>
          </c:cat>
          <c:val>
            <c:numRef>
              <c:f>工作表1!$C$2:$C$14</c:f>
              <c:numCache>
                <c:formatCode>General</c:formatCode>
                <c:ptCount val="13"/>
                <c:pt idx="0" formatCode="0.0%">
                  <c:v>0.6150000000000011</c:v>
                </c:pt>
                <c:pt idx="2" formatCode="0.0%">
                  <c:v>0.22500000000000001</c:v>
                </c:pt>
                <c:pt idx="4" formatCode="0.0%">
                  <c:v>0.95600000000000063</c:v>
                </c:pt>
                <c:pt idx="6" formatCode="0.0%">
                  <c:v>0.8650000000000011</c:v>
                </c:pt>
                <c:pt idx="8" formatCode="0.0%">
                  <c:v>0.995</c:v>
                </c:pt>
                <c:pt idx="10" formatCode="0.0%">
                  <c:v>0.66500000000000148</c:v>
                </c:pt>
                <c:pt idx="12" formatCode="0.0%">
                  <c:v>0.36500000000000032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7798-4C93-A64A-FA5368751221}"/>
            </c:ext>
          </c:extLst>
        </c:ser>
        <c:ser>
          <c:idx val="1"/>
          <c:order val="1"/>
          <c:tx>
            <c:v>後測</c:v>
          </c:tx>
          <c:spPr>
            <a:solidFill>
              <a:schemeClr val="accent2"/>
            </a:solidFill>
            <a:ln>
              <a:noFill/>
            </a:ln>
            <a:effectLst/>
          </c:spPr>
          <c:dLbls>
            <c:dLbl>
              <c:idx val="0"/>
              <c:layout>
                <c:manualLayout>
                  <c:x val="5.5859137826350963E-2"/>
                  <c:y val="-8.0808080808080808E-3"/>
                </c:manualLayout>
              </c:layout>
              <c:showVal val="1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798-4C93-A64A-FA5368751221}"/>
                </c:ext>
              </c:extLst>
            </c:dLbl>
            <c:dLbl>
              <c:idx val="2"/>
              <c:layout>
                <c:manualLayout>
                  <c:x val="3.6429872495446346E-2"/>
                  <c:y val="-1.2121212121212196E-2"/>
                </c:manualLayout>
              </c:layout>
              <c:showVal val="1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798-4C93-A64A-FA5368751221}"/>
                </c:ext>
              </c:extLst>
            </c:dLbl>
            <c:dLbl>
              <c:idx val="4"/>
              <c:layout>
                <c:manualLayout>
                  <c:x val="4.3715846994535429E-2"/>
                  <c:y val="1.8518304593483789E-17"/>
                </c:manualLayout>
              </c:layout>
              <c:showVal val="1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798-4C93-A64A-FA5368751221}"/>
                </c:ext>
              </c:extLst>
            </c:dLbl>
            <c:dLbl>
              <c:idx val="6"/>
              <c:layout>
                <c:manualLayout>
                  <c:x val="3.4001214329083179E-2"/>
                  <c:y val="-3.7036609186967633E-17"/>
                </c:manualLayout>
              </c:layout>
              <c:showVal val="1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798-4C93-A64A-FA5368751221}"/>
                </c:ext>
              </c:extLst>
            </c:dLbl>
            <c:dLbl>
              <c:idx val="8"/>
              <c:layout>
                <c:manualLayout>
                  <c:x val="4.3715846994535429E-2"/>
                  <c:y val="0"/>
                </c:manualLayout>
              </c:layout>
              <c:showVal val="1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798-4C93-A64A-FA5368751221}"/>
                </c:ext>
              </c:extLst>
            </c:dLbl>
            <c:dLbl>
              <c:idx val="10"/>
              <c:layout>
                <c:manualLayout>
                  <c:x val="4.3715846994535339E-2"/>
                  <c:y val="0"/>
                </c:manualLayout>
              </c:layout>
              <c:showVal val="1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798-4C93-A64A-FA5368751221}"/>
                </c:ext>
              </c:extLst>
            </c:dLbl>
            <c:dLbl>
              <c:idx val="12"/>
              <c:layout>
                <c:manualLayout>
                  <c:x val="1.4571948998178498E-2"/>
                  <c:y val="-5.2525252525252454E-2"/>
                </c:manualLayout>
              </c:layout>
              <c:showVal val="1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798-4C93-A64A-FA536875122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TW"/>
              </a:p>
            </c:txPr>
            <c:showVal val="1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工作表1!$B$2:$B$14</c:f>
              <c:strCache>
                <c:ptCount val="13"/>
                <c:pt idx="0">
                  <c:v>有使用含氟漱口水的習慣</c:v>
                </c:pt>
                <c:pt idx="2">
                  <c:v>早餐後有刷牙</c:v>
                </c:pt>
                <c:pt idx="4">
                  <c:v>午餐後有刷牙</c:v>
                </c:pt>
                <c:pt idx="6">
                  <c:v>晚餐後有刷牙</c:v>
                </c:pt>
                <c:pt idx="8">
                  <c:v>睡前有刷牙</c:v>
                </c:pt>
                <c:pt idx="10">
                  <c:v>使用貝氏刷牙法</c:v>
                </c:pt>
                <c:pt idx="12">
                  <c:v>高年級以上使用牙線%</c:v>
                </c:pt>
              </c:strCache>
            </c:strRef>
          </c:cat>
          <c:val>
            <c:numRef>
              <c:f>工作表1!$D$2:$D$14</c:f>
              <c:numCache>
                <c:formatCode>General</c:formatCode>
                <c:ptCount val="13"/>
                <c:pt idx="0" formatCode="0.0%">
                  <c:v>0.65300000000000136</c:v>
                </c:pt>
                <c:pt idx="2" formatCode="0.0%">
                  <c:v>0.24000000000000021</c:v>
                </c:pt>
                <c:pt idx="4" formatCode="0.0%">
                  <c:v>0.98</c:v>
                </c:pt>
                <c:pt idx="6" formatCode="0.0%">
                  <c:v>0.88100000000000001</c:v>
                </c:pt>
                <c:pt idx="8" formatCode="0.0%">
                  <c:v>0.996</c:v>
                </c:pt>
                <c:pt idx="10" formatCode="0.0%">
                  <c:v>0.75100000000000122</c:v>
                </c:pt>
                <c:pt idx="12" formatCode="0.0%">
                  <c:v>0.41000000000000031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8-7798-4C93-A64A-FA5368751221}"/>
            </c:ext>
          </c:extLst>
        </c:ser>
        <c:gapWidth val="219"/>
        <c:overlap val="-27"/>
        <c:axId val="172196224"/>
        <c:axId val="172197760"/>
      </c:barChart>
      <c:catAx>
        <c:axId val="172196224"/>
        <c:scaling>
          <c:orientation val="minMax"/>
        </c:scaling>
        <c:axPos val="b"/>
        <c:numFmt formatCode="General" sourceLinked="1"/>
        <c:majorTickMark val="none"/>
        <c:tickLblPos val="nextTo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rgbClr val="2B2C2D"/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172197760"/>
        <c:crosses val="autoZero"/>
        <c:lblAlgn val="ctr"/>
        <c:lblOffset val="100"/>
      </c:catAx>
      <c:valAx>
        <c:axId val="172197760"/>
        <c:scaling>
          <c:orientation val="minMax"/>
        </c:scaling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%" sourceLinked="1"/>
        <c:maj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17219622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7977541987685306"/>
          <c:y val="0.16800578188595994"/>
          <c:w val="0.14997787335797041"/>
          <c:h val="6.5217847769028878E-2"/>
        </c:manualLayout>
      </c:layout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TW"/>
        </a:p>
      </c:txPr>
    </c:legend>
    <c:plotVisOnly val="1"/>
    <c:dispBlanksAs val="gap"/>
  </c:chart>
  <c:spPr>
    <a:solidFill>
      <a:schemeClr val="accent6">
        <a:lumMod val="20000"/>
        <a:lumOff val="80000"/>
      </a:schemeClr>
    </a:solidFill>
    <a:ln>
      <a:noFill/>
    </a:ln>
    <a:effectLst/>
  </c:spPr>
  <c:txPr>
    <a:bodyPr/>
    <a:lstStyle/>
    <a:p>
      <a:pPr>
        <a:defRPr/>
      </a:pPr>
      <a:endParaRPr lang="zh-TW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zh-TW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zh-TW" altLang="zh-TW" sz="1800" b="1" i="0" baseline="0" dirty="0">
                <a:solidFill>
                  <a:schemeClr val="tx1"/>
                </a:solidFill>
                <a:effectLst/>
              </a:rPr>
              <a:t>口腔保健行為前後</a:t>
            </a:r>
            <a:r>
              <a:rPr lang="zh-TW" altLang="zh-TW" sz="1800" b="1" i="0" baseline="0" dirty="0" smtClean="0">
                <a:solidFill>
                  <a:schemeClr val="tx1"/>
                </a:solidFill>
                <a:effectLst/>
              </a:rPr>
              <a:t>測</a:t>
            </a:r>
            <a:r>
              <a:rPr lang="en-US" altLang="zh-TW" sz="1800" b="1" i="0" baseline="0" dirty="0" smtClean="0">
                <a:solidFill>
                  <a:schemeClr val="tx1"/>
                </a:solidFill>
                <a:effectLst/>
              </a:rPr>
              <a:t>(</a:t>
            </a:r>
            <a:r>
              <a:rPr lang="zh-TW" altLang="en-US" sz="1800" b="1" i="0" baseline="0" dirty="0">
                <a:solidFill>
                  <a:schemeClr val="tx1"/>
                </a:solidFill>
                <a:effectLst/>
              </a:rPr>
              <a:t>中低年</a:t>
            </a:r>
            <a:r>
              <a:rPr lang="zh-TW" altLang="zh-TW" sz="1800" b="1" i="0" baseline="0" dirty="0">
                <a:solidFill>
                  <a:schemeClr val="tx1"/>
                </a:solidFill>
                <a:effectLst/>
              </a:rPr>
              <a:t>級</a:t>
            </a:r>
            <a:r>
              <a:rPr lang="en-US" altLang="zh-TW" sz="1800" b="1" i="0" baseline="0" dirty="0">
                <a:solidFill>
                  <a:schemeClr val="tx1"/>
                </a:solidFill>
                <a:effectLst/>
              </a:rPr>
              <a:t>)</a:t>
            </a:r>
            <a:endParaRPr lang="zh-TW" altLang="zh-TW" b="1" dirty="0">
              <a:solidFill>
                <a:schemeClr val="tx1"/>
              </a:solidFill>
              <a:effectLst/>
            </a:endParaRPr>
          </a:p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TW" altLang="en-US" dirty="0"/>
          </a:p>
        </c:rich>
      </c:tx>
      <c:layout>
        <c:manualLayout>
          <c:xMode val="edge"/>
          <c:yMode val="edge"/>
          <c:x val="0.35225933312952451"/>
          <c:y val="5.2471461437576944E-3"/>
        </c:manualLayout>
      </c:layout>
      <c:spPr>
        <a:noFill/>
        <a:ln>
          <a:noFill/>
        </a:ln>
        <a:effectLst/>
      </c:spPr>
    </c:title>
    <c:plotArea>
      <c:layout>
        <c:manualLayout>
          <c:layoutTarget val="inner"/>
          <c:xMode val="edge"/>
          <c:yMode val="edge"/>
          <c:x val="6.5856187487929527E-2"/>
          <c:y val="7.6498202168811702E-2"/>
          <c:w val="0.92741628178269508"/>
          <c:h val="0.70501724616712469"/>
        </c:manualLayout>
      </c:layout>
      <c:barChart>
        <c:barDir val="col"/>
        <c:grouping val="clustered"/>
        <c:ser>
          <c:idx val="0"/>
          <c:order val="0"/>
          <c:tx>
            <c:v>前測</c:v>
          </c:tx>
          <c:spPr>
            <a:solidFill>
              <a:schemeClr val="accent1"/>
            </a:solidFill>
            <a:ln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TW"/>
              </a:p>
            </c:txPr>
            <c:showVal val="1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工作表1!$B$20:$B$31</c:f>
              <c:strCache>
                <c:ptCount val="11"/>
                <c:pt idx="0">
                  <c:v>有使用含氟漱口水的習慣</c:v>
                </c:pt>
                <c:pt idx="2">
                  <c:v>早餐後有刷牙</c:v>
                </c:pt>
                <c:pt idx="4">
                  <c:v>午餐後有刷牙</c:v>
                </c:pt>
                <c:pt idx="6">
                  <c:v>晚餐後有刷牙</c:v>
                </c:pt>
                <c:pt idx="8">
                  <c:v>睡前有刷牙</c:v>
                </c:pt>
                <c:pt idx="10">
                  <c:v>使用貝氏刷牙法</c:v>
                </c:pt>
              </c:strCache>
            </c:strRef>
          </c:cat>
          <c:val>
            <c:numRef>
              <c:f>工作表1!$C$20:$C$31</c:f>
              <c:numCache>
                <c:formatCode>General</c:formatCode>
                <c:ptCount val="12"/>
                <c:pt idx="0" formatCode="0.0%">
                  <c:v>0.81599999999999995</c:v>
                </c:pt>
                <c:pt idx="2" formatCode="0.0%">
                  <c:v>0.53100000000000003</c:v>
                </c:pt>
                <c:pt idx="4" formatCode="0.0%">
                  <c:v>0.90100000000000002</c:v>
                </c:pt>
                <c:pt idx="6" formatCode="0.0%">
                  <c:v>0.95300000000000062</c:v>
                </c:pt>
                <c:pt idx="8" formatCode="0.0%">
                  <c:v>0.96000000000000063</c:v>
                </c:pt>
                <c:pt idx="10" formatCode="0.0%">
                  <c:v>0.62300000000000111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A8C2-4C25-A7AE-CB29B31FF9EF}"/>
            </c:ext>
          </c:extLst>
        </c:ser>
        <c:ser>
          <c:idx val="1"/>
          <c:order val="1"/>
          <c:tx>
            <c:v>後測</c:v>
          </c:tx>
          <c:spPr>
            <a:solidFill>
              <a:schemeClr val="accent2"/>
            </a:solidFill>
            <a:ln>
              <a:noFill/>
            </a:ln>
            <a:effectLst/>
          </c:spPr>
          <c:dLbls>
            <c:dLbl>
              <c:idx val="0"/>
              <c:layout>
                <c:manualLayout>
                  <c:x val="3.9215686274509796E-2"/>
                  <c:y val="3.777149376443203E-3"/>
                </c:manualLayout>
              </c:layout>
              <c:showVal val="1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8C2-4C25-A7AE-CB29B31FF9EF}"/>
                </c:ext>
              </c:extLst>
            </c:dLbl>
            <c:dLbl>
              <c:idx val="2"/>
              <c:layout>
                <c:manualLayout>
                  <c:x val="3.2679738562091651E-2"/>
                  <c:y val="1.1331448129329595E-2"/>
                </c:manualLayout>
              </c:layout>
              <c:showVal val="1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8C2-4C25-A7AE-CB29B31FF9EF}"/>
                </c:ext>
              </c:extLst>
            </c:dLbl>
            <c:dLbl>
              <c:idx val="4"/>
              <c:layout>
                <c:manualLayout>
                  <c:x val="3.9215686274509803E-2"/>
                  <c:y val="1.8885746882215993E-2"/>
                </c:manualLayout>
              </c:layout>
              <c:showVal val="1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8C2-4C25-A7AE-CB29B31FF9EF}"/>
                </c:ext>
              </c:extLst>
            </c:dLbl>
            <c:dLbl>
              <c:idx val="6"/>
              <c:layout>
                <c:manualLayout>
                  <c:x val="4.1394335511982565E-2"/>
                  <c:y val="1.1331448129329595E-2"/>
                </c:manualLayout>
              </c:layout>
              <c:showVal val="1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8C2-4C25-A7AE-CB29B31FF9EF}"/>
                </c:ext>
              </c:extLst>
            </c:dLbl>
            <c:dLbl>
              <c:idx val="8"/>
              <c:layout>
                <c:manualLayout>
                  <c:x val="3.7037037037036896E-2"/>
                  <c:y val="1.1331448129329595E-2"/>
                </c:manualLayout>
              </c:layout>
              <c:showVal val="1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8C2-4C25-A7AE-CB29B31FF9EF}"/>
                </c:ext>
              </c:extLst>
            </c:dLbl>
            <c:dLbl>
              <c:idx val="10"/>
              <c:layout>
                <c:manualLayout>
                  <c:x val="4.1394335511982565E-2"/>
                  <c:y val="7.554298752886341E-3"/>
                </c:manualLayout>
              </c:layout>
              <c:showVal val="1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8C2-4C25-A7AE-CB29B31FF9E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TW"/>
              </a:p>
            </c:txPr>
            <c:showVal val="1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工作表1!$B$20:$B$31</c:f>
              <c:strCache>
                <c:ptCount val="11"/>
                <c:pt idx="0">
                  <c:v>有使用含氟漱口水的習慣</c:v>
                </c:pt>
                <c:pt idx="2">
                  <c:v>早餐後有刷牙</c:v>
                </c:pt>
                <c:pt idx="4">
                  <c:v>午餐後有刷牙</c:v>
                </c:pt>
                <c:pt idx="6">
                  <c:v>晚餐後有刷牙</c:v>
                </c:pt>
                <c:pt idx="8">
                  <c:v>睡前有刷牙</c:v>
                </c:pt>
                <c:pt idx="10">
                  <c:v>使用貝氏刷牙法</c:v>
                </c:pt>
              </c:strCache>
            </c:strRef>
          </c:cat>
          <c:val>
            <c:numRef>
              <c:f>工作表1!$D$20:$D$31</c:f>
              <c:numCache>
                <c:formatCode>General</c:formatCode>
                <c:ptCount val="12"/>
                <c:pt idx="0" formatCode="0.0%">
                  <c:v>0.82000000000000062</c:v>
                </c:pt>
                <c:pt idx="2" formatCode="0.0%">
                  <c:v>0.56000000000000005</c:v>
                </c:pt>
                <c:pt idx="4" formatCode="0.0%">
                  <c:v>0.98699999999999999</c:v>
                </c:pt>
                <c:pt idx="6" formatCode="0.0%">
                  <c:v>0.96000000000000063</c:v>
                </c:pt>
                <c:pt idx="8" formatCode="0.0%">
                  <c:v>0.99199999999999999</c:v>
                </c:pt>
                <c:pt idx="10" formatCode="0.0%">
                  <c:v>0.72000000000000064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7-A8C2-4C25-A7AE-CB29B31FF9EF}"/>
            </c:ext>
          </c:extLst>
        </c:ser>
        <c:gapWidth val="219"/>
        <c:overlap val="-27"/>
        <c:axId val="172400640"/>
        <c:axId val="172402176"/>
      </c:barChart>
      <c:catAx>
        <c:axId val="172400640"/>
        <c:scaling>
          <c:orientation val="minMax"/>
        </c:scaling>
        <c:axPos val="b"/>
        <c:numFmt formatCode="General" sourceLinked="1"/>
        <c:maj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172402176"/>
        <c:crosses val="autoZero"/>
        <c:auto val="1"/>
        <c:lblAlgn val="ctr"/>
        <c:lblOffset val="100"/>
      </c:catAx>
      <c:valAx>
        <c:axId val="172402176"/>
        <c:scaling>
          <c:orientation val="minMax"/>
        </c:scaling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%" sourceLinked="1"/>
        <c:maj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17240064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82186180158852873"/>
          <c:y val="0.21289203538980794"/>
          <c:w val="0.1458118470485307"/>
          <c:h val="6.3739841847484074E-2"/>
        </c:manualLayout>
      </c:layout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TW"/>
        </a:p>
      </c:txPr>
    </c:legend>
    <c:plotVisOnly val="1"/>
    <c:dispBlanksAs val="gap"/>
  </c:chart>
  <c:spPr>
    <a:solidFill>
      <a:schemeClr val="accent5">
        <a:lumMod val="20000"/>
        <a:lumOff val="80000"/>
      </a:schemeClr>
    </a:solidFill>
    <a:ln>
      <a:noFill/>
    </a:ln>
    <a:effectLst/>
  </c:spPr>
  <c:txPr>
    <a:bodyPr/>
    <a:lstStyle/>
    <a:p>
      <a:pPr>
        <a:defRPr/>
      </a:pPr>
      <a:endParaRPr lang="zh-TW"/>
    </a:p>
  </c:txPr>
  <c:externalData r:id="rId1"/>
  <c:userShapes r:id="rId2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5-30T01:01:02.089" idx="1">
    <p:pos x="5779" y="0"/>
    <p:text/>
    <p:extLst>
      <p:ext uri="{C676402C-5697-4E1C-873F-D02D1690AC5C}">
        <p15:threadingInfo xmlns="" xmlns:p15="http://schemas.microsoft.com/office/powerpoint/2012/main" timeZoneBias="-480"/>
      </p:ext>
    </p:extLst>
  </p:cm>
</p:cmLst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jpeg"/><Relationship Id="rId2" Type="http://schemas.openxmlformats.org/officeDocument/2006/relationships/image" Target="../media/image144.jpeg"/><Relationship Id="rId1" Type="http://schemas.openxmlformats.org/officeDocument/2006/relationships/image" Target="../media/image143.jpe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9.jpeg"/><Relationship Id="rId2" Type="http://schemas.openxmlformats.org/officeDocument/2006/relationships/image" Target="../media/image188.jpeg"/><Relationship Id="rId1" Type="http://schemas.openxmlformats.org/officeDocument/2006/relationships/image" Target="../media/image187.jpe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2.jpeg"/><Relationship Id="rId2" Type="http://schemas.openxmlformats.org/officeDocument/2006/relationships/image" Target="../media/image191.jpeg"/><Relationship Id="rId1" Type="http://schemas.openxmlformats.org/officeDocument/2006/relationships/image" Target="../media/image190.jpe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jpeg"/><Relationship Id="rId2" Type="http://schemas.openxmlformats.org/officeDocument/2006/relationships/image" Target="../media/image194.jpeg"/><Relationship Id="rId1" Type="http://schemas.openxmlformats.org/officeDocument/2006/relationships/image" Target="../media/image193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1.jpeg"/><Relationship Id="rId2" Type="http://schemas.openxmlformats.org/officeDocument/2006/relationships/image" Target="../media/image1441.jpeg"/><Relationship Id="rId1" Type="http://schemas.openxmlformats.org/officeDocument/2006/relationships/image" Target="../media/image1431.jpe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91.jpeg"/><Relationship Id="rId2" Type="http://schemas.openxmlformats.org/officeDocument/2006/relationships/image" Target="../media/image1881.jpeg"/><Relationship Id="rId1" Type="http://schemas.openxmlformats.org/officeDocument/2006/relationships/image" Target="../media/image1871.jpe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21.jpeg"/><Relationship Id="rId2" Type="http://schemas.openxmlformats.org/officeDocument/2006/relationships/image" Target="../media/image1911.jpeg"/><Relationship Id="rId1" Type="http://schemas.openxmlformats.org/officeDocument/2006/relationships/image" Target="../media/image1901.jpe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1.jpeg"/><Relationship Id="rId2" Type="http://schemas.openxmlformats.org/officeDocument/2006/relationships/image" Target="../media/image1941.jpeg"/><Relationship Id="rId1" Type="http://schemas.openxmlformats.org/officeDocument/2006/relationships/image" Target="../media/image193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C8A4B5-0983-434C-B7D0-C75561C73528}" type="doc">
      <dgm:prSet loTypeId="urn:microsoft.com/office/officeart/2005/8/layout/funnel1" loCatId="relationship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zh-TW" altLang="en-US"/>
        </a:p>
      </dgm:t>
    </dgm:pt>
    <dgm:pt modelId="{A7C13498-B1EA-4187-915A-249E7A859ACE}">
      <dgm:prSet phldrT="[文字]" custT="1"/>
      <dgm:spPr/>
      <dgm:t>
        <a:bodyPr/>
        <a:lstStyle/>
        <a:p>
          <a:r>
            <a:rPr lang="zh-TW" altLang="en-US" sz="2800" dirty="0"/>
            <a:t>低收</a:t>
          </a:r>
          <a:r>
            <a:rPr lang="en-US" altLang="en-US" sz="2800" dirty="0"/>
            <a:t>2.5%</a:t>
          </a:r>
          <a:r>
            <a:rPr lang="zh-TW" altLang="en-US" sz="2800" dirty="0"/>
            <a:t>、中低收</a:t>
          </a:r>
          <a:r>
            <a:rPr lang="en-US" altLang="en-US" sz="2800" dirty="0"/>
            <a:t>9.3</a:t>
          </a:r>
          <a:r>
            <a:rPr lang="en-US" altLang="en-US" sz="2800" dirty="0" smtClean="0"/>
            <a:t>%</a:t>
          </a:r>
          <a:r>
            <a:rPr lang="en-US" altLang="zh-TW" sz="2800" dirty="0" smtClean="0"/>
            <a:t>(67</a:t>
          </a:r>
          <a:r>
            <a:rPr lang="zh-TW" altLang="en-US" sz="2800" dirty="0" smtClean="0"/>
            <a:t>人</a:t>
          </a:r>
          <a:r>
            <a:rPr lang="en-US" altLang="zh-TW" sz="2800" dirty="0" smtClean="0"/>
            <a:t>)</a:t>
          </a:r>
          <a:endParaRPr lang="zh-TW" altLang="en-US" sz="2800" dirty="0"/>
        </a:p>
      </dgm:t>
    </dgm:pt>
    <dgm:pt modelId="{49DAF7FF-038C-4239-AA50-AE458F4E42E1}" type="parTrans" cxnId="{B541FB97-775A-46B9-B41F-FD78D7FE1B12}">
      <dgm:prSet/>
      <dgm:spPr/>
      <dgm:t>
        <a:bodyPr/>
        <a:lstStyle/>
        <a:p>
          <a:endParaRPr lang="zh-TW" altLang="en-US"/>
        </a:p>
      </dgm:t>
    </dgm:pt>
    <dgm:pt modelId="{9AE7E64B-AB7F-4C3D-9D47-58A44EAA7779}" type="sibTrans" cxnId="{B541FB97-775A-46B9-B41F-FD78D7FE1B12}">
      <dgm:prSet/>
      <dgm:spPr/>
      <dgm:t>
        <a:bodyPr/>
        <a:lstStyle/>
        <a:p>
          <a:endParaRPr lang="zh-TW" altLang="en-US"/>
        </a:p>
      </dgm:t>
    </dgm:pt>
    <dgm:pt modelId="{3116E748-61F2-47E3-B288-113D1CFF0B8D}">
      <dgm:prSet/>
      <dgm:spPr/>
      <dgm:t>
        <a:bodyPr/>
        <a:lstStyle/>
        <a:p>
          <a:endParaRPr lang="zh-TW" altLang="en-US" dirty="0"/>
        </a:p>
      </dgm:t>
    </dgm:pt>
    <dgm:pt modelId="{472BC318-0DB2-4B13-BDEB-53620D9BB5B9}" type="parTrans" cxnId="{7F05905C-4BC6-454F-86E0-E2E63FC58FA8}">
      <dgm:prSet/>
      <dgm:spPr/>
      <dgm:t>
        <a:bodyPr/>
        <a:lstStyle/>
        <a:p>
          <a:endParaRPr lang="zh-TW" altLang="en-US"/>
        </a:p>
      </dgm:t>
    </dgm:pt>
    <dgm:pt modelId="{B7B7A119-FAF6-4D73-8ED5-11190E4E8458}" type="sibTrans" cxnId="{7F05905C-4BC6-454F-86E0-E2E63FC58FA8}">
      <dgm:prSet/>
      <dgm:spPr/>
      <dgm:t>
        <a:bodyPr/>
        <a:lstStyle/>
        <a:p>
          <a:endParaRPr lang="zh-TW" altLang="en-US"/>
        </a:p>
      </dgm:t>
    </dgm:pt>
    <dgm:pt modelId="{02BE8909-2F0C-4133-AF59-5AB4DCF51F02}">
      <dgm:prSet custT="1"/>
      <dgm:spPr/>
      <dgm:t>
        <a:bodyPr/>
        <a:lstStyle/>
        <a:p>
          <a:r>
            <a:rPr lang="zh-TW" altLang="en-US" sz="2800" dirty="0"/>
            <a:t>單親及隔代教養為</a:t>
          </a:r>
          <a:r>
            <a:rPr lang="en-US" altLang="en-US" sz="2800" dirty="0"/>
            <a:t>9.5%</a:t>
          </a:r>
          <a:endParaRPr lang="zh-TW" altLang="en-US" sz="2800" dirty="0"/>
        </a:p>
      </dgm:t>
    </dgm:pt>
    <dgm:pt modelId="{394B21CE-D3DD-4EF0-B3FB-900FA39E395D}" type="parTrans" cxnId="{696E4768-6D5E-43F7-87EA-B92EFAE195DF}">
      <dgm:prSet/>
      <dgm:spPr/>
      <dgm:t>
        <a:bodyPr/>
        <a:lstStyle/>
        <a:p>
          <a:endParaRPr lang="zh-TW" altLang="en-US"/>
        </a:p>
      </dgm:t>
    </dgm:pt>
    <dgm:pt modelId="{70B3B71D-71FD-424A-BED3-0FC2DB4EC5DC}" type="sibTrans" cxnId="{696E4768-6D5E-43F7-87EA-B92EFAE195DF}">
      <dgm:prSet/>
      <dgm:spPr/>
      <dgm:t>
        <a:bodyPr/>
        <a:lstStyle/>
        <a:p>
          <a:endParaRPr lang="zh-TW" altLang="en-US"/>
        </a:p>
      </dgm:t>
    </dgm:pt>
    <dgm:pt modelId="{476B3E57-A12C-4A3F-98E5-4BE0B63658EC}">
      <dgm:prSet/>
      <dgm:spPr>
        <a:solidFill>
          <a:srgbClr val="FFFF00"/>
        </a:solidFill>
      </dgm:spPr>
      <dgm:t>
        <a:bodyPr/>
        <a:lstStyle/>
        <a:p>
          <a:r>
            <a:rPr lang="zh-TW" altLang="en-US" dirty="0"/>
            <a:t>弱勢學生約略占全校的</a:t>
          </a:r>
          <a:r>
            <a:rPr lang="en-US" altLang="en-US" dirty="0"/>
            <a:t>21.7%</a:t>
          </a:r>
          <a:endParaRPr lang="zh-TW" altLang="en-US" dirty="0"/>
        </a:p>
      </dgm:t>
    </dgm:pt>
    <dgm:pt modelId="{8DF701A9-DCB8-46AA-9669-D6C763CF2C79}" type="parTrans" cxnId="{1426853C-CBEE-48F4-90A5-CC1F4BF832DA}">
      <dgm:prSet/>
      <dgm:spPr/>
      <dgm:t>
        <a:bodyPr/>
        <a:lstStyle/>
        <a:p>
          <a:endParaRPr lang="zh-TW" altLang="en-US"/>
        </a:p>
      </dgm:t>
    </dgm:pt>
    <dgm:pt modelId="{B06AA97B-939B-4951-B9CB-E4B3AE591737}" type="sibTrans" cxnId="{1426853C-CBEE-48F4-90A5-CC1F4BF832DA}">
      <dgm:prSet/>
      <dgm:spPr/>
      <dgm:t>
        <a:bodyPr/>
        <a:lstStyle/>
        <a:p>
          <a:endParaRPr lang="zh-TW" altLang="en-US"/>
        </a:p>
      </dgm:t>
    </dgm:pt>
    <dgm:pt modelId="{5459341E-D3F5-48BC-9A77-B01471F52E61}">
      <dgm:prSet custT="1"/>
      <dgm:spPr/>
      <dgm:t>
        <a:bodyPr/>
        <a:lstStyle/>
        <a:p>
          <a:r>
            <a:rPr lang="zh-TW" altLang="en-US" sz="2800" dirty="0"/>
            <a:t>身心有特殊需求學生約</a:t>
          </a:r>
          <a:r>
            <a:rPr lang="en-US" altLang="en-US" sz="2800" dirty="0"/>
            <a:t>4.4</a:t>
          </a:r>
          <a:r>
            <a:rPr lang="en-US" altLang="en-US" sz="2800" dirty="0" smtClean="0"/>
            <a:t>%</a:t>
          </a:r>
          <a:r>
            <a:rPr lang="en-US" altLang="zh-TW" sz="2800" dirty="0" smtClean="0"/>
            <a:t>(25</a:t>
          </a:r>
          <a:r>
            <a:rPr lang="zh-TW" altLang="en-US" sz="2800" dirty="0" smtClean="0"/>
            <a:t>人</a:t>
          </a:r>
          <a:r>
            <a:rPr lang="en-US" altLang="zh-TW" sz="2800" dirty="0" smtClean="0"/>
            <a:t>)</a:t>
          </a:r>
          <a:endParaRPr lang="zh-TW" altLang="en-US" sz="2800" dirty="0"/>
        </a:p>
      </dgm:t>
    </dgm:pt>
    <dgm:pt modelId="{81C40D22-5D41-4ADB-A119-FBDB040D4AFB}" type="parTrans" cxnId="{99CD6DC4-BA28-488E-BAAF-1B4222ED13C9}">
      <dgm:prSet/>
      <dgm:spPr/>
      <dgm:t>
        <a:bodyPr/>
        <a:lstStyle/>
        <a:p>
          <a:endParaRPr lang="zh-TW" altLang="en-US"/>
        </a:p>
      </dgm:t>
    </dgm:pt>
    <dgm:pt modelId="{9FA612C1-9E5A-42A2-A8C3-339F8541AE9E}" type="sibTrans" cxnId="{99CD6DC4-BA28-488E-BAAF-1B4222ED13C9}">
      <dgm:prSet/>
      <dgm:spPr/>
      <dgm:t>
        <a:bodyPr/>
        <a:lstStyle/>
        <a:p>
          <a:endParaRPr lang="zh-TW" altLang="en-US"/>
        </a:p>
      </dgm:t>
    </dgm:pt>
    <dgm:pt modelId="{580FB2D0-09A8-4BF6-9211-ED688AD592FB}" type="pres">
      <dgm:prSet presAssocID="{7AC8A4B5-0983-434C-B7D0-C75561C73528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D226673-BDA9-4E17-B0F1-8E98F14AA651}" type="pres">
      <dgm:prSet presAssocID="{7AC8A4B5-0983-434C-B7D0-C75561C73528}" presName="ellipse" presStyleLbl="trBgShp" presStyleIdx="0" presStyleCnt="1" custLinFactNeighborX="566" custLinFactNeighborY="-22839"/>
      <dgm:spPr/>
    </dgm:pt>
    <dgm:pt modelId="{546EBD2D-1D3C-4FE6-A71E-B97344153C1C}" type="pres">
      <dgm:prSet presAssocID="{7AC8A4B5-0983-434C-B7D0-C75561C73528}" presName="arrow1" presStyleLbl="fgShp" presStyleIdx="0" presStyleCnt="1"/>
      <dgm:spPr/>
    </dgm:pt>
    <dgm:pt modelId="{7227BB03-96B9-4950-9C69-7191DD1E3A26}" type="pres">
      <dgm:prSet presAssocID="{7AC8A4B5-0983-434C-B7D0-C75561C73528}" presName="rectangle" presStyleLbl="revTx" presStyleIdx="0" presStyleCnt="1" custAng="0" custScaleX="166667" custScaleY="105117" custLinFactNeighborX="-10444" custLinFactNeighborY="3086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8E2E5C5-408D-4B56-B423-F00AE08B9508}" type="pres">
      <dgm:prSet presAssocID="{5459341E-D3F5-48BC-9A77-B01471F52E61}" presName="item1" presStyleLbl="node1" presStyleIdx="0" presStyleCnt="3" custAng="21120929" custScaleX="213552" custLinFactNeighborX="-752" custLinFactNeighborY="516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7D4EE1D-9117-4F52-A7CE-3B2BF29113E3}" type="pres">
      <dgm:prSet presAssocID="{02BE8909-2F0C-4133-AF59-5AB4DCF51F02}" presName="item2" presStyleLbl="node1" presStyleIdx="1" presStyleCnt="3" custAng="21359385" custScaleX="217033" custScaleY="112513" custLinFactNeighborX="-28523" custLinFactNeighborY="-3696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077EA69-E324-4469-AE97-A1925B42FD15}" type="pres">
      <dgm:prSet presAssocID="{476B3E57-A12C-4A3F-98E5-4BE0B63658EC}" presName="item3" presStyleLbl="node1" presStyleIdx="2" presStyleCnt="3" custAng="20875795" custScaleX="232119" custLinFactNeighborX="60752" custLinFactNeighborY="-312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07799D5-6791-45A0-AC38-6C3020F5484A}" type="pres">
      <dgm:prSet presAssocID="{7AC8A4B5-0983-434C-B7D0-C75561C73528}" presName="funnel" presStyleLbl="trAlignAcc1" presStyleIdx="0" presStyleCnt="1" custScaleX="142857" custScaleY="122786" custLinFactNeighborX="1691" custLinFactNeighborY="821"/>
      <dgm:spPr>
        <a:ln w="12700"/>
      </dgm:spPr>
    </dgm:pt>
  </dgm:ptLst>
  <dgm:cxnLst>
    <dgm:cxn modelId="{696E4768-6D5E-43F7-87EA-B92EFAE195DF}" srcId="{7AC8A4B5-0983-434C-B7D0-C75561C73528}" destId="{02BE8909-2F0C-4133-AF59-5AB4DCF51F02}" srcOrd="2" destOrd="0" parTransId="{394B21CE-D3DD-4EF0-B3FB-900FA39E395D}" sibTransId="{70B3B71D-71FD-424A-BED3-0FC2DB4EC5DC}"/>
    <dgm:cxn modelId="{B541FB97-775A-46B9-B41F-FD78D7FE1B12}" srcId="{7AC8A4B5-0983-434C-B7D0-C75561C73528}" destId="{A7C13498-B1EA-4187-915A-249E7A859ACE}" srcOrd="0" destOrd="0" parTransId="{49DAF7FF-038C-4239-AA50-AE458F4E42E1}" sibTransId="{9AE7E64B-AB7F-4C3D-9D47-58A44EAA7779}"/>
    <dgm:cxn modelId="{DE1D5491-E4F6-4394-BBA4-F26EE8EE7C42}" type="presOf" srcId="{476B3E57-A12C-4A3F-98E5-4BE0B63658EC}" destId="{7227BB03-96B9-4950-9C69-7191DD1E3A26}" srcOrd="0" destOrd="0" presId="urn:microsoft.com/office/officeart/2005/8/layout/funnel1"/>
    <dgm:cxn modelId="{1426853C-CBEE-48F4-90A5-CC1F4BF832DA}" srcId="{7AC8A4B5-0983-434C-B7D0-C75561C73528}" destId="{476B3E57-A12C-4A3F-98E5-4BE0B63658EC}" srcOrd="3" destOrd="0" parTransId="{8DF701A9-DCB8-46AA-9669-D6C763CF2C79}" sibTransId="{B06AA97B-939B-4951-B9CB-E4B3AE591737}"/>
    <dgm:cxn modelId="{1D2BFD39-C72C-4521-975B-5D8B4F9A7289}" type="presOf" srcId="{7AC8A4B5-0983-434C-B7D0-C75561C73528}" destId="{580FB2D0-09A8-4BF6-9211-ED688AD592FB}" srcOrd="0" destOrd="0" presId="urn:microsoft.com/office/officeart/2005/8/layout/funnel1"/>
    <dgm:cxn modelId="{56149772-7EBE-4044-9550-9DB421941CE3}" type="presOf" srcId="{02BE8909-2F0C-4133-AF59-5AB4DCF51F02}" destId="{88E2E5C5-408D-4B56-B423-F00AE08B9508}" srcOrd="0" destOrd="0" presId="urn:microsoft.com/office/officeart/2005/8/layout/funnel1"/>
    <dgm:cxn modelId="{5CABB8DC-CB58-489C-BBDC-2AA742DE9DAB}" type="presOf" srcId="{5459341E-D3F5-48BC-9A77-B01471F52E61}" destId="{07D4EE1D-9117-4F52-A7CE-3B2BF29113E3}" srcOrd="0" destOrd="0" presId="urn:microsoft.com/office/officeart/2005/8/layout/funnel1"/>
    <dgm:cxn modelId="{99CD6DC4-BA28-488E-BAAF-1B4222ED13C9}" srcId="{7AC8A4B5-0983-434C-B7D0-C75561C73528}" destId="{5459341E-D3F5-48BC-9A77-B01471F52E61}" srcOrd="1" destOrd="0" parTransId="{81C40D22-5D41-4ADB-A119-FBDB040D4AFB}" sibTransId="{9FA612C1-9E5A-42A2-A8C3-339F8541AE9E}"/>
    <dgm:cxn modelId="{3EE1AE06-BBBD-4FA7-A119-D77776987B60}" type="presOf" srcId="{A7C13498-B1EA-4187-915A-249E7A859ACE}" destId="{F077EA69-E324-4469-AE97-A1925B42FD15}" srcOrd="0" destOrd="0" presId="urn:microsoft.com/office/officeart/2005/8/layout/funnel1"/>
    <dgm:cxn modelId="{7F05905C-4BC6-454F-86E0-E2E63FC58FA8}" srcId="{7AC8A4B5-0983-434C-B7D0-C75561C73528}" destId="{3116E748-61F2-47E3-B288-113D1CFF0B8D}" srcOrd="4" destOrd="0" parTransId="{472BC318-0DB2-4B13-BDEB-53620D9BB5B9}" sibTransId="{B7B7A119-FAF6-4D73-8ED5-11190E4E8458}"/>
    <dgm:cxn modelId="{104F1A33-FAE9-4541-97A0-087F69E449F6}" type="presParOf" srcId="{580FB2D0-09A8-4BF6-9211-ED688AD592FB}" destId="{DD226673-BDA9-4E17-B0F1-8E98F14AA651}" srcOrd="0" destOrd="0" presId="urn:microsoft.com/office/officeart/2005/8/layout/funnel1"/>
    <dgm:cxn modelId="{8FBEEE18-D0C3-41DD-BED1-B8AF07DED78D}" type="presParOf" srcId="{580FB2D0-09A8-4BF6-9211-ED688AD592FB}" destId="{546EBD2D-1D3C-4FE6-A71E-B97344153C1C}" srcOrd="1" destOrd="0" presId="urn:microsoft.com/office/officeart/2005/8/layout/funnel1"/>
    <dgm:cxn modelId="{2D76D4F2-D592-47FB-A8CA-7637F28DE3EC}" type="presParOf" srcId="{580FB2D0-09A8-4BF6-9211-ED688AD592FB}" destId="{7227BB03-96B9-4950-9C69-7191DD1E3A26}" srcOrd="2" destOrd="0" presId="urn:microsoft.com/office/officeart/2005/8/layout/funnel1"/>
    <dgm:cxn modelId="{2B366633-D2A9-4D49-ABE7-DA94E38EED6B}" type="presParOf" srcId="{580FB2D0-09A8-4BF6-9211-ED688AD592FB}" destId="{88E2E5C5-408D-4B56-B423-F00AE08B9508}" srcOrd="3" destOrd="0" presId="urn:microsoft.com/office/officeart/2005/8/layout/funnel1"/>
    <dgm:cxn modelId="{ED58C9A4-A26E-4AA6-98CD-F7D88BAD2D4A}" type="presParOf" srcId="{580FB2D0-09A8-4BF6-9211-ED688AD592FB}" destId="{07D4EE1D-9117-4F52-A7CE-3B2BF29113E3}" srcOrd="4" destOrd="0" presId="urn:microsoft.com/office/officeart/2005/8/layout/funnel1"/>
    <dgm:cxn modelId="{73A911C5-4A2A-48A5-94D8-252BAC96B12F}" type="presParOf" srcId="{580FB2D0-09A8-4BF6-9211-ED688AD592FB}" destId="{F077EA69-E324-4469-AE97-A1925B42FD15}" srcOrd="5" destOrd="0" presId="urn:microsoft.com/office/officeart/2005/8/layout/funnel1"/>
    <dgm:cxn modelId="{61765CE1-7FC8-4593-A150-B995F889DD8B}" type="presParOf" srcId="{580FB2D0-09A8-4BF6-9211-ED688AD592FB}" destId="{F07799D5-6791-45A0-AC38-6C3020F5484A}" srcOrd="6" destOrd="0" presId="urn:microsoft.com/office/officeart/2005/8/layout/funnel1"/>
  </dgm:cxnLst>
  <dgm:bg/>
  <dgm:whole/>
  <dgm:extLst>
    <a:ext uri="http://schemas.microsoft.com/office/drawing/2008/diagram">
      <dsp:dataModelExt xmlns=""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DD6729-41E3-4C24-BA2E-531020D830DB}" type="doc">
      <dgm:prSet loTypeId="urn:microsoft.com/office/officeart/2005/8/layout/radial4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506B2EF9-9487-49A1-88B2-C6C1EF2D6328}">
      <dgm:prSet phldrT="[文字]" custT="1"/>
      <dgm:spPr/>
      <dgm:t>
        <a:bodyPr/>
        <a:lstStyle/>
        <a:p>
          <a:r>
            <a:rPr lang="zh-TW" sz="2800" dirty="0"/>
            <a:t>家長社經背景</a:t>
          </a:r>
          <a:endParaRPr lang="zh-TW" altLang="en-US" sz="2800" dirty="0">
            <a:solidFill>
              <a:srgbClr val="FF0000"/>
            </a:solidFill>
          </a:endParaRPr>
        </a:p>
      </dgm:t>
    </dgm:pt>
    <dgm:pt modelId="{3D0BFDA4-F826-4F84-99E2-F8346829C99B}" type="parTrans" cxnId="{43FB286B-B6C6-40E5-BDD9-080349F4972A}">
      <dgm:prSet/>
      <dgm:spPr/>
      <dgm:t>
        <a:bodyPr/>
        <a:lstStyle/>
        <a:p>
          <a:endParaRPr lang="zh-TW" altLang="en-US" sz="3600"/>
        </a:p>
      </dgm:t>
    </dgm:pt>
    <dgm:pt modelId="{CB98DA8A-4D8D-4140-80BC-2EE1E9116162}" type="sibTrans" cxnId="{43FB286B-B6C6-40E5-BDD9-080349F4972A}">
      <dgm:prSet/>
      <dgm:spPr/>
      <dgm:t>
        <a:bodyPr/>
        <a:lstStyle/>
        <a:p>
          <a:endParaRPr lang="zh-TW" altLang="en-US" sz="3600"/>
        </a:p>
      </dgm:t>
    </dgm:pt>
    <dgm:pt modelId="{014237A2-A42C-42D9-BBCC-26201A2EBED6}">
      <dgm:prSet phldrT="[文字]" custT="1"/>
      <dgm:spPr/>
      <dgm:t>
        <a:bodyPr/>
        <a:lstStyle/>
        <a:p>
          <a:r>
            <a:rPr lang="zh-TW" altLang="zh-TW" sz="3600" dirty="0"/>
            <a:t>工</a:t>
          </a:r>
          <a:r>
            <a:rPr lang="en-US" altLang="zh-TW" sz="3600" dirty="0"/>
            <a:t>(31%)</a:t>
          </a:r>
          <a:endParaRPr lang="zh-TW" altLang="en-US" sz="3600" dirty="0"/>
        </a:p>
      </dgm:t>
    </dgm:pt>
    <dgm:pt modelId="{E08B40A9-5E2C-49AF-ACCF-72B7695EF332}" type="parTrans" cxnId="{83E44819-5F1D-43D7-8FDA-60C0E55C74DC}">
      <dgm:prSet/>
      <dgm:spPr/>
      <dgm:t>
        <a:bodyPr/>
        <a:lstStyle/>
        <a:p>
          <a:endParaRPr lang="zh-TW" altLang="en-US" sz="3600"/>
        </a:p>
      </dgm:t>
    </dgm:pt>
    <dgm:pt modelId="{49B9AD8B-A0E3-4227-925B-5DAE593E0DC2}" type="sibTrans" cxnId="{83E44819-5F1D-43D7-8FDA-60C0E55C74DC}">
      <dgm:prSet/>
      <dgm:spPr/>
      <dgm:t>
        <a:bodyPr/>
        <a:lstStyle/>
        <a:p>
          <a:endParaRPr lang="zh-TW" altLang="en-US" sz="3600"/>
        </a:p>
      </dgm:t>
    </dgm:pt>
    <dgm:pt modelId="{1DCC2321-AD23-4346-939A-33EB99F5062C}">
      <dgm:prSet/>
      <dgm:spPr/>
      <dgm:t>
        <a:bodyPr/>
        <a:lstStyle/>
        <a:p>
          <a:endParaRPr lang="zh-TW" altLang="en-US" sz="3600"/>
        </a:p>
      </dgm:t>
    </dgm:pt>
    <dgm:pt modelId="{1944ED5B-2BC0-4804-9DF8-B82B8BA400C3}" type="parTrans" cxnId="{21024BDC-3FC0-471D-A114-3B09BCED6572}">
      <dgm:prSet/>
      <dgm:spPr/>
      <dgm:t>
        <a:bodyPr/>
        <a:lstStyle/>
        <a:p>
          <a:endParaRPr lang="zh-TW" altLang="en-US" sz="3600"/>
        </a:p>
      </dgm:t>
    </dgm:pt>
    <dgm:pt modelId="{462FB4BB-2E78-4FFD-A18A-A44A130D8953}" type="sibTrans" cxnId="{21024BDC-3FC0-471D-A114-3B09BCED6572}">
      <dgm:prSet/>
      <dgm:spPr/>
      <dgm:t>
        <a:bodyPr/>
        <a:lstStyle/>
        <a:p>
          <a:endParaRPr lang="zh-TW" altLang="en-US" sz="3600"/>
        </a:p>
      </dgm:t>
    </dgm:pt>
    <dgm:pt modelId="{E3F5319C-B98F-4FCF-8916-873C26E14DDC}">
      <dgm:prSet/>
      <dgm:spPr/>
      <dgm:t>
        <a:bodyPr/>
        <a:lstStyle/>
        <a:p>
          <a:endParaRPr lang="zh-TW" altLang="en-US" sz="3600"/>
        </a:p>
      </dgm:t>
    </dgm:pt>
    <dgm:pt modelId="{DB3150FB-68BC-418F-A37A-6FC54BA49E18}" type="parTrans" cxnId="{3B61532B-5989-4C68-93C7-11EB6B6B86D1}">
      <dgm:prSet/>
      <dgm:spPr/>
      <dgm:t>
        <a:bodyPr/>
        <a:lstStyle/>
        <a:p>
          <a:endParaRPr lang="zh-TW" altLang="en-US" sz="3600"/>
        </a:p>
      </dgm:t>
    </dgm:pt>
    <dgm:pt modelId="{E9E66168-DBFF-4ED9-8800-252C84516432}" type="sibTrans" cxnId="{3B61532B-5989-4C68-93C7-11EB6B6B86D1}">
      <dgm:prSet/>
      <dgm:spPr/>
      <dgm:t>
        <a:bodyPr/>
        <a:lstStyle/>
        <a:p>
          <a:endParaRPr lang="zh-TW" altLang="en-US" sz="3600"/>
        </a:p>
      </dgm:t>
    </dgm:pt>
    <dgm:pt modelId="{07221707-E08C-4D39-B7D5-AE547E35719E}">
      <dgm:prSet custT="1"/>
      <dgm:spPr/>
      <dgm:t>
        <a:bodyPr/>
        <a:lstStyle/>
        <a:p>
          <a:r>
            <a:rPr lang="zh-TW" altLang="zh-TW" sz="3600" dirty="0"/>
            <a:t>公教</a:t>
          </a:r>
          <a:r>
            <a:rPr lang="en-US" altLang="zh-TW" sz="3600" dirty="0"/>
            <a:t>(22%)</a:t>
          </a:r>
          <a:endParaRPr lang="zh-TW" altLang="en-US" sz="3600" dirty="0"/>
        </a:p>
      </dgm:t>
    </dgm:pt>
    <dgm:pt modelId="{AA1437B5-BFA6-4A19-86AC-1AB87ACDD2B8}" type="parTrans" cxnId="{B33AA2D2-239D-49BD-BE52-F225C84A90FD}">
      <dgm:prSet/>
      <dgm:spPr/>
      <dgm:t>
        <a:bodyPr/>
        <a:lstStyle/>
        <a:p>
          <a:endParaRPr lang="zh-TW" altLang="en-US" sz="3600"/>
        </a:p>
      </dgm:t>
    </dgm:pt>
    <dgm:pt modelId="{8222312F-8110-4506-BC85-2F767FCF6CDD}" type="sibTrans" cxnId="{B33AA2D2-239D-49BD-BE52-F225C84A90FD}">
      <dgm:prSet/>
      <dgm:spPr/>
      <dgm:t>
        <a:bodyPr/>
        <a:lstStyle/>
        <a:p>
          <a:endParaRPr lang="zh-TW" altLang="en-US" sz="3600"/>
        </a:p>
      </dgm:t>
    </dgm:pt>
    <dgm:pt modelId="{57FD42BB-13C1-40A8-84AD-2A4FF0BC1971}">
      <dgm:prSet custT="1"/>
      <dgm:spPr/>
      <dgm:t>
        <a:bodyPr/>
        <a:lstStyle/>
        <a:p>
          <a:r>
            <a:rPr lang="zh-TW" altLang="zh-TW" sz="3600" dirty="0"/>
            <a:t>自由業</a:t>
          </a:r>
          <a:r>
            <a:rPr lang="en-US" altLang="zh-TW" sz="3600" dirty="0"/>
            <a:t>(17%)</a:t>
          </a:r>
          <a:endParaRPr lang="zh-TW" altLang="en-US" sz="3600" dirty="0"/>
        </a:p>
      </dgm:t>
    </dgm:pt>
    <dgm:pt modelId="{B225E836-BAD0-4C76-B8B8-1DBEAA5EAB49}" type="parTrans" cxnId="{3F51731F-86E8-4E6B-9238-8297800B4ED9}">
      <dgm:prSet/>
      <dgm:spPr/>
      <dgm:t>
        <a:bodyPr/>
        <a:lstStyle/>
        <a:p>
          <a:endParaRPr lang="zh-TW" altLang="en-US" sz="3600"/>
        </a:p>
      </dgm:t>
    </dgm:pt>
    <dgm:pt modelId="{FE65E7FE-2CB8-453B-9413-EEA4C4CA6A7D}" type="sibTrans" cxnId="{3F51731F-86E8-4E6B-9238-8297800B4ED9}">
      <dgm:prSet/>
      <dgm:spPr/>
      <dgm:t>
        <a:bodyPr/>
        <a:lstStyle/>
        <a:p>
          <a:endParaRPr lang="zh-TW" altLang="en-US" sz="3600"/>
        </a:p>
      </dgm:t>
    </dgm:pt>
    <dgm:pt modelId="{79403AF3-D485-4CD8-AD31-65B47D29F693}">
      <dgm:prSet phldrT="[文字]" custT="1"/>
      <dgm:spPr/>
      <dgm:t>
        <a:bodyPr/>
        <a:lstStyle/>
        <a:p>
          <a:r>
            <a:rPr lang="zh-TW" altLang="zh-TW" sz="3600" dirty="0"/>
            <a:t>商</a:t>
          </a:r>
          <a:r>
            <a:rPr lang="en-US" altLang="zh-TW" sz="3600" dirty="0"/>
            <a:t>(26%)</a:t>
          </a:r>
          <a:endParaRPr lang="zh-TW" altLang="en-US" sz="3600" dirty="0"/>
        </a:p>
      </dgm:t>
    </dgm:pt>
    <dgm:pt modelId="{D8345B85-968F-48FA-83DE-F221710C7CBA}" type="parTrans" cxnId="{487DFDA4-AC3F-4902-83C3-050013B354A0}">
      <dgm:prSet/>
      <dgm:spPr/>
      <dgm:t>
        <a:bodyPr/>
        <a:lstStyle/>
        <a:p>
          <a:endParaRPr lang="zh-TW" altLang="en-US" sz="3600"/>
        </a:p>
      </dgm:t>
    </dgm:pt>
    <dgm:pt modelId="{536F2399-F173-481C-B022-3D7305A618F8}" type="sibTrans" cxnId="{487DFDA4-AC3F-4902-83C3-050013B354A0}">
      <dgm:prSet/>
      <dgm:spPr/>
      <dgm:t>
        <a:bodyPr/>
        <a:lstStyle/>
        <a:p>
          <a:endParaRPr lang="zh-TW" altLang="en-US" sz="3600"/>
        </a:p>
      </dgm:t>
    </dgm:pt>
    <dgm:pt modelId="{29B4D9AF-B310-437B-82ED-8F300E4AD15A}" type="pres">
      <dgm:prSet presAssocID="{28DD6729-41E3-4C24-BA2E-531020D830DB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6E48312-6F22-4D34-AED6-9CDFF60D877A}" type="pres">
      <dgm:prSet presAssocID="{506B2EF9-9487-49A1-88B2-C6C1EF2D6328}" presName="centerShape" presStyleLbl="node0" presStyleIdx="0" presStyleCnt="1" custScaleY="204925" custLinFactNeighborY="28"/>
      <dgm:spPr/>
      <dgm:t>
        <a:bodyPr/>
        <a:lstStyle/>
        <a:p>
          <a:endParaRPr lang="zh-TW" altLang="en-US"/>
        </a:p>
      </dgm:t>
    </dgm:pt>
    <dgm:pt modelId="{5F766382-0D22-4F8E-8C55-9DA4CD5332B6}" type="pres">
      <dgm:prSet presAssocID="{E08B40A9-5E2C-49AF-ACCF-72B7695EF332}" presName="parTrans" presStyleLbl="bgSibTrans2D1" presStyleIdx="0" presStyleCnt="4"/>
      <dgm:spPr/>
      <dgm:t>
        <a:bodyPr/>
        <a:lstStyle/>
        <a:p>
          <a:endParaRPr lang="zh-TW" altLang="en-US"/>
        </a:p>
      </dgm:t>
    </dgm:pt>
    <dgm:pt modelId="{9A1DE6FD-B155-407B-B40F-1435AC616C76}" type="pres">
      <dgm:prSet presAssocID="{014237A2-A42C-42D9-BBCC-26201A2EBED6}" presName="node" presStyleLbl="node1" presStyleIdx="0" presStyleCnt="4" custScaleX="128776" custRadScaleRad="128852" custRadScaleInc="-3751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193369E-C8FA-46D5-8D47-EE9BC8D68BA8}" type="pres">
      <dgm:prSet presAssocID="{D8345B85-968F-48FA-83DE-F221710C7CBA}" presName="parTrans" presStyleLbl="bgSibTrans2D1" presStyleIdx="1" presStyleCnt="4"/>
      <dgm:spPr/>
      <dgm:t>
        <a:bodyPr/>
        <a:lstStyle/>
        <a:p>
          <a:endParaRPr lang="zh-TW" altLang="en-US"/>
        </a:p>
      </dgm:t>
    </dgm:pt>
    <dgm:pt modelId="{97A8DD51-CDB8-431F-BF9B-5C54ED930090}" type="pres">
      <dgm:prSet presAssocID="{79403AF3-D485-4CD8-AD31-65B47D29F693}" presName="node" presStyleLbl="node1" presStyleIdx="1" presStyleCnt="4" custScaleX="169902" custRadScaleRad="137535" custRadScaleInc="-5846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0C969C1-6A9E-4528-B48F-BF3F2605F618}" type="pres">
      <dgm:prSet presAssocID="{AA1437B5-BFA6-4A19-86AC-1AB87ACDD2B8}" presName="parTrans" presStyleLbl="bgSibTrans2D1" presStyleIdx="2" presStyleCnt="4"/>
      <dgm:spPr/>
      <dgm:t>
        <a:bodyPr/>
        <a:lstStyle/>
        <a:p>
          <a:endParaRPr lang="zh-TW" altLang="en-US"/>
        </a:p>
      </dgm:t>
    </dgm:pt>
    <dgm:pt modelId="{8B647EF1-CB90-4FF4-9EAA-3E660076BB8F}" type="pres">
      <dgm:prSet presAssocID="{07221707-E08C-4D39-B7D5-AE547E35719E}" presName="node" presStyleLbl="node1" presStyleIdx="2" presStyleCnt="4" custScaleX="172682" custRadScaleRad="149252" custRadScaleInc="6570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B20E22A-155E-458D-8006-0403B396D6F1}" type="pres">
      <dgm:prSet presAssocID="{B225E836-BAD0-4C76-B8B8-1DBEAA5EAB49}" presName="parTrans" presStyleLbl="bgSibTrans2D1" presStyleIdx="3" presStyleCnt="4"/>
      <dgm:spPr/>
      <dgm:t>
        <a:bodyPr/>
        <a:lstStyle/>
        <a:p>
          <a:endParaRPr lang="zh-TW" altLang="en-US"/>
        </a:p>
      </dgm:t>
    </dgm:pt>
    <dgm:pt modelId="{B6A0F9D5-F9DF-4CC7-981C-AB2176B756AB}" type="pres">
      <dgm:prSet presAssocID="{57FD42BB-13C1-40A8-84AD-2A4FF0BC1971}" presName="node" presStyleLbl="node1" presStyleIdx="3" presStyleCnt="4" custScaleX="238255" custScaleY="132630" custRadScaleRad="173465" custRadScaleInc="3615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54F030FD-3508-4A49-B24D-A313DFECF351}" type="presOf" srcId="{B225E836-BAD0-4C76-B8B8-1DBEAA5EAB49}" destId="{9B20E22A-155E-458D-8006-0403B396D6F1}" srcOrd="0" destOrd="0" presId="urn:microsoft.com/office/officeart/2005/8/layout/radial4"/>
    <dgm:cxn modelId="{45A0B9F2-B9D8-4D71-9861-C41ED247DBFB}" type="presOf" srcId="{28DD6729-41E3-4C24-BA2E-531020D830DB}" destId="{29B4D9AF-B310-437B-82ED-8F300E4AD15A}" srcOrd="0" destOrd="0" presId="urn:microsoft.com/office/officeart/2005/8/layout/radial4"/>
    <dgm:cxn modelId="{8A674B77-530F-41C7-8766-7CF83C79281A}" type="presOf" srcId="{D8345B85-968F-48FA-83DE-F221710C7CBA}" destId="{A193369E-C8FA-46D5-8D47-EE9BC8D68BA8}" srcOrd="0" destOrd="0" presId="urn:microsoft.com/office/officeart/2005/8/layout/radial4"/>
    <dgm:cxn modelId="{A0DB49F1-F19A-4D40-8588-984AFD778B51}" type="presOf" srcId="{AA1437B5-BFA6-4A19-86AC-1AB87ACDD2B8}" destId="{90C969C1-6A9E-4528-B48F-BF3F2605F618}" srcOrd="0" destOrd="0" presId="urn:microsoft.com/office/officeart/2005/8/layout/radial4"/>
    <dgm:cxn modelId="{83E44819-5F1D-43D7-8FDA-60C0E55C74DC}" srcId="{506B2EF9-9487-49A1-88B2-C6C1EF2D6328}" destId="{014237A2-A42C-42D9-BBCC-26201A2EBED6}" srcOrd="0" destOrd="0" parTransId="{E08B40A9-5E2C-49AF-ACCF-72B7695EF332}" sibTransId="{49B9AD8B-A0E3-4227-925B-5DAE593E0DC2}"/>
    <dgm:cxn modelId="{21024BDC-3FC0-471D-A114-3B09BCED6572}" srcId="{28DD6729-41E3-4C24-BA2E-531020D830DB}" destId="{1DCC2321-AD23-4346-939A-33EB99F5062C}" srcOrd="2" destOrd="0" parTransId="{1944ED5B-2BC0-4804-9DF8-B82B8BA400C3}" sibTransId="{462FB4BB-2E78-4FFD-A18A-A44A130D8953}"/>
    <dgm:cxn modelId="{4552EBAD-1E65-409E-B60C-145B0C67EEFE}" type="presOf" srcId="{506B2EF9-9487-49A1-88B2-C6C1EF2D6328}" destId="{46E48312-6F22-4D34-AED6-9CDFF60D877A}" srcOrd="0" destOrd="0" presId="urn:microsoft.com/office/officeart/2005/8/layout/radial4"/>
    <dgm:cxn modelId="{4C512C94-BB0E-4D20-9DBA-0496CF42E7E0}" type="presOf" srcId="{E08B40A9-5E2C-49AF-ACCF-72B7695EF332}" destId="{5F766382-0D22-4F8E-8C55-9DA4CD5332B6}" srcOrd="0" destOrd="0" presId="urn:microsoft.com/office/officeart/2005/8/layout/radial4"/>
    <dgm:cxn modelId="{8387BFBF-5A63-4EB8-9C1D-54F8BD3733B6}" type="presOf" srcId="{014237A2-A42C-42D9-BBCC-26201A2EBED6}" destId="{9A1DE6FD-B155-407B-B40F-1435AC616C76}" srcOrd="0" destOrd="0" presId="urn:microsoft.com/office/officeart/2005/8/layout/radial4"/>
    <dgm:cxn modelId="{487DFDA4-AC3F-4902-83C3-050013B354A0}" srcId="{506B2EF9-9487-49A1-88B2-C6C1EF2D6328}" destId="{79403AF3-D485-4CD8-AD31-65B47D29F693}" srcOrd="1" destOrd="0" parTransId="{D8345B85-968F-48FA-83DE-F221710C7CBA}" sibTransId="{536F2399-F173-481C-B022-3D7305A618F8}"/>
    <dgm:cxn modelId="{43FB286B-B6C6-40E5-BDD9-080349F4972A}" srcId="{28DD6729-41E3-4C24-BA2E-531020D830DB}" destId="{506B2EF9-9487-49A1-88B2-C6C1EF2D6328}" srcOrd="0" destOrd="0" parTransId="{3D0BFDA4-F826-4F84-99E2-F8346829C99B}" sibTransId="{CB98DA8A-4D8D-4140-80BC-2EE1E9116162}"/>
    <dgm:cxn modelId="{A4E0754E-7BA0-4673-B0F3-B9A167CA957C}" type="presOf" srcId="{79403AF3-D485-4CD8-AD31-65B47D29F693}" destId="{97A8DD51-CDB8-431F-BF9B-5C54ED930090}" srcOrd="0" destOrd="0" presId="urn:microsoft.com/office/officeart/2005/8/layout/radial4"/>
    <dgm:cxn modelId="{0FC8057A-BDD9-4E11-899B-52D08749CCDC}" type="presOf" srcId="{57FD42BB-13C1-40A8-84AD-2A4FF0BC1971}" destId="{B6A0F9D5-F9DF-4CC7-981C-AB2176B756AB}" srcOrd="0" destOrd="0" presId="urn:microsoft.com/office/officeart/2005/8/layout/radial4"/>
    <dgm:cxn modelId="{3B61532B-5989-4C68-93C7-11EB6B6B86D1}" srcId="{28DD6729-41E3-4C24-BA2E-531020D830DB}" destId="{E3F5319C-B98F-4FCF-8916-873C26E14DDC}" srcOrd="1" destOrd="0" parTransId="{DB3150FB-68BC-418F-A37A-6FC54BA49E18}" sibTransId="{E9E66168-DBFF-4ED9-8800-252C84516432}"/>
    <dgm:cxn modelId="{3F51731F-86E8-4E6B-9238-8297800B4ED9}" srcId="{506B2EF9-9487-49A1-88B2-C6C1EF2D6328}" destId="{57FD42BB-13C1-40A8-84AD-2A4FF0BC1971}" srcOrd="3" destOrd="0" parTransId="{B225E836-BAD0-4C76-B8B8-1DBEAA5EAB49}" sibTransId="{FE65E7FE-2CB8-453B-9413-EEA4C4CA6A7D}"/>
    <dgm:cxn modelId="{B33AA2D2-239D-49BD-BE52-F225C84A90FD}" srcId="{506B2EF9-9487-49A1-88B2-C6C1EF2D6328}" destId="{07221707-E08C-4D39-B7D5-AE547E35719E}" srcOrd="2" destOrd="0" parTransId="{AA1437B5-BFA6-4A19-86AC-1AB87ACDD2B8}" sibTransId="{8222312F-8110-4506-BC85-2F767FCF6CDD}"/>
    <dgm:cxn modelId="{3C5B35E9-ECF2-4B6D-A6C0-9DB7C938020B}" type="presOf" srcId="{07221707-E08C-4D39-B7D5-AE547E35719E}" destId="{8B647EF1-CB90-4FF4-9EAA-3E660076BB8F}" srcOrd="0" destOrd="0" presId="urn:microsoft.com/office/officeart/2005/8/layout/radial4"/>
    <dgm:cxn modelId="{7267A9E6-3920-42CE-92D7-C8DD9BC50126}" type="presParOf" srcId="{29B4D9AF-B310-437B-82ED-8F300E4AD15A}" destId="{46E48312-6F22-4D34-AED6-9CDFF60D877A}" srcOrd="0" destOrd="0" presId="urn:microsoft.com/office/officeart/2005/8/layout/radial4"/>
    <dgm:cxn modelId="{17225611-0582-4C69-A200-BB8C324A2C4F}" type="presParOf" srcId="{29B4D9AF-B310-437B-82ED-8F300E4AD15A}" destId="{5F766382-0D22-4F8E-8C55-9DA4CD5332B6}" srcOrd="1" destOrd="0" presId="urn:microsoft.com/office/officeart/2005/8/layout/radial4"/>
    <dgm:cxn modelId="{81C1D002-101D-4955-BEAE-67DDEC2A3813}" type="presParOf" srcId="{29B4D9AF-B310-437B-82ED-8F300E4AD15A}" destId="{9A1DE6FD-B155-407B-B40F-1435AC616C76}" srcOrd="2" destOrd="0" presId="urn:microsoft.com/office/officeart/2005/8/layout/radial4"/>
    <dgm:cxn modelId="{7CC37366-313E-4B8C-88B0-926EBE89F2E8}" type="presParOf" srcId="{29B4D9AF-B310-437B-82ED-8F300E4AD15A}" destId="{A193369E-C8FA-46D5-8D47-EE9BC8D68BA8}" srcOrd="3" destOrd="0" presId="urn:microsoft.com/office/officeart/2005/8/layout/radial4"/>
    <dgm:cxn modelId="{165DB6FC-8896-4BA0-9B1E-417EC5B64AF5}" type="presParOf" srcId="{29B4D9AF-B310-437B-82ED-8F300E4AD15A}" destId="{97A8DD51-CDB8-431F-BF9B-5C54ED930090}" srcOrd="4" destOrd="0" presId="urn:microsoft.com/office/officeart/2005/8/layout/radial4"/>
    <dgm:cxn modelId="{1CFB1E2A-BDE0-4E5C-A3F6-FA4E8A3B76E8}" type="presParOf" srcId="{29B4D9AF-B310-437B-82ED-8F300E4AD15A}" destId="{90C969C1-6A9E-4528-B48F-BF3F2605F618}" srcOrd="5" destOrd="0" presId="urn:microsoft.com/office/officeart/2005/8/layout/radial4"/>
    <dgm:cxn modelId="{45374E4E-7CDE-484C-975C-7020224F7B9D}" type="presParOf" srcId="{29B4D9AF-B310-437B-82ED-8F300E4AD15A}" destId="{8B647EF1-CB90-4FF4-9EAA-3E660076BB8F}" srcOrd="6" destOrd="0" presId="urn:microsoft.com/office/officeart/2005/8/layout/radial4"/>
    <dgm:cxn modelId="{C639A137-B93B-4E8B-8C33-9FB450DEA6D9}" type="presParOf" srcId="{29B4D9AF-B310-437B-82ED-8F300E4AD15A}" destId="{9B20E22A-155E-458D-8006-0403B396D6F1}" srcOrd="7" destOrd="0" presId="urn:microsoft.com/office/officeart/2005/8/layout/radial4"/>
    <dgm:cxn modelId="{5604952B-BDEC-4784-87B1-6C39C3C0003D}" type="presParOf" srcId="{29B4D9AF-B310-437B-82ED-8F300E4AD15A}" destId="{B6A0F9D5-F9DF-4CC7-981C-AB2176B756AB}" srcOrd="8" destOrd="0" presId="urn:microsoft.com/office/officeart/2005/8/layout/radial4"/>
  </dgm:cxnLst>
  <dgm:bg/>
  <dgm:whole/>
  <dgm:extLst>
    <a:ext uri="http://schemas.microsoft.com/office/drawing/2008/diagram">
      <dsp:dataModelExt xmlns=""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65619AE-52DA-447A-ABB0-0FE48E6FA2A3}" type="doc">
      <dgm:prSet loTypeId="urn:microsoft.com/office/officeart/2008/layout/BendingPictureCaptionLis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89B0DCF8-6B9F-458F-9D5F-449DB4BB4624}">
      <dgm:prSet phldrT="[文字]" custT="1"/>
      <dgm:spPr/>
      <dgm:t>
        <a:bodyPr/>
        <a:lstStyle/>
        <a:p>
          <a:r>
            <a:rPr lang="zh-TW" altLang="en-US" sz="2800" dirty="0"/>
            <a:t>運動會時志工協助宣導</a:t>
          </a:r>
        </a:p>
      </dgm:t>
    </dgm:pt>
    <dgm:pt modelId="{80DA5A45-2BF9-43BB-8F66-F3B32FEBCFFD}" type="parTrans" cxnId="{6DDD3B60-1827-42F3-9209-46B593356327}">
      <dgm:prSet/>
      <dgm:spPr/>
      <dgm:t>
        <a:bodyPr/>
        <a:lstStyle/>
        <a:p>
          <a:endParaRPr lang="zh-TW" altLang="en-US"/>
        </a:p>
      </dgm:t>
    </dgm:pt>
    <dgm:pt modelId="{039352F4-3FBE-41AE-B72C-CB105B699054}" type="sibTrans" cxnId="{6DDD3B60-1827-42F3-9209-46B593356327}">
      <dgm:prSet/>
      <dgm:spPr/>
      <dgm:t>
        <a:bodyPr/>
        <a:lstStyle/>
        <a:p>
          <a:endParaRPr lang="zh-TW" altLang="en-US"/>
        </a:p>
      </dgm:t>
    </dgm:pt>
    <dgm:pt modelId="{FE53B3A7-12E4-437B-8BDA-F646D5E95709}">
      <dgm:prSet phldrT="[文字]" custT="1"/>
      <dgm:spPr/>
      <dgm:t>
        <a:bodyPr/>
        <a:lstStyle/>
        <a:p>
          <a:r>
            <a:rPr lang="zh-TW" altLang="en-US" sz="2400" dirty="0"/>
            <a:t>展望基金會擁抱生命</a:t>
          </a:r>
        </a:p>
      </dgm:t>
    </dgm:pt>
    <dgm:pt modelId="{2D6B05A4-36BD-4B98-A10B-E1D6B6DB63BC}" type="parTrans" cxnId="{394D8C85-1EEE-4940-B7C2-264F2530C739}">
      <dgm:prSet/>
      <dgm:spPr/>
      <dgm:t>
        <a:bodyPr/>
        <a:lstStyle/>
        <a:p>
          <a:endParaRPr lang="zh-TW" altLang="en-US"/>
        </a:p>
      </dgm:t>
    </dgm:pt>
    <dgm:pt modelId="{32077E07-A442-49B9-8376-37EE92902233}" type="sibTrans" cxnId="{394D8C85-1EEE-4940-B7C2-264F2530C739}">
      <dgm:prSet/>
      <dgm:spPr/>
      <dgm:t>
        <a:bodyPr/>
        <a:lstStyle/>
        <a:p>
          <a:endParaRPr lang="zh-TW" altLang="en-US"/>
        </a:p>
      </dgm:t>
    </dgm:pt>
    <dgm:pt modelId="{ADEAC407-C8C9-4DC7-BCE0-F35EA79E452B}">
      <dgm:prSet phldrT="[文字]" custT="1"/>
      <dgm:spPr/>
      <dgm:t>
        <a:bodyPr/>
        <a:lstStyle/>
        <a:p>
          <a:r>
            <a:rPr lang="zh-TW" altLang="en-US" sz="2800" dirty="0"/>
            <a:t>與衛生所合作提供社區民眾健檢場所</a:t>
          </a:r>
        </a:p>
      </dgm:t>
    </dgm:pt>
    <dgm:pt modelId="{E7F22656-5B02-4EFC-8EA0-0EC8F2487BA2}" type="parTrans" cxnId="{C9A4A3F0-131F-406D-98D4-7A2B685521DD}">
      <dgm:prSet/>
      <dgm:spPr/>
      <dgm:t>
        <a:bodyPr/>
        <a:lstStyle/>
        <a:p>
          <a:endParaRPr lang="zh-TW" altLang="en-US"/>
        </a:p>
      </dgm:t>
    </dgm:pt>
    <dgm:pt modelId="{5C4F79E6-8AC3-46CE-B45D-3B699D5F757D}" type="sibTrans" cxnId="{C9A4A3F0-131F-406D-98D4-7A2B685521DD}">
      <dgm:prSet/>
      <dgm:spPr/>
      <dgm:t>
        <a:bodyPr/>
        <a:lstStyle/>
        <a:p>
          <a:endParaRPr lang="zh-TW" altLang="en-US"/>
        </a:p>
      </dgm:t>
    </dgm:pt>
    <dgm:pt modelId="{3C968C57-5053-4AB0-B3C5-2F9025C3B908}" type="pres">
      <dgm:prSet presAssocID="{165619AE-52DA-447A-ABB0-0FE48E6FA2A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3852708-8F62-46AB-8439-5F08AF3BEA16}" type="pres">
      <dgm:prSet presAssocID="{89B0DCF8-6B9F-458F-9D5F-449DB4BB4624}" presName="composite" presStyleCnt="0"/>
      <dgm:spPr/>
    </dgm:pt>
    <dgm:pt modelId="{B31BB674-01B0-4FDC-AD25-54B574DA067E}" type="pres">
      <dgm:prSet presAssocID="{89B0DCF8-6B9F-458F-9D5F-449DB4BB4624}" presName="rect1" presStyleLbl="bgImgPlace1" presStyleIdx="0" presStyleCnt="3" custScaleX="144784" custScaleY="139877" custLinFactNeighborX="10429" custLinFactNeighborY="-6492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</dgm:spPr>
    </dgm:pt>
    <dgm:pt modelId="{13C04727-795B-4E09-AB2D-C9DA9C11E1FF}" type="pres">
      <dgm:prSet presAssocID="{89B0DCF8-6B9F-458F-9D5F-449DB4BB4624}" presName="wedgeRectCallout1" presStyleLbl="node1" presStyleIdx="0" presStyleCnt="3" custScaleX="164974" custScaleY="171638" custLinFactNeighborX="-47793" custLinFactNeighborY="6620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6A1716B-54F8-40DA-8EC9-721B4C4ABDB6}" type="pres">
      <dgm:prSet presAssocID="{039352F4-3FBE-41AE-B72C-CB105B699054}" presName="sibTrans" presStyleCnt="0"/>
      <dgm:spPr/>
    </dgm:pt>
    <dgm:pt modelId="{B57B2FD0-C55A-4868-AAC3-40BFF0C51AD3}" type="pres">
      <dgm:prSet presAssocID="{FE53B3A7-12E4-437B-8BDA-F646D5E95709}" presName="composite" presStyleCnt="0"/>
      <dgm:spPr/>
    </dgm:pt>
    <dgm:pt modelId="{9199D607-EDE7-4ABF-8CB4-C86BDC99E417}" type="pres">
      <dgm:prSet presAssocID="{FE53B3A7-12E4-437B-8BDA-F646D5E95709}" presName="rect1" presStyleLbl="bgImgPlace1" presStyleIdx="1" presStyleCnt="3" custScaleX="136827" custScaleY="142140" custLinFactNeighborX="-1873" custLinFactNeighborY="-7882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B398142C-7121-45E3-B1A6-B00C1C428A08}" type="pres">
      <dgm:prSet presAssocID="{FE53B3A7-12E4-437B-8BDA-F646D5E95709}" presName="wedgeRectCallout1" presStyleLbl="node1" presStyleIdx="1" presStyleCnt="3" custScaleX="109323" custScaleY="137516" custLinFactNeighborX="-11280" custLinFactNeighborY="-9378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47DC115-8E02-4707-984B-EDD78EC55D07}" type="pres">
      <dgm:prSet presAssocID="{32077E07-A442-49B9-8376-37EE92902233}" presName="sibTrans" presStyleCnt="0"/>
      <dgm:spPr/>
    </dgm:pt>
    <dgm:pt modelId="{75228547-E075-48A4-875B-FE4B6E9CB5CE}" type="pres">
      <dgm:prSet presAssocID="{ADEAC407-C8C9-4DC7-BCE0-F35EA79E452B}" presName="composite" presStyleCnt="0"/>
      <dgm:spPr/>
    </dgm:pt>
    <dgm:pt modelId="{5F54442E-30C7-4E63-830B-337A56CBA139}" type="pres">
      <dgm:prSet presAssocID="{ADEAC407-C8C9-4DC7-BCE0-F35EA79E452B}" presName="rect1" presStyleLbl="bgImgPlace1" presStyleIdx="2" presStyleCnt="3" custScaleX="176307" custScaleY="197889" custLinFactNeighborX="-6837" custLinFactNeighborY="-37399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zh-TW" altLang="en-US"/>
        </a:p>
      </dgm:t>
    </dgm:pt>
    <dgm:pt modelId="{B9D43024-0077-4343-8613-FA76CECC795E}" type="pres">
      <dgm:prSet presAssocID="{ADEAC407-C8C9-4DC7-BCE0-F35EA79E452B}" presName="wedgeRectCallout1" presStyleLbl="node1" presStyleIdx="2" presStyleCnt="3" custScaleX="188925" custScaleY="272492" custLinFactY="77064" custLinFactNeighborX="-16621" custLinFactNeighborY="10000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394D8C85-1EEE-4940-B7C2-264F2530C739}" srcId="{165619AE-52DA-447A-ABB0-0FE48E6FA2A3}" destId="{FE53B3A7-12E4-437B-8BDA-F646D5E95709}" srcOrd="1" destOrd="0" parTransId="{2D6B05A4-36BD-4B98-A10B-E1D6B6DB63BC}" sibTransId="{32077E07-A442-49B9-8376-37EE92902233}"/>
    <dgm:cxn modelId="{4A0656F9-CB97-4073-A2F2-B2E63E266737}" type="presOf" srcId="{165619AE-52DA-447A-ABB0-0FE48E6FA2A3}" destId="{3C968C57-5053-4AB0-B3C5-2F9025C3B908}" srcOrd="0" destOrd="0" presId="urn:microsoft.com/office/officeart/2008/layout/BendingPictureCaptionList"/>
    <dgm:cxn modelId="{51618908-ABED-4EE2-88B8-92FB63F5B359}" type="presOf" srcId="{ADEAC407-C8C9-4DC7-BCE0-F35EA79E452B}" destId="{B9D43024-0077-4343-8613-FA76CECC795E}" srcOrd="0" destOrd="0" presId="urn:microsoft.com/office/officeart/2008/layout/BendingPictureCaptionList"/>
    <dgm:cxn modelId="{6DDD3B60-1827-42F3-9209-46B593356327}" srcId="{165619AE-52DA-447A-ABB0-0FE48E6FA2A3}" destId="{89B0DCF8-6B9F-458F-9D5F-449DB4BB4624}" srcOrd="0" destOrd="0" parTransId="{80DA5A45-2BF9-43BB-8F66-F3B32FEBCFFD}" sibTransId="{039352F4-3FBE-41AE-B72C-CB105B699054}"/>
    <dgm:cxn modelId="{8CDD75D4-047F-4E0C-9A70-7073073DECBC}" type="presOf" srcId="{FE53B3A7-12E4-437B-8BDA-F646D5E95709}" destId="{B398142C-7121-45E3-B1A6-B00C1C428A08}" srcOrd="0" destOrd="0" presId="urn:microsoft.com/office/officeart/2008/layout/BendingPictureCaptionList"/>
    <dgm:cxn modelId="{154E8713-B5D9-4332-A93F-578361E72E27}" type="presOf" srcId="{89B0DCF8-6B9F-458F-9D5F-449DB4BB4624}" destId="{13C04727-795B-4E09-AB2D-C9DA9C11E1FF}" srcOrd="0" destOrd="0" presId="urn:microsoft.com/office/officeart/2008/layout/BendingPictureCaptionList"/>
    <dgm:cxn modelId="{C9A4A3F0-131F-406D-98D4-7A2B685521DD}" srcId="{165619AE-52DA-447A-ABB0-0FE48E6FA2A3}" destId="{ADEAC407-C8C9-4DC7-BCE0-F35EA79E452B}" srcOrd="2" destOrd="0" parTransId="{E7F22656-5B02-4EFC-8EA0-0EC8F2487BA2}" sibTransId="{5C4F79E6-8AC3-46CE-B45D-3B699D5F757D}"/>
    <dgm:cxn modelId="{9B4F87B6-B750-4E28-8F5D-F23EA982AC53}" type="presParOf" srcId="{3C968C57-5053-4AB0-B3C5-2F9025C3B908}" destId="{73852708-8F62-46AB-8439-5F08AF3BEA16}" srcOrd="0" destOrd="0" presId="urn:microsoft.com/office/officeart/2008/layout/BendingPictureCaptionList"/>
    <dgm:cxn modelId="{D0D24D12-EE47-451A-857D-B300C4D44C56}" type="presParOf" srcId="{73852708-8F62-46AB-8439-5F08AF3BEA16}" destId="{B31BB674-01B0-4FDC-AD25-54B574DA067E}" srcOrd="0" destOrd="0" presId="urn:microsoft.com/office/officeart/2008/layout/BendingPictureCaptionList"/>
    <dgm:cxn modelId="{A90F06C0-812B-41C9-A91D-31993E464D83}" type="presParOf" srcId="{73852708-8F62-46AB-8439-5F08AF3BEA16}" destId="{13C04727-795B-4E09-AB2D-C9DA9C11E1FF}" srcOrd="1" destOrd="0" presId="urn:microsoft.com/office/officeart/2008/layout/BendingPictureCaptionList"/>
    <dgm:cxn modelId="{2A8D1C2C-8924-4020-981D-59292FF46851}" type="presParOf" srcId="{3C968C57-5053-4AB0-B3C5-2F9025C3B908}" destId="{16A1716B-54F8-40DA-8EC9-721B4C4ABDB6}" srcOrd="1" destOrd="0" presId="urn:microsoft.com/office/officeart/2008/layout/BendingPictureCaptionList"/>
    <dgm:cxn modelId="{C1ACF4CE-B65F-4F51-841A-BDE75CC7E3B0}" type="presParOf" srcId="{3C968C57-5053-4AB0-B3C5-2F9025C3B908}" destId="{B57B2FD0-C55A-4868-AAC3-40BFF0C51AD3}" srcOrd="2" destOrd="0" presId="urn:microsoft.com/office/officeart/2008/layout/BendingPictureCaptionList"/>
    <dgm:cxn modelId="{49631892-876B-4011-B824-D1C7DCE70EB5}" type="presParOf" srcId="{B57B2FD0-C55A-4868-AAC3-40BFF0C51AD3}" destId="{9199D607-EDE7-4ABF-8CB4-C86BDC99E417}" srcOrd="0" destOrd="0" presId="urn:microsoft.com/office/officeart/2008/layout/BendingPictureCaptionList"/>
    <dgm:cxn modelId="{4CC73521-B231-4DAF-A588-45A738D37DCF}" type="presParOf" srcId="{B57B2FD0-C55A-4868-AAC3-40BFF0C51AD3}" destId="{B398142C-7121-45E3-B1A6-B00C1C428A08}" srcOrd="1" destOrd="0" presId="urn:microsoft.com/office/officeart/2008/layout/BendingPictureCaptionList"/>
    <dgm:cxn modelId="{76CF992D-8635-446E-A0EE-755F13374388}" type="presParOf" srcId="{3C968C57-5053-4AB0-B3C5-2F9025C3B908}" destId="{A47DC115-8E02-4707-984B-EDD78EC55D07}" srcOrd="3" destOrd="0" presId="urn:microsoft.com/office/officeart/2008/layout/BendingPictureCaptionList"/>
    <dgm:cxn modelId="{17DCD634-DB9E-44EB-BFDC-B3580E07648C}" type="presParOf" srcId="{3C968C57-5053-4AB0-B3C5-2F9025C3B908}" destId="{75228547-E075-48A4-875B-FE4B6E9CB5CE}" srcOrd="4" destOrd="0" presId="urn:microsoft.com/office/officeart/2008/layout/BendingPictureCaptionList"/>
    <dgm:cxn modelId="{C9AAC588-F525-40CB-8B45-C4705BE38BD3}" type="presParOf" srcId="{75228547-E075-48A4-875B-FE4B6E9CB5CE}" destId="{5F54442E-30C7-4E63-830B-337A56CBA139}" srcOrd="0" destOrd="0" presId="urn:microsoft.com/office/officeart/2008/layout/BendingPictureCaptionList"/>
    <dgm:cxn modelId="{69E9EB7F-AFC8-4F33-A5A1-5F9B83FC8262}" type="presParOf" srcId="{75228547-E075-48A4-875B-FE4B6E9CB5CE}" destId="{B9D43024-0077-4343-8613-FA76CECC795E}" srcOrd="1" destOrd="0" presId="urn:microsoft.com/office/officeart/2008/layout/BendingPictureCaptionList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D282456-715A-47D3-B786-F0DA56CE2F96}" type="doc">
      <dgm:prSet loTypeId="urn:microsoft.com/office/officeart/2008/layout/BendingPictureBlocks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7777516B-7EAB-47D4-8902-280428F31969}">
      <dgm:prSet phldrT="[文字]"/>
      <dgm:spPr>
        <a:solidFill>
          <a:srgbClr val="0000FF"/>
        </a:solidFill>
      </dgm:spPr>
      <dgm:t>
        <a:bodyPr/>
        <a:lstStyle/>
        <a:p>
          <a:r>
            <a:rPr lang="zh-TW" altLang="en-US" dirty="0"/>
            <a:t>逃生避災告示牌</a:t>
          </a:r>
        </a:p>
      </dgm:t>
    </dgm:pt>
    <dgm:pt modelId="{3021F018-786F-488C-BCA9-C498EDBD76A3}" type="parTrans" cxnId="{247664D3-415D-4AF2-9DD4-20DAA9DC84DA}">
      <dgm:prSet/>
      <dgm:spPr/>
      <dgm:t>
        <a:bodyPr/>
        <a:lstStyle/>
        <a:p>
          <a:endParaRPr lang="zh-TW" altLang="en-US"/>
        </a:p>
      </dgm:t>
    </dgm:pt>
    <dgm:pt modelId="{6A407CE7-BAF9-4BEA-8728-42FB43EE4944}" type="sibTrans" cxnId="{247664D3-415D-4AF2-9DD4-20DAA9DC84DA}">
      <dgm:prSet/>
      <dgm:spPr/>
      <dgm:t>
        <a:bodyPr/>
        <a:lstStyle/>
        <a:p>
          <a:endParaRPr lang="zh-TW" altLang="en-US"/>
        </a:p>
      </dgm:t>
    </dgm:pt>
    <dgm:pt modelId="{9768AF07-355C-45C0-B15F-0401A421485F}">
      <dgm:prSet phldrT="[文字]"/>
      <dgm:spPr>
        <a:solidFill>
          <a:srgbClr val="0000FF"/>
        </a:solidFill>
      </dgm:spPr>
      <dgm:t>
        <a:bodyPr/>
        <a:lstStyle/>
        <a:p>
          <a:r>
            <a:rPr lang="zh-TW" altLang="en-US" dirty="0"/>
            <a:t>交通號誌牆</a:t>
          </a:r>
        </a:p>
      </dgm:t>
    </dgm:pt>
    <dgm:pt modelId="{033123DE-0494-4928-8CB2-C1E954CAE072}" type="parTrans" cxnId="{1F8F2FC4-EA2C-4FF6-9FB4-8D750D0858F3}">
      <dgm:prSet/>
      <dgm:spPr/>
      <dgm:t>
        <a:bodyPr/>
        <a:lstStyle/>
        <a:p>
          <a:endParaRPr lang="zh-TW" altLang="en-US"/>
        </a:p>
      </dgm:t>
    </dgm:pt>
    <dgm:pt modelId="{207BB534-B45A-4CB5-A256-10779659A2C2}" type="sibTrans" cxnId="{1F8F2FC4-EA2C-4FF6-9FB4-8D750D0858F3}">
      <dgm:prSet/>
      <dgm:spPr/>
      <dgm:t>
        <a:bodyPr/>
        <a:lstStyle/>
        <a:p>
          <a:endParaRPr lang="zh-TW" altLang="en-US"/>
        </a:p>
      </dgm:t>
    </dgm:pt>
    <dgm:pt modelId="{4E89ECB0-121C-4DE4-9336-A0345C6C3738}">
      <dgm:prSet phldrT="[文字]"/>
      <dgm:spPr>
        <a:solidFill>
          <a:srgbClr val="0000FF"/>
        </a:solidFill>
      </dgm:spPr>
      <dgm:t>
        <a:bodyPr/>
        <a:lstStyle/>
        <a:p>
          <a:r>
            <a:rPr lang="zh-TW" altLang="en-US" dirty="0"/>
            <a:t>上放學路線宣導</a:t>
          </a:r>
        </a:p>
      </dgm:t>
    </dgm:pt>
    <dgm:pt modelId="{C10695E5-8BFD-4E2F-AFB5-BBBC24FAE658}" type="parTrans" cxnId="{DEC67370-8994-4AF2-9D51-9B04BCA0843C}">
      <dgm:prSet/>
      <dgm:spPr/>
      <dgm:t>
        <a:bodyPr/>
        <a:lstStyle/>
        <a:p>
          <a:endParaRPr lang="zh-TW" altLang="en-US"/>
        </a:p>
      </dgm:t>
    </dgm:pt>
    <dgm:pt modelId="{9A6CE80B-A272-4466-A0B7-A41BDD80CDDD}" type="sibTrans" cxnId="{DEC67370-8994-4AF2-9D51-9B04BCA0843C}">
      <dgm:prSet/>
      <dgm:spPr/>
      <dgm:t>
        <a:bodyPr/>
        <a:lstStyle/>
        <a:p>
          <a:endParaRPr lang="zh-TW" altLang="en-US"/>
        </a:p>
      </dgm:t>
    </dgm:pt>
    <dgm:pt modelId="{3EAAE2EA-FFF6-479E-A6EF-A28F4C76EE9D}" type="pres">
      <dgm:prSet presAssocID="{1D282456-715A-47D3-B786-F0DA56CE2F96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F3DD3087-A6F9-4E70-8FBB-1A73036FD095}" type="pres">
      <dgm:prSet presAssocID="{7777516B-7EAB-47D4-8902-280428F31969}" presName="composite" presStyleCnt="0"/>
      <dgm:spPr/>
    </dgm:pt>
    <dgm:pt modelId="{6D7F608D-49B5-4CEF-BCFE-630C6FB90DB4}" type="pres">
      <dgm:prSet presAssocID="{7777516B-7EAB-47D4-8902-280428F31969}" presName="rect1" presStyleLbl="bgImgPlace1" presStyleIdx="0" presStyleCnt="3" custScaleX="142278" custLinFactNeighborX="-5116" custLinFactNeighborY="42760"/>
      <dgm:spPr>
        <a:blipFill>
          <a:blip xmlns:r="http://schemas.openxmlformats.org/officeDocument/2006/relationships" r:embed="rId1"/>
          <a:srcRect/>
          <a:stretch>
            <a:fillRect l="-6000" r="-6000"/>
          </a:stretch>
        </a:blipFill>
      </dgm:spPr>
    </dgm:pt>
    <dgm:pt modelId="{C6DE56F1-B37B-4B0A-8108-5412EC7A32C9}" type="pres">
      <dgm:prSet presAssocID="{7777516B-7EAB-47D4-8902-280428F31969}" presName="rect2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EAF74AB-F50A-4A10-9938-1367FA9C4731}" type="pres">
      <dgm:prSet presAssocID="{6A407CE7-BAF9-4BEA-8728-42FB43EE4944}" presName="sibTrans" presStyleCnt="0"/>
      <dgm:spPr/>
    </dgm:pt>
    <dgm:pt modelId="{E04D10B1-D743-43AF-8559-71B501D2D593}" type="pres">
      <dgm:prSet presAssocID="{9768AF07-355C-45C0-B15F-0401A421485F}" presName="composite" presStyleCnt="0"/>
      <dgm:spPr/>
    </dgm:pt>
    <dgm:pt modelId="{C44B306A-6A16-4E54-B81D-1B9592CF802A}" type="pres">
      <dgm:prSet presAssocID="{9768AF07-355C-45C0-B15F-0401A421485F}" presName="rect1" presStyleLbl="bgImgPlace1" presStyleIdx="1" presStyleCnt="3" custScaleX="141870" custLinFactNeighborX="6260" custLinFactNeighborY="34980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</dgm:spPr>
    </dgm:pt>
    <dgm:pt modelId="{8E72F5B4-7CB9-404F-AF42-FF7004F90DC3}" type="pres">
      <dgm:prSet presAssocID="{9768AF07-355C-45C0-B15F-0401A421485F}" presName="rect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C0A321B-B830-4D98-AF53-C31DE0FF23B5}" type="pres">
      <dgm:prSet presAssocID="{207BB534-B45A-4CB5-A256-10779659A2C2}" presName="sibTrans" presStyleCnt="0"/>
      <dgm:spPr/>
    </dgm:pt>
    <dgm:pt modelId="{4780AFE2-7361-4428-9077-05FE10E2308F}" type="pres">
      <dgm:prSet presAssocID="{4E89ECB0-121C-4DE4-9336-A0345C6C3738}" presName="composite" presStyleCnt="0"/>
      <dgm:spPr/>
    </dgm:pt>
    <dgm:pt modelId="{2E881AF0-96DC-4474-BE78-E01F17398B8B}" type="pres">
      <dgm:prSet presAssocID="{4E89ECB0-121C-4DE4-9336-A0345C6C3738}" presName="rect1" presStyleLbl="bgImgPlace1" presStyleIdx="2" presStyleCnt="3" custScaleX="168455" custLinFactNeighborX="-835" custLinFactNeighborY="2382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 l="-12000" r="-12000"/>
          </a:stretch>
        </a:blipFill>
      </dgm:spPr>
    </dgm:pt>
    <dgm:pt modelId="{54936013-A5FE-40F9-9000-817AE25EA136}" type="pres">
      <dgm:prSet presAssocID="{4E89ECB0-121C-4DE4-9336-A0345C6C3738}" presName="rect2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1F8F2FC4-EA2C-4FF6-9FB4-8D750D0858F3}" srcId="{1D282456-715A-47D3-B786-F0DA56CE2F96}" destId="{9768AF07-355C-45C0-B15F-0401A421485F}" srcOrd="1" destOrd="0" parTransId="{033123DE-0494-4928-8CB2-C1E954CAE072}" sibTransId="{207BB534-B45A-4CB5-A256-10779659A2C2}"/>
    <dgm:cxn modelId="{8378B295-618C-45BA-8BDB-6B36AB193780}" type="presOf" srcId="{4E89ECB0-121C-4DE4-9336-A0345C6C3738}" destId="{54936013-A5FE-40F9-9000-817AE25EA136}" srcOrd="0" destOrd="0" presId="urn:microsoft.com/office/officeart/2008/layout/BendingPictureBlocks"/>
    <dgm:cxn modelId="{89BFA450-9F2C-4FAD-8F6D-3F2E2D9C13F1}" type="presOf" srcId="{1D282456-715A-47D3-B786-F0DA56CE2F96}" destId="{3EAAE2EA-FFF6-479E-A6EF-A28F4C76EE9D}" srcOrd="0" destOrd="0" presId="urn:microsoft.com/office/officeart/2008/layout/BendingPictureBlocks"/>
    <dgm:cxn modelId="{247664D3-415D-4AF2-9DD4-20DAA9DC84DA}" srcId="{1D282456-715A-47D3-B786-F0DA56CE2F96}" destId="{7777516B-7EAB-47D4-8902-280428F31969}" srcOrd="0" destOrd="0" parTransId="{3021F018-786F-488C-BCA9-C498EDBD76A3}" sibTransId="{6A407CE7-BAF9-4BEA-8728-42FB43EE4944}"/>
    <dgm:cxn modelId="{D55FC3BD-114E-4873-9605-639DCB7F3603}" type="presOf" srcId="{9768AF07-355C-45C0-B15F-0401A421485F}" destId="{8E72F5B4-7CB9-404F-AF42-FF7004F90DC3}" srcOrd="0" destOrd="0" presId="urn:microsoft.com/office/officeart/2008/layout/BendingPictureBlocks"/>
    <dgm:cxn modelId="{7B366155-C9A9-41ED-8A46-3D1E2B7DC1B3}" type="presOf" srcId="{7777516B-7EAB-47D4-8902-280428F31969}" destId="{C6DE56F1-B37B-4B0A-8108-5412EC7A32C9}" srcOrd="0" destOrd="0" presId="urn:microsoft.com/office/officeart/2008/layout/BendingPictureBlocks"/>
    <dgm:cxn modelId="{DEC67370-8994-4AF2-9D51-9B04BCA0843C}" srcId="{1D282456-715A-47D3-B786-F0DA56CE2F96}" destId="{4E89ECB0-121C-4DE4-9336-A0345C6C3738}" srcOrd="2" destOrd="0" parTransId="{C10695E5-8BFD-4E2F-AFB5-BBBC24FAE658}" sibTransId="{9A6CE80B-A272-4466-A0B7-A41BDD80CDDD}"/>
    <dgm:cxn modelId="{AE915104-54E3-423B-82C6-687EBECCABBD}" type="presParOf" srcId="{3EAAE2EA-FFF6-479E-A6EF-A28F4C76EE9D}" destId="{F3DD3087-A6F9-4E70-8FBB-1A73036FD095}" srcOrd="0" destOrd="0" presId="urn:microsoft.com/office/officeart/2008/layout/BendingPictureBlocks"/>
    <dgm:cxn modelId="{DBC8D851-A3A0-4C82-BCC4-ECF91690ABD8}" type="presParOf" srcId="{F3DD3087-A6F9-4E70-8FBB-1A73036FD095}" destId="{6D7F608D-49B5-4CEF-BCFE-630C6FB90DB4}" srcOrd="0" destOrd="0" presId="urn:microsoft.com/office/officeart/2008/layout/BendingPictureBlocks"/>
    <dgm:cxn modelId="{72CE554C-45D9-4E6B-A882-77808EB29914}" type="presParOf" srcId="{F3DD3087-A6F9-4E70-8FBB-1A73036FD095}" destId="{C6DE56F1-B37B-4B0A-8108-5412EC7A32C9}" srcOrd="1" destOrd="0" presId="urn:microsoft.com/office/officeart/2008/layout/BendingPictureBlocks"/>
    <dgm:cxn modelId="{4D9EE6B8-0CD0-44DA-90B4-7C269C422887}" type="presParOf" srcId="{3EAAE2EA-FFF6-479E-A6EF-A28F4C76EE9D}" destId="{8EAF74AB-F50A-4A10-9938-1367FA9C4731}" srcOrd="1" destOrd="0" presId="urn:microsoft.com/office/officeart/2008/layout/BendingPictureBlocks"/>
    <dgm:cxn modelId="{03827EBF-5D22-4CE9-BD64-EC8803083E1C}" type="presParOf" srcId="{3EAAE2EA-FFF6-479E-A6EF-A28F4C76EE9D}" destId="{E04D10B1-D743-43AF-8559-71B501D2D593}" srcOrd="2" destOrd="0" presId="urn:microsoft.com/office/officeart/2008/layout/BendingPictureBlocks"/>
    <dgm:cxn modelId="{5D69CE9E-218B-4CAB-92B9-1C1B94CECB04}" type="presParOf" srcId="{E04D10B1-D743-43AF-8559-71B501D2D593}" destId="{C44B306A-6A16-4E54-B81D-1B9592CF802A}" srcOrd="0" destOrd="0" presId="urn:microsoft.com/office/officeart/2008/layout/BendingPictureBlocks"/>
    <dgm:cxn modelId="{53FEF29D-1174-4E8B-A693-66DE4F332031}" type="presParOf" srcId="{E04D10B1-D743-43AF-8559-71B501D2D593}" destId="{8E72F5B4-7CB9-404F-AF42-FF7004F90DC3}" srcOrd="1" destOrd="0" presId="urn:microsoft.com/office/officeart/2008/layout/BendingPictureBlocks"/>
    <dgm:cxn modelId="{4D569D80-6CBC-4F86-B25F-23978BA286E2}" type="presParOf" srcId="{3EAAE2EA-FFF6-479E-A6EF-A28F4C76EE9D}" destId="{5C0A321B-B830-4D98-AF53-C31DE0FF23B5}" srcOrd="3" destOrd="0" presId="urn:microsoft.com/office/officeart/2008/layout/BendingPictureBlocks"/>
    <dgm:cxn modelId="{974A006F-3C44-4BD2-B240-8128F88D97CF}" type="presParOf" srcId="{3EAAE2EA-FFF6-479E-A6EF-A28F4C76EE9D}" destId="{4780AFE2-7361-4428-9077-05FE10E2308F}" srcOrd="4" destOrd="0" presId="urn:microsoft.com/office/officeart/2008/layout/BendingPictureBlocks"/>
    <dgm:cxn modelId="{67D10C51-4C02-42D5-9C8B-543CAAE12490}" type="presParOf" srcId="{4780AFE2-7361-4428-9077-05FE10E2308F}" destId="{2E881AF0-96DC-4474-BE78-E01F17398B8B}" srcOrd="0" destOrd="0" presId="urn:microsoft.com/office/officeart/2008/layout/BendingPictureBlocks"/>
    <dgm:cxn modelId="{53C0C687-2149-495B-9BC4-237275C03E81}" type="presParOf" srcId="{4780AFE2-7361-4428-9077-05FE10E2308F}" destId="{54936013-A5FE-40F9-9000-817AE25EA136}" srcOrd="1" destOrd="0" presId="urn:microsoft.com/office/officeart/2008/layout/BendingPictureBlocks"/>
  </dgm:cxnLst>
  <dgm:bg/>
  <dgm:whole/>
  <dgm:extLst>
    <a:ext uri="http://schemas.microsoft.com/office/drawing/2008/diagram">
      <dsp:dataModelExt xmlns=""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D282456-715A-47D3-B786-F0DA56CE2F96}" type="doc">
      <dgm:prSet loTypeId="urn:microsoft.com/office/officeart/2008/layout/BendingPictureBlocks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7777516B-7EAB-47D4-8902-280428F31969}">
      <dgm:prSet phldrT="[文字]" custT="1"/>
      <dgm:spPr>
        <a:solidFill>
          <a:srgbClr val="0000FF"/>
        </a:solidFill>
      </dgm:spPr>
      <dgm:t>
        <a:bodyPr/>
        <a:lstStyle/>
        <a:p>
          <a:r>
            <a:rPr lang="zh-TW" altLang="en-US" sz="2800" dirty="0"/>
            <a:t>嚴禁車輛進入教學區</a:t>
          </a:r>
        </a:p>
      </dgm:t>
    </dgm:pt>
    <dgm:pt modelId="{3021F018-786F-488C-BCA9-C498EDBD76A3}" type="parTrans" cxnId="{247664D3-415D-4AF2-9DD4-20DAA9DC84DA}">
      <dgm:prSet/>
      <dgm:spPr/>
      <dgm:t>
        <a:bodyPr/>
        <a:lstStyle/>
        <a:p>
          <a:endParaRPr lang="zh-TW" altLang="en-US"/>
        </a:p>
      </dgm:t>
    </dgm:pt>
    <dgm:pt modelId="{6A407CE7-BAF9-4BEA-8728-42FB43EE4944}" type="sibTrans" cxnId="{247664D3-415D-4AF2-9DD4-20DAA9DC84DA}">
      <dgm:prSet/>
      <dgm:spPr/>
      <dgm:t>
        <a:bodyPr/>
        <a:lstStyle/>
        <a:p>
          <a:endParaRPr lang="zh-TW" altLang="en-US"/>
        </a:p>
      </dgm:t>
    </dgm:pt>
    <dgm:pt modelId="{9768AF07-355C-45C0-B15F-0401A421485F}">
      <dgm:prSet phldrT="[文字]" custT="1"/>
      <dgm:spPr>
        <a:solidFill>
          <a:srgbClr val="0000FF"/>
        </a:solidFill>
      </dgm:spPr>
      <dgm:t>
        <a:bodyPr/>
        <a:lstStyle/>
        <a:p>
          <a:r>
            <a:rPr lang="zh-TW" altLang="en-US" sz="2400" dirty="0"/>
            <a:t>師生共同打造平坦的環校道路</a:t>
          </a:r>
        </a:p>
      </dgm:t>
    </dgm:pt>
    <dgm:pt modelId="{033123DE-0494-4928-8CB2-C1E954CAE072}" type="parTrans" cxnId="{1F8F2FC4-EA2C-4FF6-9FB4-8D750D0858F3}">
      <dgm:prSet/>
      <dgm:spPr/>
      <dgm:t>
        <a:bodyPr/>
        <a:lstStyle/>
        <a:p>
          <a:endParaRPr lang="zh-TW" altLang="en-US"/>
        </a:p>
      </dgm:t>
    </dgm:pt>
    <dgm:pt modelId="{207BB534-B45A-4CB5-A256-10779659A2C2}" type="sibTrans" cxnId="{1F8F2FC4-EA2C-4FF6-9FB4-8D750D0858F3}">
      <dgm:prSet/>
      <dgm:spPr/>
      <dgm:t>
        <a:bodyPr/>
        <a:lstStyle/>
        <a:p>
          <a:endParaRPr lang="zh-TW" altLang="en-US"/>
        </a:p>
      </dgm:t>
    </dgm:pt>
    <dgm:pt modelId="{4E89ECB0-121C-4DE4-9336-A0345C6C3738}">
      <dgm:prSet phldrT="[文字]" custT="1"/>
      <dgm:spPr>
        <a:solidFill>
          <a:srgbClr val="0000FF"/>
        </a:solidFill>
      </dgm:spPr>
      <dgm:t>
        <a:bodyPr/>
        <a:lstStyle/>
        <a:p>
          <a:r>
            <a:rPr lang="zh-TW" altLang="en-US" sz="2800" dirty="0"/>
            <a:t>放學禁止任意穿越馬路</a:t>
          </a:r>
        </a:p>
      </dgm:t>
    </dgm:pt>
    <dgm:pt modelId="{C10695E5-8BFD-4E2F-AFB5-BBBC24FAE658}" type="parTrans" cxnId="{DEC67370-8994-4AF2-9D51-9B04BCA0843C}">
      <dgm:prSet/>
      <dgm:spPr/>
      <dgm:t>
        <a:bodyPr/>
        <a:lstStyle/>
        <a:p>
          <a:endParaRPr lang="zh-TW" altLang="en-US"/>
        </a:p>
      </dgm:t>
    </dgm:pt>
    <dgm:pt modelId="{9A6CE80B-A272-4466-A0B7-A41BDD80CDDD}" type="sibTrans" cxnId="{DEC67370-8994-4AF2-9D51-9B04BCA0843C}">
      <dgm:prSet/>
      <dgm:spPr/>
      <dgm:t>
        <a:bodyPr/>
        <a:lstStyle/>
        <a:p>
          <a:endParaRPr lang="zh-TW" altLang="en-US"/>
        </a:p>
      </dgm:t>
    </dgm:pt>
    <dgm:pt modelId="{3EAAE2EA-FFF6-479E-A6EF-A28F4C76EE9D}" type="pres">
      <dgm:prSet presAssocID="{1D282456-715A-47D3-B786-F0DA56CE2F96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F3DD3087-A6F9-4E70-8FBB-1A73036FD095}" type="pres">
      <dgm:prSet presAssocID="{7777516B-7EAB-47D4-8902-280428F31969}" presName="composite" presStyleCnt="0"/>
      <dgm:spPr/>
    </dgm:pt>
    <dgm:pt modelId="{6D7F608D-49B5-4CEF-BCFE-630C6FB90DB4}" type="pres">
      <dgm:prSet presAssocID="{7777516B-7EAB-47D4-8902-280428F31969}" presName="rect1" presStyleLbl="bgImgPlace1" presStyleIdx="0" presStyleCnt="3" custScaleX="433104" custScaleY="346659" custLinFactX="-39287" custLinFactNeighborX="-100000" custLinFactNeighborY="1178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 t="-13000" b="-13000"/>
          </a:stretch>
        </a:blipFill>
      </dgm:spPr>
    </dgm:pt>
    <dgm:pt modelId="{C6DE56F1-B37B-4B0A-8108-5412EC7A32C9}" type="pres">
      <dgm:prSet presAssocID="{7777516B-7EAB-47D4-8902-280428F31969}" presName="rect2" presStyleLbl="node1" presStyleIdx="0" presStyleCnt="3" custScaleX="1243391" custScaleY="191723" custLinFactX="210187" custLinFactY="91621" custLinFactNeighborX="300000" custLinFactNeighborY="10000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EAF74AB-F50A-4A10-9938-1367FA9C4731}" type="pres">
      <dgm:prSet presAssocID="{6A407CE7-BAF9-4BEA-8728-42FB43EE4944}" presName="sibTrans" presStyleCnt="0"/>
      <dgm:spPr/>
    </dgm:pt>
    <dgm:pt modelId="{E04D10B1-D743-43AF-8559-71B501D2D593}" type="pres">
      <dgm:prSet presAssocID="{9768AF07-355C-45C0-B15F-0401A421485F}" presName="composite" presStyleCnt="0"/>
      <dgm:spPr/>
    </dgm:pt>
    <dgm:pt modelId="{C44B306A-6A16-4E54-B81D-1B9592CF802A}" type="pres">
      <dgm:prSet presAssocID="{9768AF07-355C-45C0-B15F-0401A421485F}" presName="rect1" presStyleLbl="bgImgPlace1" presStyleIdx="1" presStyleCnt="3" custAng="5400000" custScaleX="333125" custScaleY="449675" custLinFactNeighborX="2772" custLinFactNeighborY="9804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 l="-41000" r="-41000"/>
          </a:stretch>
        </a:blipFill>
      </dgm:spPr>
    </dgm:pt>
    <dgm:pt modelId="{8E72F5B4-7CB9-404F-AF42-FF7004F90DC3}" type="pres">
      <dgm:prSet presAssocID="{9768AF07-355C-45C0-B15F-0401A421485F}" presName="rect2" presStyleLbl="node1" presStyleIdx="1" presStyleCnt="3" custScaleX="1636451" custScaleY="210371" custLinFactY="294139" custLinFactNeighborX="86318" custLinFactNeighborY="30000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C0A321B-B830-4D98-AF53-C31DE0FF23B5}" type="pres">
      <dgm:prSet presAssocID="{207BB534-B45A-4CB5-A256-10779659A2C2}" presName="sibTrans" presStyleCnt="0"/>
      <dgm:spPr/>
    </dgm:pt>
    <dgm:pt modelId="{4780AFE2-7361-4428-9077-05FE10E2308F}" type="pres">
      <dgm:prSet presAssocID="{4E89ECB0-121C-4DE4-9336-A0345C6C3738}" presName="composite" presStyleCnt="0"/>
      <dgm:spPr/>
    </dgm:pt>
    <dgm:pt modelId="{2E881AF0-96DC-4474-BE78-E01F17398B8B}" type="pres">
      <dgm:prSet presAssocID="{4E89ECB0-121C-4DE4-9336-A0345C6C3738}" presName="rect1" presStyleLbl="bgImgPlace1" presStyleIdx="2" presStyleCnt="3" custScaleX="404928" custScaleY="316805" custLinFactX="-185110" custLinFactNeighborX="-200000" custLinFactNeighborY="2748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 t="-25000" b="-25000"/>
          </a:stretch>
        </a:blipFill>
      </dgm:spPr>
    </dgm:pt>
    <dgm:pt modelId="{54936013-A5FE-40F9-9000-817AE25EA136}" type="pres">
      <dgm:prSet presAssocID="{4E89ECB0-121C-4DE4-9336-A0345C6C3738}" presName="rect2" presStyleLbl="node1" presStyleIdx="2" presStyleCnt="3" custScaleX="1265817" custScaleY="376975" custLinFactX="-200000" custLinFactY="100000" custLinFactNeighborX="-266245" custLinFactNeighborY="18087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1F8F2FC4-EA2C-4FF6-9FB4-8D750D0858F3}" srcId="{1D282456-715A-47D3-B786-F0DA56CE2F96}" destId="{9768AF07-355C-45C0-B15F-0401A421485F}" srcOrd="1" destOrd="0" parTransId="{033123DE-0494-4928-8CB2-C1E954CAE072}" sibTransId="{207BB534-B45A-4CB5-A256-10779659A2C2}"/>
    <dgm:cxn modelId="{8378B295-618C-45BA-8BDB-6B36AB193780}" type="presOf" srcId="{4E89ECB0-121C-4DE4-9336-A0345C6C3738}" destId="{54936013-A5FE-40F9-9000-817AE25EA136}" srcOrd="0" destOrd="0" presId="urn:microsoft.com/office/officeart/2008/layout/BendingPictureBlocks"/>
    <dgm:cxn modelId="{89BFA450-9F2C-4FAD-8F6D-3F2E2D9C13F1}" type="presOf" srcId="{1D282456-715A-47D3-B786-F0DA56CE2F96}" destId="{3EAAE2EA-FFF6-479E-A6EF-A28F4C76EE9D}" srcOrd="0" destOrd="0" presId="urn:microsoft.com/office/officeart/2008/layout/BendingPictureBlocks"/>
    <dgm:cxn modelId="{247664D3-415D-4AF2-9DD4-20DAA9DC84DA}" srcId="{1D282456-715A-47D3-B786-F0DA56CE2F96}" destId="{7777516B-7EAB-47D4-8902-280428F31969}" srcOrd="0" destOrd="0" parTransId="{3021F018-786F-488C-BCA9-C498EDBD76A3}" sibTransId="{6A407CE7-BAF9-4BEA-8728-42FB43EE4944}"/>
    <dgm:cxn modelId="{D55FC3BD-114E-4873-9605-639DCB7F3603}" type="presOf" srcId="{9768AF07-355C-45C0-B15F-0401A421485F}" destId="{8E72F5B4-7CB9-404F-AF42-FF7004F90DC3}" srcOrd="0" destOrd="0" presId="urn:microsoft.com/office/officeart/2008/layout/BendingPictureBlocks"/>
    <dgm:cxn modelId="{7B366155-C9A9-41ED-8A46-3D1E2B7DC1B3}" type="presOf" srcId="{7777516B-7EAB-47D4-8902-280428F31969}" destId="{C6DE56F1-B37B-4B0A-8108-5412EC7A32C9}" srcOrd="0" destOrd="0" presId="urn:microsoft.com/office/officeart/2008/layout/BendingPictureBlocks"/>
    <dgm:cxn modelId="{DEC67370-8994-4AF2-9D51-9B04BCA0843C}" srcId="{1D282456-715A-47D3-B786-F0DA56CE2F96}" destId="{4E89ECB0-121C-4DE4-9336-A0345C6C3738}" srcOrd="2" destOrd="0" parTransId="{C10695E5-8BFD-4E2F-AFB5-BBBC24FAE658}" sibTransId="{9A6CE80B-A272-4466-A0B7-A41BDD80CDDD}"/>
    <dgm:cxn modelId="{AE915104-54E3-423B-82C6-687EBECCABBD}" type="presParOf" srcId="{3EAAE2EA-FFF6-479E-A6EF-A28F4C76EE9D}" destId="{F3DD3087-A6F9-4E70-8FBB-1A73036FD095}" srcOrd="0" destOrd="0" presId="urn:microsoft.com/office/officeart/2008/layout/BendingPictureBlocks"/>
    <dgm:cxn modelId="{DBC8D851-A3A0-4C82-BCC4-ECF91690ABD8}" type="presParOf" srcId="{F3DD3087-A6F9-4E70-8FBB-1A73036FD095}" destId="{6D7F608D-49B5-4CEF-BCFE-630C6FB90DB4}" srcOrd="0" destOrd="0" presId="urn:microsoft.com/office/officeart/2008/layout/BendingPictureBlocks"/>
    <dgm:cxn modelId="{72CE554C-45D9-4E6B-A882-77808EB29914}" type="presParOf" srcId="{F3DD3087-A6F9-4E70-8FBB-1A73036FD095}" destId="{C6DE56F1-B37B-4B0A-8108-5412EC7A32C9}" srcOrd="1" destOrd="0" presId="urn:microsoft.com/office/officeart/2008/layout/BendingPictureBlocks"/>
    <dgm:cxn modelId="{4D9EE6B8-0CD0-44DA-90B4-7C269C422887}" type="presParOf" srcId="{3EAAE2EA-FFF6-479E-A6EF-A28F4C76EE9D}" destId="{8EAF74AB-F50A-4A10-9938-1367FA9C4731}" srcOrd="1" destOrd="0" presId="urn:microsoft.com/office/officeart/2008/layout/BendingPictureBlocks"/>
    <dgm:cxn modelId="{03827EBF-5D22-4CE9-BD64-EC8803083E1C}" type="presParOf" srcId="{3EAAE2EA-FFF6-479E-A6EF-A28F4C76EE9D}" destId="{E04D10B1-D743-43AF-8559-71B501D2D593}" srcOrd="2" destOrd="0" presId="urn:microsoft.com/office/officeart/2008/layout/BendingPictureBlocks"/>
    <dgm:cxn modelId="{5D69CE9E-218B-4CAB-92B9-1C1B94CECB04}" type="presParOf" srcId="{E04D10B1-D743-43AF-8559-71B501D2D593}" destId="{C44B306A-6A16-4E54-B81D-1B9592CF802A}" srcOrd="0" destOrd="0" presId="urn:microsoft.com/office/officeart/2008/layout/BendingPictureBlocks"/>
    <dgm:cxn modelId="{53FEF29D-1174-4E8B-A693-66DE4F332031}" type="presParOf" srcId="{E04D10B1-D743-43AF-8559-71B501D2D593}" destId="{8E72F5B4-7CB9-404F-AF42-FF7004F90DC3}" srcOrd="1" destOrd="0" presId="urn:microsoft.com/office/officeart/2008/layout/BendingPictureBlocks"/>
    <dgm:cxn modelId="{4D569D80-6CBC-4F86-B25F-23978BA286E2}" type="presParOf" srcId="{3EAAE2EA-FFF6-479E-A6EF-A28F4C76EE9D}" destId="{5C0A321B-B830-4D98-AF53-C31DE0FF23B5}" srcOrd="3" destOrd="0" presId="urn:microsoft.com/office/officeart/2008/layout/BendingPictureBlocks"/>
    <dgm:cxn modelId="{974A006F-3C44-4BD2-B240-8128F88D97CF}" type="presParOf" srcId="{3EAAE2EA-FFF6-479E-A6EF-A28F4C76EE9D}" destId="{4780AFE2-7361-4428-9077-05FE10E2308F}" srcOrd="4" destOrd="0" presId="urn:microsoft.com/office/officeart/2008/layout/BendingPictureBlocks"/>
    <dgm:cxn modelId="{67D10C51-4C02-42D5-9C8B-543CAAE12490}" type="presParOf" srcId="{4780AFE2-7361-4428-9077-05FE10E2308F}" destId="{2E881AF0-96DC-4474-BE78-E01F17398B8B}" srcOrd="0" destOrd="0" presId="urn:microsoft.com/office/officeart/2008/layout/BendingPictureBlocks"/>
    <dgm:cxn modelId="{53C0C687-2149-495B-9BC4-237275C03E81}" type="presParOf" srcId="{4780AFE2-7361-4428-9077-05FE10E2308F}" destId="{54936013-A5FE-40F9-9000-817AE25EA136}" srcOrd="1" destOrd="0" presId="urn:microsoft.com/office/officeart/2008/layout/BendingPictureBlocks"/>
  </dgm:cxnLst>
  <dgm:bg/>
  <dgm:whole/>
  <dgm:extLst>
    <a:ext uri="http://schemas.microsoft.com/office/drawing/2008/diagram">
      <dsp:dataModelExt xmlns=""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D282456-715A-47D3-B786-F0DA56CE2F96}" type="doc">
      <dgm:prSet loTypeId="urn:microsoft.com/office/officeart/2008/layout/BendingPictureBlocks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7777516B-7EAB-47D4-8902-280428F31969}">
      <dgm:prSet phldrT="[文字]"/>
      <dgm:spPr>
        <a:solidFill>
          <a:srgbClr val="0000FF"/>
        </a:solidFill>
      </dgm:spPr>
      <dgm:t>
        <a:bodyPr/>
        <a:lstStyle/>
        <a:p>
          <a:r>
            <a:rPr lang="zh-TW" altLang="en-US" dirty="0"/>
            <a:t>教導老師如何泡製漂白水</a:t>
          </a:r>
        </a:p>
      </dgm:t>
    </dgm:pt>
    <dgm:pt modelId="{3021F018-786F-488C-BCA9-C498EDBD76A3}" type="parTrans" cxnId="{247664D3-415D-4AF2-9DD4-20DAA9DC84DA}">
      <dgm:prSet/>
      <dgm:spPr/>
      <dgm:t>
        <a:bodyPr/>
        <a:lstStyle/>
        <a:p>
          <a:endParaRPr lang="zh-TW" altLang="en-US"/>
        </a:p>
      </dgm:t>
    </dgm:pt>
    <dgm:pt modelId="{6A407CE7-BAF9-4BEA-8728-42FB43EE4944}" type="sibTrans" cxnId="{247664D3-415D-4AF2-9DD4-20DAA9DC84DA}">
      <dgm:prSet/>
      <dgm:spPr/>
      <dgm:t>
        <a:bodyPr/>
        <a:lstStyle/>
        <a:p>
          <a:endParaRPr lang="zh-TW" altLang="en-US"/>
        </a:p>
      </dgm:t>
    </dgm:pt>
    <dgm:pt modelId="{9768AF07-355C-45C0-B15F-0401A421485F}">
      <dgm:prSet phldrT="[文字]"/>
      <dgm:spPr>
        <a:solidFill>
          <a:srgbClr val="0000FF"/>
        </a:solidFill>
      </dgm:spPr>
      <dgm:t>
        <a:bodyPr/>
        <a:lstStyle/>
        <a:p>
          <a:r>
            <a:rPr lang="zh-TW" altLang="en-US" dirty="0"/>
            <a:t>紫外線消毒燈教室消毒</a:t>
          </a:r>
        </a:p>
      </dgm:t>
    </dgm:pt>
    <dgm:pt modelId="{033123DE-0494-4928-8CB2-C1E954CAE072}" type="parTrans" cxnId="{1F8F2FC4-EA2C-4FF6-9FB4-8D750D0858F3}">
      <dgm:prSet/>
      <dgm:spPr/>
      <dgm:t>
        <a:bodyPr/>
        <a:lstStyle/>
        <a:p>
          <a:endParaRPr lang="zh-TW" altLang="en-US"/>
        </a:p>
      </dgm:t>
    </dgm:pt>
    <dgm:pt modelId="{207BB534-B45A-4CB5-A256-10779659A2C2}" type="sibTrans" cxnId="{1F8F2FC4-EA2C-4FF6-9FB4-8D750D0858F3}">
      <dgm:prSet/>
      <dgm:spPr/>
      <dgm:t>
        <a:bodyPr/>
        <a:lstStyle/>
        <a:p>
          <a:endParaRPr lang="zh-TW" altLang="en-US"/>
        </a:p>
      </dgm:t>
    </dgm:pt>
    <dgm:pt modelId="{4E89ECB0-121C-4DE4-9336-A0345C6C3738}">
      <dgm:prSet phldrT="[文字]"/>
      <dgm:spPr>
        <a:solidFill>
          <a:srgbClr val="0000FF"/>
        </a:solidFill>
      </dgm:spPr>
      <dgm:t>
        <a:bodyPr/>
        <a:lstStyle/>
        <a:p>
          <a:r>
            <a:rPr lang="zh-TW" altLang="en-US" dirty="0"/>
            <a:t>進行群聚周期觀察提出策略</a:t>
          </a:r>
        </a:p>
      </dgm:t>
    </dgm:pt>
    <dgm:pt modelId="{C10695E5-8BFD-4E2F-AFB5-BBBC24FAE658}" type="parTrans" cxnId="{DEC67370-8994-4AF2-9D51-9B04BCA0843C}">
      <dgm:prSet/>
      <dgm:spPr/>
      <dgm:t>
        <a:bodyPr/>
        <a:lstStyle/>
        <a:p>
          <a:endParaRPr lang="zh-TW" altLang="en-US"/>
        </a:p>
      </dgm:t>
    </dgm:pt>
    <dgm:pt modelId="{9A6CE80B-A272-4466-A0B7-A41BDD80CDDD}" type="sibTrans" cxnId="{DEC67370-8994-4AF2-9D51-9B04BCA0843C}">
      <dgm:prSet/>
      <dgm:spPr/>
      <dgm:t>
        <a:bodyPr/>
        <a:lstStyle/>
        <a:p>
          <a:endParaRPr lang="zh-TW" altLang="en-US"/>
        </a:p>
      </dgm:t>
    </dgm:pt>
    <dgm:pt modelId="{3EAAE2EA-FFF6-479E-A6EF-A28F4C76EE9D}" type="pres">
      <dgm:prSet presAssocID="{1D282456-715A-47D3-B786-F0DA56CE2F96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F3DD3087-A6F9-4E70-8FBB-1A73036FD095}" type="pres">
      <dgm:prSet presAssocID="{7777516B-7EAB-47D4-8902-280428F31969}" presName="composite" presStyleCnt="0"/>
      <dgm:spPr/>
    </dgm:pt>
    <dgm:pt modelId="{6D7F608D-49B5-4CEF-BCFE-630C6FB90DB4}" type="pres">
      <dgm:prSet presAssocID="{7777516B-7EAB-47D4-8902-280428F31969}" presName="rect1" presStyleLbl="bgImgPlace1" presStyleIdx="0" presStyleCnt="3" custScaleX="142278" custLinFactNeighborX="379" custLinFactNeighborY="-181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 t="-13000" b="-13000"/>
          </a:stretch>
        </a:blipFill>
      </dgm:spPr>
    </dgm:pt>
    <dgm:pt modelId="{C6DE56F1-B37B-4B0A-8108-5412EC7A32C9}" type="pres">
      <dgm:prSet presAssocID="{7777516B-7EAB-47D4-8902-280428F31969}" presName="rect2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EAF74AB-F50A-4A10-9938-1367FA9C4731}" type="pres">
      <dgm:prSet presAssocID="{6A407CE7-BAF9-4BEA-8728-42FB43EE4944}" presName="sibTrans" presStyleCnt="0"/>
      <dgm:spPr/>
    </dgm:pt>
    <dgm:pt modelId="{E04D10B1-D743-43AF-8559-71B501D2D593}" type="pres">
      <dgm:prSet presAssocID="{9768AF07-355C-45C0-B15F-0401A421485F}" presName="composite" presStyleCnt="0"/>
      <dgm:spPr/>
    </dgm:pt>
    <dgm:pt modelId="{C44B306A-6A16-4E54-B81D-1B9592CF802A}" type="pres">
      <dgm:prSet presAssocID="{9768AF07-355C-45C0-B15F-0401A421485F}" presName="rect1" presStyleLbl="bgImgPlace1" presStyleIdx="1" presStyleCnt="3" custScaleX="141870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 t="-13000" b="-13000"/>
          </a:stretch>
        </a:blipFill>
      </dgm:spPr>
    </dgm:pt>
    <dgm:pt modelId="{8E72F5B4-7CB9-404F-AF42-FF7004F90DC3}" type="pres">
      <dgm:prSet presAssocID="{9768AF07-355C-45C0-B15F-0401A421485F}" presName="rect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C0A321B-B830-4D98-AF53-C31DE0FF23B5}" type="pres">
      <dgm:prSet presAssocID="{207BB534-B45A-4CB5-A256-10779659A2C2}" presName="sibTrans" presStyleCnt="0"/>
      <dgm:spPr/>
    </dgm:pt>
    <dgm:pt modelId="{4780AFE2-7361-4428-9077-05FE10E2308F}" type="pres">
      <dgm:prSet presAssocID="{4E89ECB0-121C-4DE4-9336-A0345C6C3738}" presName="composite" presStyleCnt="0"/>
      <dgm:spPr/>
    </dgm:pt>
    <dgm:pt modelId="{2E881AF0-96DC-4474-BE78-E01F17398B8B}" type="pres">
      <dgm:prSet presAssocID="{4E89ECB0-121C-4DE4-9336-A0345C6C3738}" presName="rect1" presStyleLbl="bgImgPlace1" presStyleIdx="2" presStyleCnt="3" custScaleX="16845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 t="-56000" b="-56000"/>
          </a:stretch>
        </a:blipFill>
      </dgm:spPr>
    </dgm:pt>
    <dgm:pt modelId="{54936013-A5FE-40F9-9000-817AE25EA136}" type="pres">
      <dgm:prSet presAssocID="{4E89ECB0-121C-4DE4-9336-A0345C6C3738}" presName="rect2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1F8F2FC4-EA2C-4FF6-9FB4-8D750D0858F3}" srcId="{1D282456-715A-47D3-B786-F0DA56CE2F96}" destId="{9768AF07-355C-45C0-B15F-0401A421485F}" srcOrd="1" destOrd="0" parTransId="{033123DE-0494-4928-8CB2-C1E954CAE072}" sibTransId="{207BB534-B45A-4CB5-A256-10779659A2C2}"/>
    <dgm:cxn modelId="{8378B295-618C-45BA-8BDB-6B36AB193780}" type="presOf" srcId="{4E89ECB0-121C-4DE4-9336-A0345C6C3738}" destId="{54936013-A5FE-40F9-9000-817AE25EA136}" srcOrd="0" destOrd="0" presId="urn:microsoft.com/office/officeart/2008/layout/BendingPictureBlocks"/>
    <dgm:cxn modelId="{89BFA450-9F2C-4FAD-8F6D-3F2E2D9C13F1}" type="presOf" srcId="{1D282456-715A-47D3-B786-F0DA56CE2F96}" destId="{3EAAE2EA-FFF6-479E-A6EF-A28F4C76EE9D}" srcOrd="0" destOrd="0" presId="urn:microsoft.com/office/officeart/2008/layout/BendingPictureBlocks"/>
    <dgm:cxn modelId="{247664D3-415D-4AF2-9DD4-20DAA9DC84DA}" srcId="{1D282456-715A-47D3-B786-F0DA56CE2F96}" destId="{7777516B-7EAB-47D4-8902-280428F31969}" srcOrd="0" destOrd="0" parTransId="{3021F018-786F-488C-BCA9-C498EDBD76A3}" sibTransId="{6A407CE7-BAF9-4BEA-8728-42FB43EE4944}"/>
    <dgm:cxn modelId="{D55FC3BD-114E-4873-9605-639DCB7F3603}" type="presOf" srcId="{9768AF07-355C-45C0-B15F-0401A421485F}" destId="{8E72F5B4-7CB9-404F-AF42-FF7004F90DC3}" srcOrd="0" destOrd="0" presId="urn:microsoft.com/office/officeart/2008/layout/BendingPictureBlocks"/>
    <dgm:cxn modelId="{7B366155-C9A9-41ED-8A46-3D1E2B7DC1B3}" type="presOf" srcId="{7777516B-7EAB-47D4-8902-280428F31969}" destId="{C6DE56F1-B37B-4B0A-8108-5412EC7A32C9}" srcOrd="0" destOrd="0" presId="urn:microsoft.com/office/officeart/2008/layout/BendingPictureBlocks"/>
    <dgm:cxn modelId="{DEC67370-8994-4AF2-9D51-9B04BCA0843C}" srcId="{1D282456-715A-47D3-B786-F0DA56CE2F96}" destId="{4E89ECB0-121C-4DE4-9336-A0345C6C3738}" srcOrd="2" destOrd="0" parTransId="{C10695E5-8BFD-4E2F-AFB5-BBBC24FAE658}" sibTransId="{9A6CE80B-A272-4466-A0B7-A41BDD80CDDD}"/>
    <dgm:cxn modelId="{AE915104-54E3-423B-82C6-687EBECCABBD}" type="presParOf" srcId="{3EAAE2EA-FFF6-479E-A6EF-A28F4C76EE9D}" destId="{F3DD3087-A6F9-4E70-8FBB-1A73036FD095}" srcOrd="0" destOrd="0" presId="urn:microsoft.com/office/officeart/2008/layout/BendingPictureBlocks"/>
    <dgm:cxn modelId="{DBC8D851-A3A0-4C82-BCC4-ECF91690ABD8}" type="presParOf" srcId="{F3DD3087-A6F9-4E70-8FBB-1A73036FD095}" destId="{6D7F608D-49B5-4CEF-BCFE-630C6FB90DB4}" srcOrd="0" destOrd="0" presId="urn:microsoft.com/office/officeart/2008/layout/BendingPictureBlocks"/>
    <dgm:cxn modelId="{72CE554C-45D9-4E6B-A882-77808EB29914}" type="presParOf" srcId="{F3DD3087-A6F9-4E70-8FBB-1A73036FD095}" destId="{C6DE56F1-B37B-4B0A-8108-5412EC7A32C9}" srcOrd="1" destOrd="0" presId="urn:microsoft.com/office/officeart/2008/layout/BendingPictureBlocks"/>
    <dgm:cxn modelId="{4D9EE6B8-0CD0-44DA-90B4-7C269C422887}" type="presParOf" srcId="{3EAAE2EA-FFF6-479E-A6EF-A28F4C76EE9D}" destId="{8EAF74AB-F50A-4A10-9938-1367FA9C4731}" srcOrd="1" destOrd="0" presId="urn:microsoft.com/office/officeart/2008/layout/BendingPictureBlocks"/>
    <dgm:cxn modelId="{03827EBF-5D22-4CE9-BD64-EC8803083E1C}" type="presParOf" srcId="{3EAAE2EA-FFF6-479E-A6EF-A28F4C76EE9D}" destId="{E04D10B1-D743-43AF-8559-71B501D2D593}" srcOrd="2" destOrd="0" presId="urn:microsoft.com/office/officeart/2008/layout/BendingPictureBlocks"/>
    <dgm:cxn modelId="{5D69CE9E-218B-4CAB-92B9-1C1B94CECB04}" type="presParOf" srcId="{E04D10B1-D743-43AF-8559-71B501D2D593}" destId="{C44B306A-6A16-4E54-B81D-1B9592CF802A}" srcOrd="0" destOrd="0" presId="urn:microsoft.com/office/officeart/2008/layout/BendingPictureBlocks"/>
    <dgm:cxn modelId="{53FEF29D-1174-4E8B-A693-66DE4F332031}" type="presParOf" srcId="{E04D10B1-D743-43AF-8559-71B501D2D593}" destId="{8E72F5B4-7CB9-404F-AF42-FF7004F90DC3}" srcOrd="1" destOrd="0" presId="urn:microsoft.com/office/officeart/2008/layout/BendingPictureBlocks"/>
    <dgm:cxn modelId="{4D569D80-6CBC-4F86-B25F-23978BA286E2}" type="presParOf" srcId="{3EAAE2EA-FFF6-479E-A6EF-A28F4C76EE9D}" destId="{5C0A321B-B830-4D98-AF53-C31DE0FF23B5}" srcOrd="3" destOrd="0" presId="urn:microsoft.com/office/officeart/2008/layout/BendingPictureBlocks"/>
    <dgm:cxn modelId="{974A006F-3C44-4BD2-B240-8128F88D97CF}" type="presParOf" srcId="{3EAAE2EA-FFF6-479E-A6EF-A28F4C76EE9D}" destId="{4780AFE2-7361-4428-9077-05FE10E2308F}" srcOrd="4" destOrd="0" presId="urn:microsoft.com/office/officeart/2008/layout/BendingPictureBlocks"/>
    <dgm:cxn modelId="{67D10C51-4C02-42D5-9C8B-543CAAE12490}" type="presParOf" srcId="{4780AFE2-7361-4428-9077-05FE10E2308F}" destId="{2E881AF0-96DC-4474-BE78-E01F17398B8B}" srcOrd="0" destOrd="0" presId="urn:microsoft.com/office/officeart/2008/layout/BendingPictureBlocks"/>
    <dgm:cxn modelId="{53C0C687-2149-495B-9BC4-237275C03E81}" type="presParOf" srcId="{4780AFE2-7361-4428-9077-05FE10E2308F}" destId="{54936013-A5FE-40F9-9000-817AE25EA136}" srcOrd="1" destOrd="0" presId="urn:microsoft.com/office/officeart/2008/layout/BendingPictureBlocks"/>
  </dgm:cxnLst>
  <dgm:bg/>
  <dgm:whole/>
  <dgm:extLst>
    <a:ext uri="http://schemas.microsoft.com/office/drawing/2008/diagram">
      <dsp:dataModelExt xmlns=""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226673-BDA9-4E17-B0F1-8E98F14AA651}">
      <dsp:nvSpPr>
        <dsp:cNvPr id="0" name=""/>
        <dsp:cNvSpPr/>
      </dsp:nvSpPr>
      <dsp:spPr>
        <a:xfrm>
          <a:off x="1131516" y="194204"/>
          <a:ext cx="4051209" cy="1406931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6EBD2D-1D3C-4FE6-A71E-B97344153C1C}">
      <dsp:nvSpPr>
        <dsp:cNvPr id="0" name=""/>
        <dsp:cNvSpPr/>
      </dsp:nvSpPr>
      <dsp:spPr>
        <a:xfrm>
          <a:off x="2747913" y="3960632"/>
          <a:ext cx="785118" cy="502475"/>
        </a:xfrm>
        <a:prstGeom prst="down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27BB03-96B9-4950-9C69-7191DD1E3A26}">
      <dsp:nvSpPr>
        <dsp:cNvPr id="0" name=""/>
        <dsp:cNvSpPr/>
      </dsp:nvSpPr>
      <dsp:spPr>
        <a:xfrm>
          <a:off x="-6" y="4338508"/>
          <a:ext cx="6280957" cy="990351"/>
        </a:xfrm>
        <a:prstGeom prst="rect">
          <a:avLst/>
        </a:prstGeom>
        <a:solidFill>
          <a:srgbClr val="FFFF00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弱勢學生約略占全校的</a:t>
          </a:r>
          <a:r>
            <a:rPr lang="en-US" altLang="en-US" sz="3200" kern="1200" dirty="0"/>
            <a:t>21.7%</a:t>
          </a:r>
          <a:endParaRPr lang="zh-TW" altLang="en-US" sz="3200" kern="1200" dirty="0"/>
        </a:p>
      </dsp:txBody>
      <dsp:txXfrm>
        <a:off x="-6" y="4338508"/>
        <a:ext cx="6280957" cy="990351"/>
      </dsp:txXfrm>
    </dsp:sp>
    <dsp:sp modelId="{88E2E5C5-408D-4B56-B423-F00AE08B9508}">
      <dsp:nvSpPr>
        <dsp:cNvPr id="0" name=""/>
        <dsp:cNvSpPr/>
      </dsp:nvSpPr>
      <dsp:spPr>
        <a:xfrm rot="21120929">
          <a:off x="1768475" y="2104175"/>
          <a:ext cx="3017943" cy="14132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/>
            <a:t>單親及隔代教養為</a:t>
          </a:r>
          <a:r>
            <a:rPr lang="en-US" altLang="en-US" sz="2800" kern="1200" dirty="0"/>
            <a:t>9.5%</a:t>
          </a:r>
          <a:endParaRPr lang="zh-TW" altLang="en-US" sz="2800" kern="1200" dirty="0"/>
        </a:p>
      </dsp:txBody>
      <dsp:txXfrm>
        <a:off x="2210443" y="2311135"/>
        <a:ext cx="2134007" cy="999292"/>
      </dsp:txXfrm>
    </dsp:sp>
    <dsp:sp modelId="{07D4EE1D-9117-4F52-A7CE-3B2BF29113E3}">
      <dsp:nvSpPr>
        <dsp:cNvPr id="0" name=""/>
        <dsp:cNvSpPr/>
      </dsp:nvSpPr>
      <dsp:spPr>
        <a:xfrm rot="21359385">
          <a:off x="340183" y="360090"/>
          <a:ext cx="3067137" cy="159004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/>
            <a:t>身心有特殊需求學生約</a:t>
          </a:r>
          <a:r>
            <a:rPr lang="en-US" altLang="en-US" sz="2800" kern="1200" dirty="0"/>
            <a:t>4.4</a:t>
          </a:r>
          <a:r>
            <a:rPr lang="en-US" altLang="en-US" sz="2800" kern="1200" dirty="0" smtClean="0"/>
            <a:t>%</a:t>
          </a:r>
          <a:r>
            <a:rPr lang="en-US" altLang="zh-TW" sz="2800" kern="1200" dirty="0" smtClean="0"/>
            <a:t>(25</a:t>
          </a:r>
          <a:r>
            <a:rPr lang="zh-TW" altLang="en-US" sz="2800" kern="1200" dirty="0" smtClean="0"/>
            <a:t>人</a:t>
          </a:r>
          <a:r>
            <a:rPr lang="en-US" altLang="zh-TW" sz="2800" kern="1200" dirty="0" smtClean="0"/>
            <a:t>)</a:t>
          </a:r>
          <a:endParaRPr lang="zh-TW" altLang="en-US" sz="2800" kern="1200" dirty="0"/>
        </a:p>
      </dsp:txBody>
      <dsp:txXfrm>
        <a:off x="789355" y="592947"/>
        <a:ext cx="2168793" cy="1124333"/>
      </dsp:txXfrm>
    </dsp:sp>
    <dsp:sp modelId="{F077EA69-E324-4469-AE97-A1925B42FD15}">
      <dsp:nvSpPr>
        <dsp:cNvPr id="0" name=""/>
        <dsp:cNvSpPr/>
      </dsp:nvSpPr>
      <dsp:spPr>
        <a:xfrm rot="20875795">
          <a:off x="2889112" y="585056"/>
          <a:ext cx="3280335" cy="14132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/>
            <a:t>低收</a:t>
          </a:r>
          <a:r>
            <a:rPr lang="en-US" altLang="en-US" sz="2800" kern="1200" dirty="0"/>
            <a:t>2.5%</a:t>
          </a:r>
          <a:r>
            <a:rPr lang="zh-TW" altLang="en-US" sz="2800" kern="1200" dirty="0"/>
            <a:t>、中低收</a:t>
          </a:r>
          <a:r>
            <a:rPr lang="en-US" altLang="en-US" sz="2800" kern="1200" dirty="0"/>
            <a:t>9.3</a:t>
          </a:r>
          <a:r>
            <a:rPr lang="en-US" altLang="en-US" sz="2800" kern="1200" dirty="0" smtClean="0"/>
            <a:t>%</a:t>
          </a:r>
          <a:r>
            <a:rPr lang="en-US" altLang="zh-TW" sz="2800" kern="1200" dirty="0" smtClean="0"/>
            <a:t>(67</a:t>
          </a:r>
          <a:r>
            <a:rPr lang="zh-TW" altLang="en-US" sz="2800" kern="1200" dirty="0" smtClean="0"/>
            <a:t>人</a:t>
          </a:r>
          <a:r>
            <a:rPr lang="en-US" altLang="zh-TW" sz="2800" kern="1200" dirty="0" smtClean="0"/>
            <a:t>)</a:t>
          </a:r>
          <a:endParaRPr lang="zh-TW" altLang="en-US" sz="2800" kern="1200" dirty="0"/>
        </a:p>
      </dsp:txBody>
      <dsp:txXfrm>
        <a:off x="3369506" y="792016"/>
        <a:ext cx="2319547" cy="999292"/>
      </dsp:txXfrm>
    </dsp:sp>
    <dsp:sp modelId="{F07799D5-6791-45A0-AC38-6C3020F5484A}">
      <dsp:nvSpPr>
        <dsp:cNvPr id="0" name=""/>
        <dsp:cNvSpPr/>
      </dsp:nvSpPr>
      <dsp:spPr>
        <a:xfrm>
          <a:off x="6" y="-29044"/>
          <a:ext cx="6280938" cy="4318787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rgbClr r="0" g="0" b="0">
              <a:shade val="95000"/>
              <a:satMod val="105000"/>
            </a:scrgb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E48312-6F22-4D34-AED6-9CDFF60D877A}">
      <dsp:nvSpPr>
        <dsp:cNvPr id="0" name=""/>
        <dsp:cNvSpPr/>
      </dsp:nvSpPr>
      <dsp:spPr>
        <a:xfrm>
          <a:off x="2917408" y="349963"/>
          <a:ext cx="1324318" cy="27138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/>
            <a:t>家長社經背景</a:t>
          </a:r>
          <a:endParaRPr lang="zh-TW" altLang="en-US" sz="2800" kern="1200" dirty="0">
            <a:solidFill>
              <a:srgbClr val="FF0000"/>
            </a:solidFill>
          </a:endParaRPr>
        </a:p>
      </dsp:txBody>
      <dsp:txXfrm>
        <a:off x="3111350" y="747399"/>
        <a:ext cx="936434" cy="1918988"/>
      </dsp:txXfrm>
    </dsp:sp>
    <dsp:sp modelId="{5F766382-0D22-4F8E-8C55-9DA4CD5332B6}">
      <dsp:nvSpPr>
        <dsp:cNvPr id="0" name=""/>
        <dsp:cNvSpPr/>
      </dsp:nvSpPr>
      <dsp:spPr>
        <a:xfrm rot="10687122">
          <a:off x="1375597" y="1566633"/>
          <a:ext cx="1457506" cy="377430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1DE6FD-B155-407B-B40F-1435AC616C76}">
      <dsp:nvSpPr>
        <dsp:cNvPr id="0" name=""/>
        <dsp:cNvSpPr/>
      </dsp:nvSpPr>
      <dsp:spPr>
        <a:xfrm>
          <a:off x="565923" y="1276032"/>
          <a:ext cx="1620134" cy="100648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zh-TW" sz="3600" kern="1200" dirty="0"/>
            <a:t>工</a:t>
          </a:r>
          <a:r>
            <a:rPr lang="en-US" altLang="zh-TW" sz="3600" kern="1200" dirty="0"/>
            <a:t>(31%)</a:t>
          </a:r>
          <a:endParaRPr lang="zh-TW" altLang="en-US" sz="3600" kern="1200" dirty="0"/>
        </a:p>
      </dsp:txBody>
      <dsp:txXfrm>
        <a:off x="595402" y="1305511"/>
        <a:ext cx="1561176" cy="947524"/>
      </dsp:txXfrm>
    </dsp:sp>
    <dsp:sp modelId="{A193369E-C8FA-46D5-8D47-EE9BC8D68BA8}">
      <dsp:nvSpPr>
        <dsp:cNvPr id="0" name=""/>
        <dsp:cNvSpPr/>
      </dsp:nvSpPr>
      <dsp:spPr>
        <a:xfrm rot="13121337">
          <a:off x="1580578" y="508826"/>
          <a:ext cx="1477231" cy="377430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A8DD51-CDB8-431F-BF9B-5C54ED930090}">
      <dsp:nvSpPr>
        <dsp:cNvPr id="0" name=""/>
        <dsp:cNvSpPr/>
      </dsp:nvSpPr>
      <dsp:spPr>
        <a:xfrm>
          <a:off x="673895" y="-267401"/>
          <a:ext cx="2137541" cy="1006482"/>
        </a:xfrm>
        <a:prstGeom prst="roundRect">
          <a:avLst>
            <a:gd name="adj" fmla="val 10000"/>
          </a:avLst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zh-TW" sz="3600" kern="1200" dirty="0"/>
            <a:t>商</a:t>
          </a:r>
          <a:r>
            <a:rPr lang="en-US" altLang="zh-TW" sz="3600" kern="1200" dirty="0"/>
            <a:t>(26%)</a:t>
          </a:r>
          <a:endParaRPr lang="zh-TW" altLang="en-US" sz="3600" kern="1200" dirty="0"/>
        </a:p>
      </dsp:txBody>
      <dsp:txXfrm>
        <a:off x="703374" y="-237922"/>
        <a:ext cx="2078583" cy="947524"/>
      </dsp:txXfrm>
    </dsp:sp>
    <dsp:sp modelId="{90C969C1-6A9E-4528-B48F-BF3F2605F618}">
      <dsp:nvSpPr>
        <dsp:cNvPr id="0" name=""/>
        <dsp:cNvSpPr/>
      </dsp:nvSpPr>
      <dsp:spPr>
        <a:xfrm rot="19474143">
          <a:off x="4128857" y="526923"/>
          <a:ext cx="1687892" cy="377430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647EF1-CB90-4FF4-9EAA-3E660076BB8F}">
      <dsp:nvSpPr>
        <dsp:cNvPr id="0" name=""/>
        <dsp:cNvSpPr/>
      </dsp:nvSpPr>
      <dsp:spPr>
        <a:xfrm>
          <a:off x="4574205" y="-276855"/>
          <a:ext cx="2172517" cy="1006482"/>
        </a:xfrm>
        <a:prstGeom prst="roundRect">
          <a:avLst>
            <a:gd name="adj" fmla="val 10000"/>
          </a:avLst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zh-TW" sz="3600" kern="1200" dirty="0"/>
            <a:t>公教</a:t>
          </a:r>
          <a:r>
            <a:rPr lang="en-US" altLang="zh-TW" sz="3600" kern="1200" dirty="0"/>
            <a:t>(22%)</a:t>
          </a:r>
          <a:endParaRPr lang="zh-TW" altLang="en-US" sz="3600" kern="1200" dirty="0"/>
        </a:p>
      </dsp:txBody>
      <dsp:txXfrm>
        <a:off x="4603684" y="-247376"/>
        <a:ext cx="2113559" cy="947524"/>
      </dsp:txXfrm>
    </dsp:sp>
    <dsp:sp modelId="{9B20E22A-155E-458D-8006-0403B396D6F1}">
      <dsp:nvSpPr>
        <dsp:cNvPr id="0" name=""/>
        <dsp:cNvSpPr/>
      </dsp:nvSpPr>
      <dsp:spPr>
        <a:xfrm rot="81685">
          <a:off x="4357307" y="1560332"/>
          <a:ext cx="1992041" cy="377430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A0F9D5-F9DF-4CC7-981C-AB2176B756AB}">
      <dsp:nvSpPr>
        <dsp:cNvPr id="0" name=""/>
        <dsp:cNvSpPr/>
      </dsp:nvSpPr>
      <dsp:spPr>
        <a:xfrm>
          <a:off x="4850322" y="1105263"/>
          <a:ext cx="2997492" cy="1334897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zh-TW" sz="3600" kern="1200" dirty="0"/>
            <a:t>自由業</a:t>
          </a:r>
          <a:r>
            <a:rPr lang="en-US" altLang="zh-TW" sz="3600" kern="1200" dirty="0"/>
            <a:t>(17%)</a:t>
          </a:r>
          <a:endParaRPr lang="zh-TW" altLang="en-US" sz="3600" kern="1200" dirty="0"/>
        </a:p>
      </dsp:txBody>
      <dsp:txXfrm>
        <a:off x="4889420" y="1144361"/>
        <a:ext cx="2919296" cy="12567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1BB674-01B0-4FDC-AD25-54B574DA067E}">
      <dsp:nvSpPr>
        <dsp:cNvPr id="0" name=""/>
        <dsp:cNvSpPr/>
      </dsp:nvSpPr>
      <dsp:spPr>
        <a:xfrm>
          <a:off x="193444" y="354938"/>
          <a:ext cx="2684199" cy="20745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C04727-795B-4E09-AB2D-C9DA9C11E1FF}">
      <dsp:nvSpPr>
        <dsp:cNvPr id="0" name=""/>
        <dsp:cNvSpPr/>
      </dsp:nvSpPr>
      <dsp:spPr>
        <a:xfrm>
          <a:off x="0" y="3106196"/>
          <a:ext cx="2722072" cy="890975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/>
            <a:t>運動會時志工協助宣導</a:t>
          </a:r>
        </a:p>
      </dsp:txBody>
      <dsp:txXfrm>
        <a:off x="0" y="3106196"/>
        <a:ext cx="2722072" cy="890975"/>
      </dsp:txXfrm>
    </dsp:sp>
    <dsp:sp modelId="{9199D607-EDE7-4ABF-8CB4-C86BDC99E417}">
      <dsp:nvSpPr>
        <dsp:cNvPr id="0" name=""/>
        <dsp:cNvSpPr/>
      </dsp:nvSpPr>
      <dsp:spPr>
        <a:xfrm>
          <a:off x="2918790" y="184731"/>
          <a:ext cx="2536682" cy="2108145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98142C-7121-45E3-B1A6-B00C1C428A08}">
      <dsp:nvSpPr>
        <dsp:cNvPr id="0" name=""/>
        <dsp:cNvSpPr/>
      </dsp:nvSpPr>
      <dsp:spPr>
        <a:xfrm>
          <a:off x="3198708" y="2416906"/>
          <a:ext cx="1803830" cy="713847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400" kern="1200" dirty="0"/>
            <a:t>展望基金會擁抱生命</a:t>
          </a:r>
        </a:p>
      </dsp:txBody>
      <dsp:txXfrm>
        <a:off x="3198708" y="2416906"/>
        <a:ext cx="1803830" cy="713847"/>
      </dsp:txXfrm>
    </dsp:sp>
    <dsp:sp modelId="{5F54442E-30C7-4E63-830B-337A56CBA139}">
      <dsp:nvSpPr>
        <dsp:cNvPr id="0" name=""/>
        <dsp:cNvSpPr/>
      </dsp:nvSpPr>
      <dsp:spPr>
        <a:xfrm>
          <a:off x="5548836" y="417235"/>
          <a:ext cx="3268615" cy="2934985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D43024-0077-4343-8613-FA76CECC795E}">
      <dsp:nvSpPr>
        <dsp:cNvPr id="0" name=""/>
        <dsp:cNvSpPr/>
      </dsp:nvSpPr>
      <dsp:spPr>
        <a:xfrm>
          <a:off x="5541906" y="3504106"/>
          <a:ext cx="3117264" cy="1414510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/>
            <a:t>與衛生所合作提供社區民眾健檢場所</a:t>
          </a:r>
        </a:p>
      </dsp:txBody>
      <dsp:txXfrm>
        <a:off x="5541906" y="3504106"/>
        <a:ext cx="3117264" cy="14145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7F608D-49B5-4CEF-BCFE-630C6FB90DB4}">
      <dsp:nvSpPr>
        <dsp:cNvPr id="0" name=""/>
        <dsp:cNvSpPr/>
      </dsp:nvSpPr>
      <dsp:spPr>
        <a:xfrm>
          <a:off x="685791" y="1258731"/>
          <a:ext cx="3542683" cy="2094244"/>
        </a:xfrm>
        <a:prstGeom prst="rect">
          <a:avLst/>
        </a:prstGeom>
        <a:blipFill>
          <a:blip xmlns:r="http://schemas.openxmlformats.org/officeDocument/2006/relationships" r:embed="rId1"/>
          <a:srcRect/>
          <a:stretch>
            <a:fillRect l="-6000" r="-6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DE56F1-B37B-4B0A-8108-5412EC7A32C9}">
      <dsp:nvSpPr>
        <dsp:cNvPr id="0" name=""/>
        <dsp:cNvSpPr/>
      </dsp:nvSpPr>
      <dsp:spPr>
        <a:xfrm>
          <a:off x="411929" y="1243615"/>
          <a:ext cx="1349476" cy="1349476"/>
        </a:xfrm>
        <a:prstGeom prst="rect">
          <a:avLst/>
        </a:prstGeom>
        <a:solidFill>
          <a:srgbClr val="0000F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500" kern="1200" dirty="0"/>
            <a:t>逃生避災告示牌</a:t>
          </a:r>
        </a:p>
      </dsp:txBody>
      <dsp:txXfrm>
        <a:off x="411929" y="1243615"/>
        <a:ext cx="1349476" cy="1349476"/>
      </dsp:txXfrm>
    </dsp:sp>
    <dsp:sp modelId="{C44B306A-6A16-4E54-B81D-1B9592CF802A}">
      <dsp:nvSpPr>
        <dsp:cNvPr id="0" name=""/>
        <dsp:cNvSpPr/>
      </dsp:nvSpPr>
      <dsp:spPr>
        <a:xfrm>
          <a:off x="5355418" y="1095798"/>
          <a:ext cx="3532524" cy="2094244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72F5B4-7CB9-404F-AF42-FF7004F90DC3}">
      <dsp:nvSpPr>
        <dsp:cNvPr id="0" name=""/>
        <dsp:cNvSpPr/>
      </dsp:nvSpPr>
      <dsp:spPr>
        <a:xfrm>
          <a:off x="4793218" y="1243615"/>
          <a:ext cx="1349476" cy="1349476"/>
        </a:xfrm>
        <a:prstGeom prst="rect">
          <a:avLst/>
        </a:prstGeom>
        <a:solidFill>
          <a:srgbClr val="0000F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500" kern="1200" dirty="0"/>
            <a:t>交通號誌牆</a:t>
          </a:r>
        </a:p>
      </dsp:txBody>
      <dsp:txXfrm>
        <a:off x="4793218" y="1243615"/>
        <a:ext cx="1349476" cy="1349476"/>
      </dsp:txXfrm>
    </dsp:sp>
    <dsp:sp modelId="{2E881AF0-96DC-4474-BE78-E01F17398B8B}">
      <dsp:nvSpPr>
        <dsp:cNvPr id="0" name=""/>
        <dsp:cNvSpPr/>
      </dsp:nvSpPr>
      <dsp:spPr>
        <a:xfrm>
          <a:off x="2491641" y="3469149"/>
          <a:ext cx="4194483" cy="20942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2000" r="-12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936013-A5FE-40F9-9000-817AE25EA136}">
      <dsp:nvSpPr>
        <dsp:cNvPr id="0" name=""/>
        <dsp:cNvSpPr/>
      </dsp:nvSpPr>
      <dsp:spPr>
        <a:xfrm>
          <a:off x="2437084" y="3850685"/>
          <a:ext cx="1349476" cy="1349476"/>
        </a:xfrm>
        <a:prstGeom prst="rect">
          <a:avLst/>
        </a:prstGeom>
        <a:solidFill>
          <a:srgbClr val="0000F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500" kern="1200" dirty="0"/>
            <a:t>上放學路線宣導</a:t>
          </a:r>
        </a:p>
      </dsp:txBody>
      <dsp:txXfrm>
        <a:off x="2437084" y="3850685"/>
        <a:ext cx="1349476" cy="134947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7F608D-49B5-4CEF-BCFE-630C6FB90DB4}">
      <dsp:nvSpPr>
        <dsp:cNvPr id="0" name=""/>
        <dsp:cNvSpPr/>
      </dsp:nvSpPr>
      <dsp:spPr>
        <a:xfrm>
          <a:off x="1156732" y="17368"/>
          <a:ext cx="3037013" cy="22215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3000" b="-13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DE56F1-B37B-4B0A-8108-5412EC7A32C9}">
      <dsp:nvSpPr>
        <dsp:cNvPr id="0" name=""/>
        <dsp:cNvSpPr/>
      </dsp:nvSpPr>
      <dsp:spPr>
        <a:xfrm>
          <a:off x="408908" y="1406477"/>
          <a:ext cx="1703442" cy="1247205"/>
        </a:xfrm>
        <a:prstGeom prst="rect">
          <a:avLst/>
        </a:prstGeom>
        <a:solidFill>
          <a:srgbClr val="0000F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/>
            <a:t>嚴禁車輛進入教學區</a:t>
          </a:r>
        </a:p>
      </dsp:txBody>
      <dsp:txXfrm>
        <a:off x="408908" y="1406477"/>
        <a:ext cx="1703442" cy="1247205"/>
      </dsp:txXfrm>
    </dsp:sp>
    <dsp:sp modelId="{C44B306A-6A16-4E54-B81D-1B9592CF802A}">
      <dsp:nvSpPr>
        <dsp:cNvPr id="0" name=""/>
        <dsp:cNvSpPr/>
      </dsp:nvSpPr>
      <dsp:spPr>
        <a:xfrm rot="5400000">
          <a:off x="5692389" y="-154389"/>
          <a:ext cx="2538184" cy="2881692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1000" r="-41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72F5B4-7CB9-404F-AF42-FF7004F90DC3}">
      <dsp:nvSpPr>
        <dsp:cNvPr id="0" name=""/>
        <dsp:cNvSpPr/>
      </dsp:nvSpPr>
      <dsp:spPr>
        <a:xfrm>
          <a:off x="4366024" y="1353792"/>
          <a:ext cx="1894976" cy="1707992"/>
        </a:xfrm>
        <a:prstGeom prst="rect">
          <a:avLst/>
        </a:prstGeom>
        <a:solidFill>
          <a:srgbClr val="0000F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/>
            <a:t>師生共同打造平坦的環校道路</a:t>
          </a:r>
        </a:p>
      </dsp:txBody>
      <dsp:txXfrm>
        <a:off x="4366024" y="1353792"/>
        <a:ext cx="1894976" cy="1707992"/>
      </dsp:txXfrm>
    </dsp:sp>
    <dsp:sp modelId="{2E881AF0-96DC-4474-BE78-E01F17398B8B}">
      <dsp:nvSpPr>
        <dsp:cNvPr id="0" name=""/>
        <dsp:cNvSpPr/>
      </dsp:nvSpPr>
      <dsp:spPr>
        <a:xfrm>
          <a:off x="2225695" y="3421163"/>
          <a:ext cx="3085274" cy="20302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5000" b="-25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936013-A5FE-40F9-9000-817AE25EA136}">
      <dsp:nvSpPr>
        <dsp:cNvPr id="0" name=""/>
        <dsp:cNvSpPr/>
      </dsp:nvSpPr>
      <dsp:spPr>
        <a:xfrm>
          <a:off x="1074657" y="4693383"/>
          <a:ext cx="2484740" cy="870010"/>
        </a:xfrm>
        <a:prstGeom prst="rect">
          <a:avLst/>
        </a:prstGeom>
        <a:solidFill>
          <a:srgbClr val="0000F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/>
            <a:t>放學禁止任意穿越馬路</a:t>
          </a:r>
        </a:p>
      </dsp:txBody>
      <dsp:txXfrm>
        <a:off x="1074657" y="4693383"/>
        <a:ext cx="2484740" cy="8700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7F608D-49B5-4CEF-BCFE-630C6FB90DB4}">
      <dsp:nvSpPr>
        <dsp:cNvPr id="0" name=""/>
        <dsp:cNvSpPr/>
      </dsp:nvSpPr>
      <dsp:spPr>
        <a:xfrm>
          <a:off x="822615" y="325263"/>
          <a:ext cx="3542683" cy="20942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3000" b="-13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DE56F1-B37B-4B0A-8108-5412EC7A32C9}">
      <dsp:nvSpPr>
        <dsp:cNvPr id="0" name=""/>
        <dsp:cNvSpPr/>
      </dsp:nvSpPr>
      <dsp:spPr>
        <a:xfrm>
          <a:off x="411929" y="1243615"/>
          <a:ext cx="1349476" cy="1349476"/>
        </a:xfrm>
        <a:prstGeom prst="rect">
          <a:avLst/>
        </a:prstGeom>
        <a:solidFill>
          <a:srgbClr val="0000F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300" kern="1200" dirty="0"/>
            <a:t>教導老師如何泡製漂白水</a:t>
          </a:r>
        </a:p>
      </dsp:txBody>
      <dsp:txXfrm>
        <a:off x="411929" y="1243615"/>
        <a:ext cx="1349476" cy="1349476"/>
      </dsp:txXfrm>
    </dsp:sp>
    <dsp:sp modelId="{C44B306A-6A16-4E54-B81D-1B9592CF802A}">
      <dsp:nvSpPr>
        <dsp:cNvPr id="0" name=""/>
        <dsp:cNvSpPr/>
      </dsp:nvSpPr>
      <dsp:spPr>
        <a:xfrm>
          <a:off x="5199546" y="363232"/>
          <a:ext cx="3532524" cy="2094244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3000" b="-13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72F5B4-7CB9-404F-AF42-FF7004F90DC3}">
      <dsp:nvSpPr>
        <dsp:cNvPr id="0" name=""/>
        <dsp:cNvSpPr/>
      </dsp:nvSpPr>
      <dsp:spPr>
        <a:xfrm>
          <a:off x="4793218" y="1243615"/>
          <a:ext cx="1349476" cy="1349476"/>
        </a:xfrm>
        <a:prstGeom prst="rect">
          <a:avLst/>
        </a:prstGeom>
        <a:solidFill>
          <a:srgbClr val="0000F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300" kern="1200" dirty="0"/>
            <a:t>紫外線消毒燈教室消毒</a:t>
          </a:r>
        </a:p>
      </dsp:txBody>
      <dsp:txXfrm>
        <a:off x="4793218" y="1243615"/>
        <a:ext cx="1349476" cy="1349476"/>
      </dsp:txXfrm>
    </dsp:sp>
    <dsp:sp modelId="{2E881AF0-96DC-4474-BE78-E01F17398B8B}">
      <dsp:nvSpPr>
        <dsp:cNvPr id="0" name=""/>
        <dsp:cNvSpPr/>
      </dsp:nvSpPr>
      <dsp:spPr>
        <a:xfrm>
          <a:off x="2512432" y="2970302"/>
          <a:ext cx="4194483" cy="20942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56000" b="-56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936013-A5FE-40F9-9000-817AE25EA136}">
      <dsp:nvSpPr>
        <dsp:cNvPr id="0" name=""/>
        <dsp:cNvSpPr/>
      </dsp:nvSpPr>
      <dsp:spPr>
        <a:xfrm>
          <a:off x="2437084" y="3850685"/>
          <a:ext cx="1349476" cy="1349476"/>
        </a:xfrm>
        <a:prstGeom prst="rect">
          <a:avLst/>
        </a:prstGeom>
        <a:solidFill>
          <a:srgbClr val="0000F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300" kern="1200" dirty="0"/>
            <a:t>進行群聚周期觀察提出策略</a:t>
          </a:r>
        </a:p>
      </dsp:txBody>
      <dsp:txXfrm>
        <a:off x="2437084" y="3850685"/>
        <a:ext cx="1349476" cy="13494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BendingPictureCaptionList">
  <dgm:title val=""/>
  <dgm:desc val=""/>
  <dgm:catLst>
    <dgm:cat type="picture" pri="9000"/>
    <dgm:cat type="pictureconvert" pri="9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w" fact="1.11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9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if>
          <dgm:else name="Name6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2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else>
        </dgm:choose>
        <dgm:layoutNode name="rect1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wedgeRectCallout1" styleLbl="node1">
          <dgm:varLst>
            <dgm:bulletEnabled val="1"/>
          </dgm:varLst>
          <dgm:alg type="tx"/>
          <dgm:choose name="Name7">
            <dgm:if name="Name8" func="var" arg="dir" op="equ" val="norm">
              <dgm:shape xmlns:r="http://schemas.openxmlformats.org/officeDocument/2006/relationships" type="wedgeRectCallout" r:blip="">
                <dgm:adjLst>
                  <dgm:adj idx="1" val="0.2025"/>
                  <dgm:adj idx="2" val="-0.607"/>
                </dgm:adjLst>
              </dgm:shape>
            </dgm:if>
            <dgm:else name="Name9">
              <dgm:shape xmlns:r="http://schemas.openxmlformats.org/officeDocument/2006/relationships" type="wedgeRectCallout" r:blip="">
                <dgm:adjLst>
                  <dgm:adj idx="1" val="-0.2025"/>
                  <dgm:adj idx="2" val="-0.607"/>
                </dgm:adjLst>
              </dgm:shape>
            </dgm:else>
          </dgm:choos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BendingPictureBlocks">
  <dgm:title val=""/>
  <dgm:desc val=""/>
  <dgm:catLst>
    <dgm:cat type="picture" pri="8000"/>
    <dgm:cat type="pictureconvert" pri="8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h" fact="1.61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908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3"/>
              <dgm:constr type="t" for="ch" forName="rect1" refType="h" fact="0"/>
              <dgm:constr type="w" for="ch" forName="rect1" refType="h" fact="1.12"/>
              <dgm:constr type="h" for="ch" forName="rect1" refType="h" fact="0.942"/>
              <dgm:constr type="l" for="ch" forName="rect2" refType="w" fact="0"/>
              <dgm:constr type="t" for="ch" forName="rect2" refType="h" fact="0.396"/>
              <dgm:constr type="w" for="ch" forName="rect2" refType="h" fact="0.607"/>
              <dgm:constr type="h" for="ch" forName="rect2" refType="h" fact="0.607"/>
            </dgm:constrLst>
          </dgm:if>
          <dgm:else name="Name6">
            <dgm:constrLst>
              <dgm:constr type="l" for="ch" forName="rect1" refType="w" fact="0"/>
              <dgm:constr type="t" for="ch" forName="rect1" refType="h" fact="0"/>
              <dgm:constr type="w" for="ch" forName="rect1" refType="h" fact="1.12"/>
              <dgm:constr type="h" for="ch" forName="rect1" refType="h" fact="0.942"/>
              <dgm:constr type="l" for="ch" forName="rect2" refType="w" fact="0.63"/>
              <dgm:constr type="t" for="ch" forName="rect2" refType="h" fact="0.396"/>
              <dgm:constr type="w" for="ch" forName="rect2" refType="h" fact="0.607"/>
              <dgm:constr type="h" for="ch" forName="rect2" refType="h" fact="0.607"/>
            </dgm:constrLst>
          </dgm:else>
        </dgm:choose>
        <dgm:layoutNode name="rect1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rect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BendingPictureBlocks">
  <dgm:title val=""/>
  <dgm:desc val=""/>
  <dgm:catLst>
    <dgm:cat type="picture" pri="8000"/>
    <dgm:cat type="pictureconvert" pri="8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h" fact="1.61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908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3"/>
              <dgm:constr type="t" for="ch" forName="rect1" refType="h" fact="0"/>
              <dgm:constr type="w" for="ch" forName="rect1" refType="h" fact="1.12"/>
              <dgm:constr type="h" for="ch" forName="rect1" refType="h" fact="0.942"/>
              <dgm:constr type="l" for="ch" forName="rect2" refType="w" fact="0"/>
              <dgm:constr type="t" for="ch" forName="rect2" refType="h" fact="0.396"/>
              <dgm:constr type="w" for="ch" forName="rect2" refType="h" fact="0.607"/>
              <dgm:constr type="h" for="ch" forName="rect2" refType="h" fact="0.607"/>
            </dgm:constrLst>
          </dgm:if>
          <dgm:else name="Name6">
            <dgm:constrLst>
              <dgm:constr type="l" for="ch" forName="rect1" refType="w" fact="0"/>
              <dgm:constr type="t" for="ch" forName="rect1" refType="h" fact="0"/>
              <dgm:constr type="w" for="ch" forName="rect1" refType="h" fact="1.12"/>
              <dgm:constr type="h" for="ch" forName="rect1" refType="h" fact="0.942"/>
              <dgm:constr type="l" for="ch" forName="rect2" refType="w" fact="0.63"/>
              <dgm:constr type="t" for="ch" forName="rect2" refType="h" fact="0.396"/>
              <dgm:constr type="w" for="ch" forName="rect2" refType="h" fact="0.607"/>
              <dgm:constr type="h" for="ch" forName="rect2" refType="h" fact="0.607"/>
            </dgm:constrLst>
          </dgm:else>
        </dgm:choose>
        <dgm:layoutNode name="rect1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rect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BendingPictureBlocks">
  <dgm:title val=""/>
  <dgm:desc val=""/>
  <dgm:catLst>
    <dgm:cat type="picture" pri="8000"/>
    <dgm:cat type="pictureconvert" pri="8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h" fact="1.61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908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3"/>
              <dgm:constr type="t" for="ch" forName="rect1" refType="h" fact="0"/>
              <dgm:constr type="w" for="ch" forName="rect1" refType="h" fact="1.12"/>
              <dgm:constr type="h" for="ch" forName="rect1" refType="h" fact="0.942"/>
              <dgm:constr type="l" for="ch" forName="rect2" refType="w" fact="0"/>
              <dgm:constr type="t" for="ch" forName="rect2" refType="h" fact="0.396"/>
              <dgm:constr type="w" for="ch" forName="rect2" refType="h" fact="0.607"/>
              <dgm:constr type="h" for="ch" forName="rect2" refType="h" fact="0.607"/>
            </dgm:constrLst>
          </dgm:if>
          <dgm:else name="Name6">
            <dgm:constrLst>
              <dgm:constr type="l" for="ch" forName="rect1" refType="w" fact="0"/>
              <dgm:constr type="t" for="ch" forName="rect1" refType="h" fact="0"/>
              <dgm:constr type="w" for="ch" forName="rect1" refType="h" fact="1.12"/>
              <dgm:constr type="h" for="ch" forName="rect1" refType="h" fact="0.942"/>
              <dgm:constr type="l" for="ch" forName="rect2" refType="w" fact="0.63"/>
              <dgm:constr type="t" for="ch" forName="rect2" refType="h" fact="0.396"/>
              <dgm:constr type="w" for="ch" forName="rect2" refType="h" fact="0.607"/>
              <dgm:constr type="h" for="ch" forName="rect2" refType="h" fact="0.607"/>
            </dgm:constrLst>
          </dgm:else>
        </dgm:choose>
        <dgm:layoutNode name="rect1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rect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</cdr:x>
      <cdr:y>0.59209</cdr:y>
    </cdr:from>
    <cdr:to>
      <cdr:x>0.97278</cdr:x>
      <cdr:y>0.80804</cdr:y>
    </cdr:to>
    <cdr:sp macro="" textlink="">
      <cdr:nvSpPr>
        <cdr:cNvPr id="2" name="矩形 1"/>
        <cdr:cNvSpPr/>
      </cdr:nvSpPr>
      <cdr:spPr>
        <a:xfrm xmlns:a="http://schemas.openxmlformats.org/drawingml/2006/main">
          <a:off x="0" y="2278354"/>
          <a:ext cx="8352499" cy="830997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>
          <a:spAutoFit/>
        </a:bodyPr>
        <a:lstStyle xmlns:a="http://schemas.openxmlformats.org/drawingml/2006/main">
          <a:defPPr>
            <a:defRPr lang="zh-TW"/>
          </a:defPPr>
          <a:lvl1pPr marL="0" algn="l" defTabSz="4572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4572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4572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4572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4572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4572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4572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4572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4572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US" altLang="zh-TW" sz="2400" b="1" dirty="0" smtClean="0">
            <a:latin typeface="標楷體" panose="03000509000000000000" pitchFamily="65" charset="-120"/>
            <a:ea typeface="標楷體" panose="03000509000000000000" pitchFamily="65" charset="-120"/>
            <a:cs typeface="DFKai-SB"/>
            <a:sym typeface="DFKai-SB"/>
          </a:endParaRPr>
        </a:p>
        <a:p xmlns:a="http://schemas.openxmlformats.org/drawingml/2006/main">
          <a:endParaRPr lang="en-US" altLang="zh-TW" sz="2400" b="1" dirty="0" smtClean="0">
            <a:latin typeface="標楷體" panose="03000509000000000000" pitchFamily="65" charset="-120"/>
            <a:ea typeface="標楷體" panose="03000509000000000000" pitchFamily="65" charset="-120"/>
            <a:cs typeface="DFKai-SB"/>
            <a:sym typeface="DFKai-SB"/>
          </a:endParaRPr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3" y="0"/>
            <a:ext cx="2945661" cy="497680"/>
          </a:xfrm>
          <a:prstGeom prst="rect">
            <a:avLst/>
          </a:prstGeom>
        </p:spPr>
        <p:txBody>
          <a:bodyPr vert="horz" lIns="91266" tIns="45633" rIns="91266" bIns="45633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quarter" idx="1"/>
          </p:nvPr>
        </p:nvSpPr>
        <p:spPr>
          <a:xfrm>
            <a:off x="3852018" y="0"/>
            <a:ext cx="2945660" cy="497680"/>
          </a:xfrm>
          <a:prstGeom prst="rect">
            <a:avLst/>
          </a:prstGeom>
        </p:spPr>
        <p:txBody>
          <a:bodyPr vert="horz" lIns="91266" tIns="45633" rIns="91266" bIns="45633" rtlCol="0"/>
          <a:lstStyle>
            <a:lvl1pPr algn="r">
              <a:defRPr sz="1200"/>
            </a:lvl1pPr>
          </a:lstStyle>
          <a:p>
            <a:fld id="{AC60CEFA-3721-41FB-B546-8F903F49CA58}" type="datetimeFigureOut">
              <a:rPr lang="zh-TW" altLang="en-US" smtClean="0"/>
              <a:pPr/>
              <a:t>2021/5/30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2"/>
          </p:nvPr>
        </p:nvSpPr>
        <p:spPr>
          <a:xfrm>
            <a:off x="3" y="9432137"/>
            <a:ext cx="2945661" cy="497680"/>
          </a:xfrm>
          <a:prstGeom prst="rect">
            <a:avLst/>
          </a:prstGeom>
        </p:spPr>
        <p:txBody>
          <a:bodyPr vert="horz" lIns="91266" tIns="45633" rIns="91266" bIns="45633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3"/>
          </p:nvPr>
        </p:nvSpPr>
        <p:spPr>
          <a:xfrm>
            <a:off x="3852018" y="9432137"/>
            <a:ext cx="2945660" cy="497680"/>
          </a:xfrm>
          <a:prstGeom prst="rect">
            <a:avLst/>
          </a:prstGeom>
        </p:spPr>
        <p:txBody>
          <a:bodyPr vert="horz" lIns="91266" tIns="45633" rIns="91266" bIns="45633" rtlCol="0" anchor="b"/>
          <a:lstStyle>
            <a:lvl1pPr algn="r">
              <a:defRPr sz="1200"/>
            </a:lvl1pPr>
          </a:lstStyle>
          <a:p>
            <a:fld id="{320BA70A-34A1-40D9-A80A-321DD4BFC015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1976145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3"/>
            <a:ext cx="2946348" cy="496490"/>
          </a:xfrm>
          <a:prstGeom prst="rect">
            <a:avLst/>
          </a:prstGeom>
        </p:spPr>
        <p:txBody>
          <a:bodyPr vert="horz" lIns="91266" tIns="45633" rIns="91266" bIns="45633" rtlCol="0"/>
          <a:lstStyle>
            <a:lvl1pPr algn="l">
              <a:defRPr sz="1200"/>
            </a:lvl1pPr>
          </a:lstStyle>
          <a:p>
            <a:endParaRPr kumimoji="1"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51345" y="3"/>
            <a:ext cx="2946348" cy="496490"/>
          </a:xfrm>
          <a:prstGeom prst="rect">
            <a:avLst/>
          </a:prstGeom>
        </p:spPr>
        <p:txBody>
          <a:bodyPr vert="horz" lIns="91266" tIns="45633" rIns="91266" bIns="45633" rtlCol="0"/>
          <a:lstStyle>
            <a:lvl1pPr algn="r">
              <a:defRPr sz="1200"/>
            </a:lvl1pPr>
          </a:lstStyle>
          <a:p>
            <a:fld id="{BB60D9E7-C967-464C-9D2D-EE1A1E3AE166}" type="datetimeFigureOut">
              <a:rPr kumimoji="1" lang="zh-TW" altLang="en-US" smtClean="0"/>
              <a:pPr/>
              <a:t>2021/5/30</a:t>
            </a:fld>
            <a:endParaRPr kumimoji="1" lang="zh-TW" altLang="en-US"/>
          </a:p>
        </p:txBody>
      </p:sp>
      <p:sp>
        <p:nvSpPr>
          <p:cNvPr id="4" name="投影片影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44538"/>
            <a:ext cx="4967287" cy="37242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266" tIns="45633" rIns="91266" bIns="45633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79927" y="4716662"/>
            <a:ext cx="5439410" cy="4468416"/>
          </a:xfrm>
          <a:prstGeom prst="rect">
            <a:avLst/>
          </a:prstGeom>
        </p:spPr>
        <p:txBody>
          <a:bodyPr vert="horz" lIns="91266" tIns="45633" rIns="91266" bIns="45633" rtlCol="0"/>
          <a:lstStyle/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9431600"/>
            <a:ext cx="2946348" cy="496490"/>
          </a:xfrm>
          <a:prstGeom prst="rect">
            <a:avLst/>
          </a:prstGeom>
        </p:spPr>
        <p:txBody>
          <a:bodyPr vert="horz" lIns="91266" tIns="45633" rIns="91266" bIns="45633" rtlCol="0" anchor="b"/>
          <a:lstStyle>
            <a:lvl1pPr algn="l">
              <a:defRPr sz="1200"/>
            </a:lvl1pPr>
          </a:lstStyle>
          <a:p>
            <a:endParaRPr kumimoji="1"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51345" y="9431600"/>
            <a:ext cx="2946348" cy="496490"/>
          </a:xfrm>
          <a:prstGeom prst="rect">
            <a:avLst/>
          </a:prstGeom>
        </p:spPr>
        <p:txBody>
          <a:bodyPr vert="horz" lIns="91266" tIns="45633" rIns="91266" bIns="45633" rtlCol="0" anchor="b"/>
          <a:lstStyle>
            <a:lvl1pPr algn="r">
              <a:defRPr sz="1200"/>
            </a:lvl1pPr>
          </a:lstStyle>
          <a:p>
            <a:fld id="{9399CF3C-F7CF-4347-9C75-E280AF071305}" type="slidenum">
              <a:rPr kumimoji="1" lang="zh-TW" altLang="en-US" smtClean="0"/>
              <a:pPr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5346884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7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5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6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7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8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9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0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1.xml"/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2.xml"/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3.xml"/><Relationship Id="rId1" Type="http://schemas.openxmlformats.org/officeDocument/2006/relationships/notesMaster" Target="../notesMasters/notesMaster1.xml"/></Relationships>
</file>

<file path=ppt/notesSlides/_rels/notesSlide9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4.xml"/><Relationship Id="rId1" Type="http://schemas.openxmlformats.org/officeDocument/2006/relationships/notesMaster" Target="../notesMasters/notesMaster1.xml"/></Relationships>
</file>

<file path=ppt/notesSlides/_rels/notesSlide9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5.xml"/><Relationship Id="rId1" Type="http://schemas.openxmlformats.org/officeDocument/2006/relationships/notesMaster" Target="../notesMasters/notesMaster1.xml"/></Relationships>
</file>

<file path=ppt/notesSlides/_rels/notesSlide9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6.xml"/><Relationship Id="rId1" Type="http://schemas.openxmlformats.org/officeDocument/2006/relationships/notesMaster" Target="../notesMasters/notesMaster1.xml"/></Relationships>
</file>

<file path=ppt/notesSlides/_rels/notesSlide9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7.xml"/><Relationship Id="rId1" Type="http://schemas.openxmlformats.org/officeDocument/2006/relationships/notesMaster" Target="../notesMasters/notesMaster1.xml"/></Relationships>
</file>

<file path=ppt/notesSlides/_rels/notesSlide9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8646001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448416" algn="l"/>
                <a:tab pos="896831" algn="l"/>
                <a:tab pos="1345247" algn="l"/>
                <a:tab pos="1793661" algn="l"/>
                <a:tab pos="2242075" algn="l"/>
                <a:tab pos="2690492" algn="l"/>
              </a:tabLst>
              <a:defRPr sz="1200">
                <a:solidFill>
                  <a:srgbClr val="000000"/>
                </a:solidFill>
                <a:latin typeface="Times New Roman" charset="0"/>
                <a:ea typeface="新細明體" charset="0"/>
              </a:defRPr>
            </a:lvl1pPr>
            <a:lvl2pPr>
              <a:tabLst>
                <a:tab pos="448416" algn="l"/>
                <a:tab pos="896831" algn="l"/>
                <a:tab pos="1345247" algn="l"/>
                <a:tab pos="1793661" algn="l"/>
                <a:tab pos="2242075" algn="l"/>
                <a:tab pos="2690492" algn="l"/>
              </a:tabLst>
              <a:defRPr sz="1200">
                <a:solidFill>
                  <a:srgbClr val="000000"/>
                </a:solidFill>
                <a:latin typeface="Times New Roman" charset="0"/>
                <a:ea typeface="新細明體" charset="0"/>
              </a:defRPr>
            </a:lvl2pPr>
            <a:lvl3pPr>
              <a:tabLst>
                <a:tab pos="448416" algn="l"/>
                <a:tab pos="896831" algn="l"/>
                <a:tab pos="1345247" algn="l"/>
                <a:tab pos="1793661" algn="l"/>
                <a:tab pos="2242075" algn="l"/>
                <a:tab pos="2690492" algn="l"/>
              </a:tabLst>
              <a:defRPr sz="1200">
                <a:solidFill>
                  <a:srgbClr val="000000"/>
                </a:solidFill>
                <a:latin typeface="Times New Roman" charset="0"/>
                <a:ea typeface="新細明體" charset="0"/>
              </a:defRPr>
            </a:lvl3pPr>
            <a:lvl4pPr>
              <a:tabLst>
                <a:tab pos="448416" algn="l"/>
                <a:tab pos="896831" algn="l"/>
                <a:tab pos="1345247" algn="l"/>
                <a:tab pos="1793661" algn="l"/>
                <a:tab pos="2242075" algn="l"/>
                <a:tab pos="2690492" algn="l"/>
              </a:tabLst>
              <a:defRPr sz="1200">
                <a:solidFill>
                  <a:srgbClr val="000000"/>
                </a:solidFill>
                <a:latin typeface="Times New Roman" charset="0"/>
                <a:ea typeface="新細明體" charset="0"/>
              </a:defRPr>
            </a:lvl4pPr>
            <a:lvl5pPr>
              <a:tabLst>
                <a:tab pos="448416" algn="l"/>
                <a:tab pos="896831" algn="l"/>
                <a:tab pos="1345247" algn="l"/>
                <a:tab pos="1793661" algn="l"/>
                <a:tab pos="2242075" algn="l"/>
                <a:tab pos="2690492" algn="l"/>
              </a:tabLst>
              <a:defRPr sz="1200">
                <a:solidFill>
                  <a:srgbClr val="000000"/>
                </a:solidFill>
                <a:latin typeface="Times New Roman" charset="0"/>
                <a:ea typeface="新細明體" charset="0"/>
              </a:defRPr>
            </a:lvl5pPr>
            <a:lvl6pPr marL="2509857" indent="-228169" defTabSz="448416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448416" algn="l"/>
                <a:tab pos="896831" algn="l"/>
                <a:tab pos="1345247" algn="l"/>
                <a:tab pos="1793661" algn="l"/>
                <a:tab pos="2242075" algn="l"/>
                <a:tab pos="2690492" algn="l"/>
              </a:tabLst>
              <a:defRPr sz="1200">
                <a:solidFill>
                  <a:srgbClr val="000000"/>
                </a:solidFill>
                <a:latin typeface="Times New Roman" charset="0"/>
                <a:ea typeface="新細明體" charset="0"/>
              </a:defRPr>
            </a:lvl6pPr>
            <a:lvl7pPr marL="2966195" indent="-228169" defTabSz="448416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448416" algn="l"/>
                <a:tab pos="896831" algn="l"/>
                <a:tab pos="1345247" algn="l"/>
                <a:tab pos="1793661" algn="l"/>
                <a:tab pos="2242075" algn="l"/>
                <a:tab pos="2690492" algn="l"/>
              </a:tabLst>
              <a:defRPr sz="1200">
                <a:solidFill>
                  <a:srgbClr val="000000"/>
                </a:solidFill>
                <a:latin typeface="Times New Roman" charset="0"/>
                <a:ea typeface="新細明體" charset="0"/>
              </a:defRPr>
            </a:lvl7pPr>
            <a:lvl8pPr marL="3422533" indent="-228169" defTabSz="448416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448416" algn="l"/>
                <a:tab pos="896831" algn="l"/>
                <a:tab pos="1345247" algn="l"/>
                <a:tab pos="1793661" algn="l"/>
                <a:tab pos="2242075" algn="l"/>
                <a:tab pos="2690492" algn="l"/>
              </a:tabLst>
              <a:defRPr sz="1200">
                <a:solidFill>
                  <a:srgbClr val="000000"/>
                </a:solidFill>
                <a:latin typeface="Times New Roman" charset="0"/>
                <a:ea typeface="新細明體" charset="0"/>
              </a:defRPr>
            </a:lvl8pPr>
            <a:lvl9pPr marL="3878870" indent="-228169" defTabSz="448416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448416" algn="l"/>
                <a:tab pos="896831" algn="l"/>
                <a:tab pos="1345247" algn="l"/>
                <a:tab pos="1793661" algn="l"/>
                <a:tab pos="2242075" algn="l"/>
                <a:tab pos="2690492" algn="l"/>
              </a:tabLst>
              <a:defRPr sz="1200">
                <a:solidFill>
                  <a:srgbClr val="000000"/>
                </a:solidFill>
                <a:latin typeface="Times New Roman" charset="0"/>
                <a:ea typeface="新細明體" charset="0"/>
              </a:defRPr>
            </a:lvl9pPr>
          </a:lstStyle>
          <a:p>
            <a:fld id="{8786529F-5B43-B943-9FD0-FD347BFBFAE3}" type="slidenum">
              <a:rPr lang="en-US" altLang="zh-TW">
                <a:latin typeface="Calibri" charset="0"/>
              </a:rPr>
              <a:pPr/>
              <a:t>2</a:t>
            </a:fld>
            <a:endParaRPr lang="zh-TW">
              <a:latin typeface="Calibri" charset="0"/>
            </a:endParaRPr>
          </a:p>
        </p:txBody>
      </p:sp>
      <p:sp>
        <p:nvSpPr>
          <p:cNvPr id="266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5700" cy="3724275"/>
          </a:xfrm>
          <a:solidFill>
            <a:srgbClr val="FFFFFF"/>
          </a:solidFill>
          <a:ln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66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9610" y="4715628"/>
            <a:ext cx="5441634" cy="4471116"/>
          </a:xfrm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none" anchor="ctr"/>
          <a:lstStyle/>
          <a:p>
            <a:endParaRPr lang="zh-TW">
              <a:latin typeface="Times New Roman" charset="0"/>
              <a:cs typeface="新細明體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3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2606698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4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9759718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5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5565721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6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5732051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7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1602008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8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41082379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9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9565541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10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2014328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11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9130332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12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9467737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13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108454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14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7077369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15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42222032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16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408641252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17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782754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18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426016174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19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89094720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20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91444103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21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7409296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22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40234369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23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51945301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24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593711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25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6449085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26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42647362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Google Shape;359;p34:notes"/>
          <p:cNvSpPr txBox="1">
            <a:spLocks noGrp="1"/>
          </p:cNvSpPr>
          <p:nvPr>
            <p:ph type="body" idx="1"/>
          </p:nvPr>
        </p:nvSpPr>
        <p:spPr>
          <a:xfrm>
            <a:off x="692265" y="4371354"/>
            <a:ext cx="5538122" cy="4141283"/>
          </a:xfrm>
          <a:prstGeom prst="rect">
            <a:avLst/>
          </a:prstGeom>
        </p:spPr>
        <p:txBody>
          <a:bodyPr spcFirstLastPara="1" wrap="square" lIns="92110" tIns="46041" rIns="92110" bIns="46041" anchor="t" anchorCtr="0">
            <a:noAutofit/>
          </a:bodyPr>
          <a:lstStyle/>
          <a:p>
            <a:endParaRPr/>
          </a:p>
        </p:txBody>
      </p:sp>
      <p:sp>
        <p:nvSpPr>
          <p:cNvPr id="360" name="Google Shape;360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60463" y="690563"/>
            <a:ext cx="4602162" cy="34512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="" xmlns:p14="http://schemas.microsoft.com/office/powerpoint/2010/main" val="47424378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28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412328960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29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74346247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30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32861876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31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78852689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32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82967468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33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00015496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35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83753732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36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61091372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37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07105658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38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17307909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39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92088893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40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23604936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41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33836656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42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0921749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43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09571411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44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61325846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46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35148949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47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289178000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48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31482100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49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930386489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50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590671678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51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72031776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52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742960512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53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324320507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54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28444710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55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4204982398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56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918222797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57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97630132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58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084200394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59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05303693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60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199653872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61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567110521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62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4210412723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63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645317045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64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4018057670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66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110423167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70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175219405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71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767370058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72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386660424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88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4203032771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90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4240153843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92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147897497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93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861251863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94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579710401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95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287286325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96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018873250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97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227981086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98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175539441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99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123783119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100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649338492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101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4031727367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102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20389363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103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20389363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104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20389363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105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20389363"/>
      </p:ext>
    </p:extLst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106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20389363"/>
      </p:ext>
    </p:extLst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107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20389363"/>
      </p:ext>
    </p:extLst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108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20389363"/>
      </p:ext>
    </p:extLst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109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872195927"/>
      </p:ext>
    </p:extLst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110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20389363"/>
      </p:ext>
    </p:extLst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111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201432885"/>
      </p:ext>
    </p:extLst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112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201432885"/>
      </p:ext>
    </p:extLst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113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201432885"/>
      </p:ext>
    </p:extLst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114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800524241"/>
      </p:ext>
    </p:extLst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115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613281612"/>
      </p:ext>
    </p:extLst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116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872195927"/>
      </p:ext>
    </p:extLst>
  </p:cSld>
  <p:clrMapOvr>
    <a:masterClrMapping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117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224448510"/>
      </p:ext>
    </p:extLst>
  </p:cSld>
  <p:clrMapOvr>
    <a:masterClrMapping/>
  </p:clrMapOvr>
</p:notes>
</file>

<file path=ppt/notesSlides/notesSlide9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CF3C-F7CF-4347-9C75-E280AF071305}" type="slidenum">
              <a:rPr kumimoji="1" lang="zh-TW" altLang="en-US" smtClean="0"/>
              <a:pPr/>
              <a:t>118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513834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zh-TW" altLang="en-US"/>
              <a:t>按一下以編輯母片標題樣式</a:t>
            </a:r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zh-TW" altLang="en-US"/>
              <a:t> 按一下以編輯母片子標題樣式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945C3-207F-B64C-903A-FD3252B191A4}" type="datetimeFigureOut">
              <a:rPr kumimoji="1" lang="zh-TW" altLang="en-US" smtClean="0"/>
              <a:pPr/>
              <a:t>2021/5/30</a:t>
            </a:fld>
            <a:endParaRPr kumimoji="1"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FF356-36BD-3840-80DE-10A8A443997C}" type="slidenum">
              <a:rPr kumimoji="1" lang="zh-TW" altLang="en-US" smtClean="0"/>
              <a:pPr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809214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945C3-207F-B64C-903A-FD3252B191A4}" type="datetimeFigureOut">
              <a:rPr kumimoji="1" lang="zh-TW" altLang="en-US" smtClean="0"/>
              <a:pPr/>
              <a:t>2021/5/30</a:t>
            </a:fld>
            <a:endParaRPr kumimoji="1"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FF356-36BD-3840-80DE-10A8A443997C}" type="slidenum">
              <a:rPr kumimoji="1" lang="zh-TW" altLang="en-US" smtClean="0"/>
              <a:pPr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555201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區段標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TW" altLang="en-US"/>
              <a:t>按一下以編輯母片文字樣式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945C3-207F-B64C-903A-FD3252B191A4}" type="datetimeFigureOut">
              <a:rPr kumimoji="1" lang="zh-TW" altLang="en-US" smtClean="0"/>
              <a:pPr/>
              <a:t>2021/5/30</a:t>
            </a:fld>
            <a:endParaRPr kumimoji="1"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FF356-36BD-3840-80DE-10A8A443997C}" type="slidenum">
              <a:rPr kumimoji="1" lang="zh-TW" altLang="en-US" smtClean="0"/>
              <a:pPr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526732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945C3-207F-B64C-903A-FD3252B191A4}" type="datetimeFigureOut">
              <a:rPr kumimoji="1" lang="zh-TW" altLang="en-US" smtClean="0"/>
              <a:pPr/>
              <a:t>2021/5/30</a:t>
            </a:fld>
            <a:endParaRPr kumimoji="1"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FF356-36BD-3840-80DE-10A8A443997C}" type="slidenum">
              <a:rPr kumimoji="1" lang="zh-TW" altLang="en-US" smtClean="0"/>
              <a:pPr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592351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TW" altLang="en-US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TW" altLang="en-US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945C3-207F-B64C-903A-FD3252B191A4}" type="datetimeFigureOut">
              <a:rPr kumimoji="1" lang="zh-TW" altLang="en-US" smtClean="0"/>
              <a:pPr/>
              <a:t>2021/5/30</a:t>
            </a:fld>
            <a:endParaRPr kumimoji="1" lang="zh-TW" altLang="en-US"/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FF356-36BD-3840-80DE-10A8A443997C}" type="slidenum">
              <a:rPr kumimoji="1" lang="zh-TW" altLang="en-US" smtClean="0"/>
              <a:pPr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740801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TW" altLang="en-US"/>
              <a:t>按一下以編輯母片標題樣式</a:t>
            </a:r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945C3-207F-B64C-903A-FD3252B191A4}" type="datetimeFigureOut">
              <a:rPr kumimoji="1" lang="zh-TW" altLang="en-US" smtClean="0"/>
              <a:pPr/>
              <a:t>2021/5/30</a:t>
            </a:fld>
            <a:endParaRPr kumimoji="1"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FF356-36BD-3840-80DE-10A8A443997C}" type="slidenum">
              <a:rPr kumimoji="1" lang="zh-TW" altLang="en-US" smtClean="0"/>
              <a:pPr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708626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945C3-207F-B64C-903A-FD3252B191A4}" type="datetimeFigureOut">
              <a:rPr kumimoji="1" lang="zh-TW" altLang="en-US" smtClean="0"/>
              <a:pPr/>
              <a:t>2021/5/30</a:t>
            </a:fld>
            <a:endParaRPr kumimoji="1" lang="zh-TW" alt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FF356-36BD-3840-80DE-10A8A443997C}" type="slidenum">
              <a:rPr kumimoji="1" lang="zh-TW" altLang="en-US" smtClean="0"/>
              <a:pPr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441769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zh-TW" altLang="en-US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945C3-207F-B64C-903A-FD3252B191A4}" type="datetimeFigureOut">
              <a:rPr kumimoji="1" lang="zh-TW" altLang="en-US" smtClean="0"/>
              <a:pPr/>
              <a:t>2021/5/30</a:t>
            </a:fld>
            <a:endParaRPr kumimoji="1"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FF356-36BD-3840-80DE-10A8A443997C}" type="slidenum">
              <a:rPr kumimoji="1" lang="zh-TW" altLang="en-US" smtClean="0"/>
              <a:pPr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205090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zh-TW" altLang="en-US"/>
              <a:t>按一下以編輯母片標題樣式</a:t>
            </a:r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zh-TW" altLang="en-US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945C3-207F-B64C-903A-FD3252B191A4}" type="datetimeFigureOut">
              <a:rPr kumimoji="1" lang="zh-TW" altLang="en-US" smtClean="0"/>
              <a:pPr/>
              <a:t>2021/5/30</a:t>
            </a:fld>
            <a:endParaRPr kumimoji="1"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FF356-36BD-3840-80DE-10A8A443997C}" type="slidenum">
              <a:rPr kumimoji="1" lang="zh-TW" altLang="en-US" smtClean="0"/>
              <a:pPr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6959318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945C3-207F-B64C-903A-FD3252B191A4}" type="datetimeFigureOut">
              <a:rPr kumimoji="1" lang="zh-TW" altLang="en-US" smtClean="0"/>
              <a:pPr/>
              <a:t>2021/5/30</a:t>
            </a:fld>
            <a:endParaRPr kumimoji="1"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FF356-36BD-3840-80DE-10A8A443997C}" type="slidenum">
              <a:rPr kumimoji="1" lang="zh-TW" altLang="en-US" smtClean="0"/>
              <a:pPr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612988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1"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945C3-207F-B64C-903A-FD3252B191A4}" type="datetimeFigureOut">
              <a:rPr kumimoji="1" lang="zh-TW" altLang="en-US" smtClean="0"/>
              <a:pPr/>
              <a:t>2021/5/30</a:t>
            </a:fld>
            <a:endParaRPr kumimoji="1"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FF356-36BD-3840-80DE-10A8A443997C}" type="slidenum">
              <a:rPr kumimoji="1" lang="zh-TW" altLang="en-US" smtClean="0"/>
              <a:pPr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697706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6945C3-207F-B64C-903A-FD3252B191A4}" type="datetimeFigureOut">
              <a:rPr kumimoji="1" lang="zh-TW" altLang="en-US" smtClean="0"/>
              <a:pPr/>
              <a:t>2021/5/30</a:t>
            </a:fld>
            <a:endParaRPr kumimoji="1"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FFF356-36BD-3840-80DE-10A8A443997C}" type="slidenum">
              <a:rPr kumimoji="1" lang="zh-TW" altLang="en-US" smtClean="0"/>
              <a:pPr/>
              <a:t>‹#›</a:t>
            </a:fld>
            <a:endParaRPr kumimoji="1"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93202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1.pn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comments" Target="../comments/comment1.xml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18" Type="http://schemas.openxmlformats.org/officeDocument/2006/relationships/image" Target="../media/image27.png"/><Relationship Id="rId3" Type="http://schemas.openxmlformats.org/officeDocument/2006/relationships/image" Target="../media/image1.png"/><Relationship Id="rId21" Type="http://schemas.openxmlformats.org/officeDocument/2006/relationships/image" Target="../media/image30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17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25.png"/><Relationship Id="rId20" Type="http://schemas.openxmlformats.org/officeDocument/2006/relationships/image" Target="../media/image2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5" Type="http://schemas.openxmlformats.org/officeDocument/2006/relationships/image" Target="../media/image24.png"/><Relationship Id="rId10" Type="http://schemas.openxmlformats.org/officeDocument/2006/relationships/image" Target="../media/image19.png"/><Relationship Id="rId19" Type="http://schemas.openxmlformats.org/officeDocument/2006/relationships/image" Target="../media/image28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Relationship Id="rId22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36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6" Type="http://schemas.openxmlformats.org/officeDocument/2006/relationships/hyperlink" Target="about:blank" TargetMode="Externa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42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5" Type="http://schemas.openxmlformats.org/officeDocument/2006/relationships/image" Target="../media/image40.jpeg"/><Relationship Id="rId4" Type="http://schemas.openxmlformats.org/officeDocument/2006/relationships/image" Target="../media/image3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6.jpeg"/><Relationship Id="rId4" Type="http://schemas.openxmlformats.org/officeDocument/2006/relationships/image" Target="../media/image4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1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jpeg"/><Relationship Id="rId3" Type="http://schemas.openxmlformats.org/officeDocument/2006/relationships/image" Target="../media/image1.png"/><Relationship Id="rId7" Type="http://schemas.openxmlformats.org/officeDocument/2006/relationships/image" Target="../media/image57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6.jpeg"/><Relationship Id="rId5" Type="http://schemas.openxmlformats.org/officeDocument/2006/relationships/image" Target="../media/image55.jpeg"/><Relationship Id="rId4" Type="http://schemas.openxmlformats.org/officeDocument/2006/relationships/image" Target="../media/image54.jpeg"/><Relationship Id="rId9" Type="http://schemas.openxmlformats.org/officeDocument/2006/relationships/image" Target="../media/image59.jpe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jpeg"/><Relationship Id="rId3" Type="http://schemas.openxmlformats.org/officeDocument/2006/relationships/image" Target="../media/image60.png"/><Relationship Id="rId7" Type="http://schemas.openxmlformats.org/officeDocument/2006/relationships/image" Target="../media/image6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3.jpeg"/><Relationship Id="rId5" Type="http://schemas.openxmlformats.org/officeDocument/2006/relationships/image" Target="../media/image62.jpeg"/><Relationship Id="rId4" Type="http://schemas.openxmlformats.org/officeDocument/2006/relationships/image" Target="../media/image61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3.jpeg"/><Relationship Id="rId4" Type="http://schemas.openxmlformats.org/officeDocument/2006/relationships/image" Target="../media/image72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6.png"/><Relationship Id="rId4" Type="http://schemas.openxmlformats.org/officeDocument/2006/relationships/image" Target="../media/image39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7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0.jpeg"/><Relationship Id="rId5" Type="http://schemas.openxmlformats.org/officeDocument/2006/relationships/image" Target="../media/image79.png"/><Relationship Id="rId4" Type="http://schemas.openxmlformats.org/officeDocument/2006/relationships/image" Target="../media/image78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jpeg"/><Relationship Id="rId3" Type="http://schemas.openxmlformats.org/officeDocument/2006/relationships/image" Target="../media/image1.png"/><Relationship Id="rId7" Type="http://schemas.openxmlformats.org/officeDocument/2006/relationships/image" Target="../media/image84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3.jpeg"/><Relationship Id="rId5" Type="http://schemas.openxmlformats.org/officeDocument/2006/relationships/image" Target="../media/image82.jpeg"/><Relationship Id="rId4" Type="http://schemas.openxmlformats.org/officeDocument/2006/relationships/image" Target="../media/image81.jpeg"/><Relationship Id="rId9" Type="http://schemas.openxmlformats.org/officeDocument/2006/relationships/image" Target="../media/image86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9.png"/><Relationship Id="rId5" Type="http://schemas.openxmlformats.org/officeDocument/2006/relationships/image" Target="../media/image88.png"/><Relationship Id="rId4" Type="http://schemas.openxmlformats.org/officeDocument/2006/relationships/image" Target="../media/image87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3.jpeg"/><Relationship Id="rId5" Type="http://schemas.openxmlformats.org/officeDocument/2006/relationships/image" Target="../media/image92.jpeg"/><Relationship Id="rId4" Type="http://schemas.openxmlformats.org/officeDocument/2006/relationships/image" Target="../media/image91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4.png"/><Relationship Id="rId4" Type="http://schemas.openxmlformats.org/officeDocument/2006/relationships/image" Target="../media/image41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6.png"/><Relationship Id="rId4" Type="http://schemas.openxmlformats.org/officeDocument/2006/relationships/image" Target="../media/image95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8.png"/><Relationship Id="rId4" Type="http://schemas.openxmlformats.org/officeDocument/2006/relationships/image" Target="../media/image97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0.png"/><Relationship Id="rId4" Type="http://schemas.openxmlformats.org/officeDocument/2006/relationships/image" Target="../media/image99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3.png"/><Relationship Id="rId5" Type="http://schemas.openxmlformats.org/officeDocument/2006/relationships/image" Target="../media/image102.jpeg"/><Relationship Id="rId4" Type="http://schemas.openxmlformats.org/officeDocument/2006/relationships/image" Target="../media/image101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5.png"/><Relationship Id="rId4" Type="http://schemas.openxmlformats.org/officeDocument/2006/relationships/image" Target="../media/image104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jpeg"/><Relationship Id="rId3" Type="http://schemas.openxmlformats.org/officeDocument/2006/relationships/image" Target="../media/image1.png"/><Relationship Id="rId7" Type="http://schemas.openxmlformats.org/officeDocument/2006/relationships/image" Target="../media/image109.jpe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8.jpeg"/><Relationship Id="rId5" Type="http://schemas.openxmlformats.org/officeDocument/2006/relationships/image" Target="../media/image107.jpeg"/><Relationship Id="rId4" Type="http://schemas.openxmlformats.org/officeDocument/2006/relationships/image" Target="../media/image106.jpeg"/><Relationship Id="rId9" Type="http://schemas.openxmlformats.org/officeDocument/2006/relationships/image" Target="../media/image111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4.jpeg"/><Relationship Id="rId5" Type="http://schemas.openxmlformats.org/officeDocument/2006/relationships/image" Target="../media/image113.jpeg"/><Relationship Id="rId4" Type="http://schemas.openxmlformats.org/officeDocument/2006/relationships/image" Target="../media/image112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7.png"/><Relationship Id="rId5" Type="http://schemas.openxmlformats.org/officeDocument/2006/relationships/image" Target="../media/image116.png"/><Relationship Id="rId4" Type="http://schemas.openxmlformats.org/officeDocument/2006/relationships/image" Target="../media/image115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0.png"/><Relationship Id="rId5" Type="http://schemas.openxmlformats.org/officeDocument/2006/relationships/image" Target="../media/image119.png"/><Relationship Id="rId4" Type="http://schemas.openxmlformats.org/officeDocument/2006/relationships/image" Target="../media/image118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2.png"/><Relationship Id="rId4" Type="http://schemas.openxmlformats.org/officeDocument/2006/relationships/image" Target="../media/image121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26.jpe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5.jpeg"/><Relationship Id="rId5" Type="http://schemas.openxmlformats.org/officeDocument/2006/relationships/image" Target="../media/image124.jpeg"/><Relationship Id="rId4" Type="http://schemas.openxmlformats.org/officeDocument/2006/relationships/image" Target="../media/image123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30.jpe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9.jpeg"/><Relationship Id="rId5" Type="http://schemas.openxmlformats.org/officeDocument/2006/relationships/image" Target="../media/image128.jpeg"/><Relationship Id="rId4" Type="http://schemas.openxmlformats.org/officeDocument/2006/relationships/image" Target="../media/image127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93.jpe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2.jpeg"/><Relationship Id="rId5" Type="http://schemas.openxmlformats.org/officeDocument/2006/relationships/image" Target="../media/image91.jpeg"/><Relationship Id="rId4" Type="http://schemas.openxmlformats.org/officeDocument/2006/relationships/image" Target="../media/image90.jpe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2.png"/><Relationship Id="rId4" Type="http://schemas.openxmlformats.org/officeDocument/2006/relationships/image" Target="../media/image131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1.jpeg"/><Relationship Id="rId4" Type="http://schemas.openxmlformats.org/officeDocument/2006/relationships/image" Target="../media/image133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37.jpe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6.jpeg"/><Relationship Id="rId5" Type="http://schemas.openxmlformats.org/officeDocument/2006/relationships/image" Target="../media/image135.jpeg"/><Relationship Id="rId4" Type="http://schemas.openxmlformats.org/officeDocument/2006/relationships/image" Target="../media/image134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0.png"/><Relationship Id="rId4" Type="http://schemas.openxmlformats.org/officeDocument/2006/relationships/image" Target="../media/image139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2.jpeg"/><Relationship Id="rId4" Type="http://schemas.openxmlformats.org/officeDocument/2006/relationships/image" Target="../media/image141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9.jpeg"/><Relationship Id="rId4" Type="http://schemas.openxmlformats.org/officeDocument/2006/relationships/image" Target="../media/image148.jpeg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4.jpeg"/><Relationship Id="rId3" Type="http://schemas.openxmlformats.org/officeDocument/2006/relationships/image" Target="../media/image1.png"/><Relationship Id="rId7" Type="http://schemas.openxmlformats.org/officeDocument/2006/relationships/image" Target="../media/image153.jpe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2.jpeg"/><Relationship Id="rId5" Type="http://schemas.openxmlformats.org/officeDocument/2006/relationships/image" Target="../media/image151.jpeg"/><Relationship Id="rId4" Type="http://schemas.openxmlformats.org/officeDocument/2006/relationships/image" Target="../media/image150.jpe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0.jpeg"/><Relationship Id="rId3" Type="http://schemas.openxmlformats.org/officeDocument/2006/relationships/image" Target="../media/image155.jpeg"/><Relationship Id="rId7" Type="http://schemas.openxmlformats.org/officeDocument/2006/relationships/image" Target="../media/image15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8.jpeg"/><Relationship Id="rId5" Type="http://schemas.openxmlformats.org/officeDocument/2006/relationships/image" Target="../media/image157.jpeg"/><Relationship Id="rId4" Type="http://schemas.openxmlformats.org/officeDocument/2006/relationships/image" Target="../media/image156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3.jpe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6.jpeg"/><Relationship Id="rId4" Type="http://schemas.openxmlformats.org/officeDocument/2006/relationships/image" Target="../media/image165.jpe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8.jpeg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2.jpeg"/><Relationship Id="rId5" Type="http://schemas.openxmlformats.org/officeDocument/2006/relationships/image" Target="../media/image171.jpeg"/><Relationship Id="rId4" Type="http://schemas.openxmlformats.org/officeDocument/2006/relationships/image" Target="../media/image170.jpe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6.png"/><Relationship Id="rId4" Type="http://schemas.openxmlformats.org/officeDocument/2006/relationships/image" Target="../media/image175.jpeg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7.png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7.png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81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0.jpeg"/><Relationship Id="rId5" Type="http://schemas.openxmlformats.org/officeDocument/2006/relationships/image" Target="../media/image179.jpeg"/><Relationship Id="rId4" Type="http://schemas.openxmlformats.org/officeDocument/2006/relationships/image" Target="../media/image178.jpe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4.jpeg"/><Relationship Id="rId5" Type="http://schemas.openxmlformats.org/officeDocument/2006/relationships/image" Target="../media/image183.jpeg"/><Relationship Id="rId4" Type="http://schemas.openxmlformats.org/officeDocument/2006/relationships/image" Target="../media/image182.jpe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6.jpeg"/><Relationship Id="rId4" Type="http://schemas.openxmlformats.org/officeDocument/2006/relationships/image" Target="../media/image185.jpeg"/></Relationships>
</file>

<file path=ppt/slides/_rels/slide9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9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9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6.png"/></Relationships>
</file>

<file path=ppt/slides/_rels/slide9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0.jpeg"/><Relationship Id="rId3" Type="http://schemas.openxmlformats.org/officeDocument/2006/relationships/image" Target="../media/image1.png"/><Relationship Id="rId7" Type="http://schemas.openxmlformats.org/officeDocument/2006/relationships/image" Target="../media/image199.jpeg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8.jpeg"/><Relationship Id="rId5" Type="http://schemas.openxmlformats.org/officeDocument/2006/relationships/image" Target="../media/image197.jpeg"/><Relationship Id="rId4" Type="http://schemas.openxmlformats.org/officeDocument/2006/relationships/image" Target="../media/image159.jpe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1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3.jpeg"/><Relationship Id="rId4" Type="http://schemas.openxmlformats.org/officeDocument/2006/relationships/image" Target="../media/image202.pn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7.pn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5.png"/><Relationship Id="rId5" Type="http://schemas.openxmlformats.org/officeDocument/2006/relationships/image" Target="../media/image204.png"/><Relationship Id="rId4" Type="http://schemas.openxmlformats.org/officeDocument/2006/relationships/image" Target="../media/image177.pn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7.png"/><Relationship Id="rId5" Type="http://schemas.openxmlformats.org/officeDocument/2006/relationships/image" Target="../media/image206.png"/><Relationship Id="rId4" Type="http://schemas.openxmlformats.org/officeDocument/2006/relationships/image" Target="../media/image177.png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9.png"/><Relationship Id="rId5" Type="http://schemas.openxmlformats.org/officeDocument/2006/relationships/image" Target="../media/image208.png"/><Relationship Id="rId4" Type="http://schemas.openxmlformats.org/officeDocument/2006/relationships/image" Target="../media/image177.pn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1.png"/><Relationship Id="rId5" Type="http://schemas.openxmlformats.org/officeDocument/2006/relationships/image" Target="../media/image210.png"/><Relationship Id="rId4" Type="http://schemas.openxmlformats.org/officeDocument/2006/relationships/image" Target="../media/image177.pn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7.png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7.png"/></Relationships>
</file>

<file path=ppt/slides/_rels/slide10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6.jpeg"/><Relationship Id="rId3" Type="http://schemas.openxmlformats.org/officeDocument/2006/relationships/image" Target="../media/image1.png"/><Relationship Id="rId7" Type="http://schemas.openxmlformats.org/officeDocument/2006/relationships/image" Target="../media/image215.jpeg"/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4.jpeg"/><Relationship Id="rId5" Type="http://schemas.openxmlformats.org/officeDocument/2006/relationships/image" Target="../media/image213.jpeg"/><Relationship Id="rId4" Type="http://schemas.openxmlformats.org/officeDocument/2006/relationships/image" Target="../media/image212.jpeg"/><Relationship Id="rId9" Type="http://schemas.openxmlformats.org/officeDocument/2006/relationships/image" Target="../media/image217.jpeg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7.png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8.xml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png"/><Relationship Id="rId2" Type="http://schemas.openxmlformats.org/officeDocument/2006/relationships/notesSlide" Target="../notesSlides/notesSlide89.xml"/><Relationship Id="rId1" Type="http://schemas.openxmlformats.org/officeDocument/2006/relationships/slideLayout" Target="../slideLayouts/slideLayout7.xml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9.png"/><Relationship Id="rId2" Type="http://schemas.openxmlformats.org/officeDocument/2006/relationships/notesSlide" Target="../notesSlides/notesSlide90.xml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7.png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7.png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3.xml"/><Relationship Id="rId1" Type="http://schemas.openxmlformats.org/officeDocument/2006/relationships/slideLayout" Target="../slideLayouts/slideLayout1.xml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4.xml"/><Relationship Id="rId1" Type="http://schemas.openxmlformats.org/officeDocument/2006/relationships/slideLayout" Target="../slideLayouts/slideLayout1.xml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9173509" cy="6858000"/>
          </a:xfrm>
          <a:prstGeom prst="rect">
            <a:avLst/>
          </a:prstGeom>
        </p:spPr>
      </p:pic>
      <p:sp>
        <p:nvSpPr>
          <p:cNvPr id="5" name="文字方塊 4"/>
          <p:cNvSpPr txBox="1"/>
          <p:nvPr/>
        </p:nvSpPr>
        <p:spPr>
          <a:xfrm>
            <a:off x="533400" y="1529229"/>
            <a:ext cx="8331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TW" sz="4800" b="1" dirty="0" smtClean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109</a:t>
            </a:r>
            <a:r>
              <a:rPr kumimoji="1" lang="zh-TW" altLang="en-US" sz="4800" b="1" dirty="0" smtClean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學年</a:t>
            </a:r>
            <a:r>
              <a:rPr kumimoji="1" lang="zh-TW" altLang="en-US" sz="48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度健康促進議題</a:t>
            </a:r>
            <a:r>
              <a:rPr kumimoji="1" lang="en-US" altLang="zh-TW" sz="48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       </a:t>
            </a:r>
          </a:p>
          <a:p>
            <a:pPr algn="ctr"/>
            <a:endParaRPr kumimoji="1" lang="en-US" altLang="zh-TW" sz="4800" b="1" dirty="0">
              <a:solidFill>
                <a:srgbClr val="0000FF"/>
              </a:solidFill>
              <a:latin typeface="BiauKai"/>
              <a:ea typeface="BiauKai"/>
              <a:cs typeface="BiauKai"/>
            </a:endParaRPr>
          </a:p>
          <a:p>
            <a:pPr algn="ctr"/>
            <a:r>
              <a:rPr kumimoji="1" lang="zh-TW" altLang="en-US" sz="48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期末成果報告</a:t>
            </a:r>
          </a:p>
        </p:txBody>
      </p:sp>
      <p:sp>
        <p:nvSpPr>
          <p:cNvPr id="6" name="文字方塊 5"/>
          <p:cNvSpPr txBox="1"/>
          <p:nvPr/>
        </p:nvSpPr>
        <p:spPr>
          <a:xfrm>
            <a:off x="1230775" y="4337050"/>
            <a:ext cx="72274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3600" b="1" smtClean="0">
                <a:solidFill>
                  <a:srgbClr val="660066"/>
                </a:solidFill>
                <a:latin typeface="BiauKai"/>
                <a:ea typeface="BiauKai"/>
                <a:cs typeface="BiauKai"/>
              </a:rPr>
              <a:t>報告人：周宛君</a:t>
            </a:r>
            <a:endParaRPr kumimoji="1" lang="en-US" altLang="zh-TW" sz="3600" b="1" dirty="0" smtClean="0">
              <a:solidFill>
                <a:srgbClr val="660066"/>
              </a:solidFill>
              <a:latin typeface="BiauKai"/>
              <a:ea typeface="BiauKai"/>
              <a:cs typeface="BiauKai"/>
            </a:endParaRPr>
          </a:p>
          <a:p>
            <a:pPr algn="ctr"/>
            <a:r>
              <a:rPr kumimoji="1" lang="en-US" altLang="zh-TW" sz="3600" b="1" dirty="0" smtClean="0">
                <a:solidFill>
                  <a:srgbClr val="660066"/>
                </a:solidFill>
                <a:latin typeface="BiauKai"/>
                <a:ea typeface="BiauKai"/>
                <a:cs typeface="BiauKai"/>
              </a:rPr>
              <a:t>2021.05.31.</a:t>
            </a:r>
            <a:endParaRPr kumimoji="1" lang="zh-TW" altLang="en-US" sz="3600" b="1" dirty="0">
              <a:solidFill>
                <a:srgbClr val="660066"/>
              </a:solidFill>
              <a:latin typeface="BiauKai"/>
              <a:ea typeface="BiauKai"/>
              <a:cs typeface="BiauKai"/>
            </a:endParaRPr>
          </a:p>
        </p:txBody>
      </p:sp>
      <p:sp>
        <p:nvSpPr>
          <p:cNvPr id="7" name="文字方塊 6"/>
          <p:cNvSpPr txBox="1"/>
          <p:nvPr/>
        </p:nvSpPr>
        <p:spPr>
          <a:xfrm>
            <a:off x="609600" y="360829"/>
            <a:ext cx="833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6000" b="1" dirty="0">
                <a:solidFill>
                  <a:srgbClr val="660066"/>
                </a:solidFill>
                <a:latin typeface="BiauKai"/>
                <a:ea typeface="BiauKai"/>
                <a:cs typeface="BiauKai"/>
              </a:rPr>
              <a:t>屏東縣和平國小</a:t>
            </a:r>
          </a:p>
        </p:txBody>
      </p:sp>
    </p:spTree>
    <p:extLst>
      <p:ext uri="{BB962C8B-B14F-4D97-AF65-F5344CB8AC3E}">
        <p14:creationId xmlns="" xmlns:p14="http://schemas.microsoft.com/office/powerpoint/2010/main" val="3952383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1"/>
          <p:cNvSpPr txBox="1">
            <a:spLocks noChangeArrowheads="1"/>
          </p:cNvSpPr>
          <p:nvPr/>
        </p:nvSpPr>
        <p:spPr bwMode="auto">
          <a:xfrm>
            <a:off x="439738" y="2205038"/>
            <a:ext cx="8229600" cy="334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/>
          <a:lstStyle>
            <a:lvl1pPr marL="341313" indent="-341313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200">
                <a:solidFill>
                  <a:srgbClr val="002060"/>
                </a:solidFill>
                <a:latin typeface="標楷體" charset="0"/>
                <a:ea typeface="標楷體" charset="0"/>
                <a:cs typeface="標楷體" charset="0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260A55"/>
                </a:solidFill>
                <a:latin typeface="標楷體" charset="0"/>
                <a:ea typeface="標楷體" charset="0"/>
                <a:cs typeface="標楷體" charset="0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000000"/>
                </a:solidFill>
                <a:latin typeface="標楷體" charset="0"/>
                <a:ea typeface="標楷體" charset="0"/>
                <a:cs typeface="標楷體" charset="0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000000"/>
                </a:solidFill>
                <a:latin typeface="Rockwell" charset="0"/>
                <a:ea typeface="標楷體" charset="0"/>
                <a:cs typeface="標楷體" charset="0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000000"/>
                </a:solidFill>
                <a:latin typeface="Rockwell" charset="0"/>
                <a:ea typeface="標楷體" charset="0"/>
                <a:cs typeface="標楷體" charset="0"/>
              </a:defRPr>
            </a:lvl5pPr>
            <a:lvl6pPr defTabSz="449263" eaLnBrk="0" fontAlgn="base" hangingPunct="0"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000000"/>
                </a:solidFill>
                <a:latin typeface="Rockwell" charset="0"/>
                <a:ea typeface="標楷體" charset="0"/>
                <a:cs typeface="標楷體" charset="0"/>
              </a:defRPr>
            </a:lvl6pPr>
            <a:lvl7pPr defTabSz="449263" eaLnBrk="0" fontAlgn="base" hangingPunct="0"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000000"/>
                </a:solidFill>
                <a:latin typeface="Rockwell" charset="0"/>
                <a:ea typeface="標楷體" charset="0"/>
                <a:cs typeface="標楷體" charset="0"/>
              </a:defRPr>
            </a:lvl7pPr>
            <a:lvl8pPr defTabSz="449263" eaLnBrk="0" fontAlgn="base" hangingPunct="0"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000000"/>
                </a:solidFill>
                <a:latin typeface="Rockwell" charset="0"/>
                <a:ea typeface="標楷體" charset="0"/>
                <a:cs typeface="標楷體" charset="0"/>
              </a:defRPr>
            </a:lvl8pPr>
            <a:lvl9pPr defTabSz="449263" eaLnBrk="0" fontAlgn="base" hangingPunct="0"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000000"/>
                </a:solidFill>
                <a:latin typeface="Rockwell" charset="0"/>
                <a:ea typeface="標楷體" charset="0"/>
                <a:cs typeface="標楷體" charset="0"/>
              </a:defRPr>
            </a:lvl9pPr>
          </a:lstStyle>
          <a:p>
            <a:pPr eaLnBrk="1" hangingPunct="1">
              <a:spcBef>
                <a:spcPts val="700"/>
              </a:spcBef>
              <a:buClr>
                <a:srgbClr val="002060"/>
              </a:buClr>
              <a:buSzPct val="100000"/>
              <a:buFont typeface="Arial" charset="0"/>
              <a:buChar char="•"/>
            </a:pPr>
            <a:r>
              <a:rPr lang="zh-TW" sz="3600" dirty="0">
                <a:solidFill>
                  <a:srgbClr val="0000FF"/>
                </a:solidFill>
              </a:rPr>
              <a:t>學校背景與學區概況</a:t>
            </a:r>
          </a:p>
          <a:p>
            <a:pPr eaLnBrk="1" hangingPunct="1">
              <a:spcBef>
                <a:spcPts val="700"/>
              </a:spcBef>
              <a:buClr>
                <a:srgbClr val="002060"/>
              </a:buClr>
              <a:buSzPct val="100000"/>
              <a:buFont typeface="Arial" charset="0"/>
              <a:buChar char="•"/>
            </a:pPr>
            <a:r>
              <a:rPr lang="en-US" altLang="zh-TW" sz="3600" dirty="0">
                <a:solidFill>
                  <a:srgbClr val="0000FF"/>
                </a:solidFill>
              </a:rPr>
              <a:t>SWOT</a:t>
            </a:r>
            <a:r>
              <a:rPr lang="zh-TW" sz="3600" dirty="0">
                <a:solidFill>
                  <a:srgbClr val="0000FF"/>
                </a:solidFill>
              </a:rPr>
              <a:t>分析</a:t>
            </a:r>
          </a:p>
          <a:p>
            <a:pPr eaLnBrk="1" hangingPunct="1">
              <a:spcBef>
                <a:spcPts val="700"/>
              </a:spcBef>
              <a:buClr>
                <a:srgbClr val="002060"/>
              </a:buClr>
              <a:buSzPct val="100000"/>
              <a:buFont typeface="Arial" charset="0"/>
              <a:buChar char="•"/>
            </a:pPr>
            <a:r>
              <a:rPr lang="zh-TW" altLang="en-US" sz="3600" dirty="0">
                <a:solidFill>
                  <a:srgbClr val="0000FF"/>
                </a:solidFill>
              </a:rPr>
              <a:t>歷</a:t>
            </a:r>
            <a:r>
              <a:rPr lang="zh-TW" sz="3600" dirty="0">
                <a:solidFill>
                  <a:srgbClr val="0000FF"/>
                </a:solidFill>
              </a:rPr>
              <a:t>年</a:t>
            </a:r>
            <a:r>
              <a:rPr lang="zh-TW" altLang="en-US" sz="3600" dirty="0">
                <a:solidFill>
                  <a:srgbClr val="0000FF"/>
                </a:solidFill>
              </a:rPr>
              <a:t>健檢數據分析</a:t>
            </a:r>
            <a:endParaRPr lang="en-US" altLang="zh-TW" sz="3600" dirty="0">
              <a:solidFill>
                <a:srgbClr val="0000FF"/>
              </a:solidFill>
            </a:endParaRPr>
          </a:p>
          <a:p>
            <a:pPr>
              <a:spcBef>
                <a:spcPts val="700"/>
              </a:spcBef>
              <a:buClr>
                <a:srgbClr val="002060"/>
              </a:buClr>
              <a:buSzPct val="100000"/>
              <a:buFont typeface="Arial" charset="0"/>
              <a:buChar char="•"/>
            </a:pPr>
            <a:r>
              <a:rPr lang="en-US" altLang="zh-TW" sz="3600" dirty="0" smtClean="0">
                <a:solidFill>
                  <a:srgbClr val="0000FF"/>
                </a:solidFill>
              </a:rPr>
              <a:t>109</a:t>
            </a:r>
            <a:r>
              <a:rPr lang="zh-TW" altLang="en-US" sz="3600" dirty="0" smtClean="0">
                <a:solidFill>
                  <a:srgbClr val="0000FF"/>
                </a:solidFill>
              </a:rPr>
              <a:t>學年</a:t>
            </a:r>
            <a:r>
              <a:rPr lang="zh-TW" altLang="en-US" sz="3600" dirty="0">
                <a:solidFill>
                  <a:srgbClr val="0000FF"/>
                </a:solidFill>
              </a:rPr>
              <a:t>度主議題執行策略及成果</a:t>
            </a:r>
            <a:endParaRPr lang="en-US" altLang="zh-TW" sz="3600" dirty="0">
              <a:solidFill>
                <a:srgbClr val="0000FF"/>
              </a:solidFill>
            </a:endParaRPr>
          </a:p>
          <a:p>
            <a:pPr marL="0" indent="0">
              <a:spcBef>
                <a:spcPts val="700"/>
              </a:spcBef>
              <a:buClr>
                <a:srgbClr val="002060"/>
              </a:buClr>
              <a:buSzPct val="100000"/>
            </a:pPr>
            <a:r>
              <a:rPr lang="en-US" altLang="zh-TW" sz="3600" dirty="0">
                <a:solidFill>
                  <a:srgbClr val="0000FF"/>
                </a:solidFill>
              </a:rPr>
              <a:t>  </a:t>
            </a:r>
            <a:r>
              <a:rPr lang="zh-TW" altLang="en-US" sz="3600" dirty="0">
                <a:solidFill>
                  <a:srgbClr val="0000FF"/>
                </a:solidFill>
              </a:rPr>
              <a:t>（六大範疇依序呈現）</a:t>
            </a:r>
            <a:endParaRPr lang="en-US" altLang="zh-TW" sz="3600" dirty="0">
              <a:solidFill>
                <a:srgbClr val="0000FF"/>
              </a:solidFill>
            </a:endParaRPr>
          </a:p>
          <a:p>
            <a:pPr>
              <a:spcBef>
                <a:spcPts val="700"/>
              </a:spcBef>
              <a:buClr>
                <a:srgbClr val="002060"/>
              </a:buClr>
              <a:buSzPct val="100000"/>
              <a:buFont typeface="Arial" charset="0"/>
              <a:buChar char="•"/>
            </a:pPr>
            <a:r>
              <a:rPr lang="zh-TW" altLang="en-US" sz="3600" dirty="0">
                <a:solidFill>
                  <a:srgbClr val="0000FF"/>
                </a:solidFill>
              </a:rPr>
              <a:t>其他議題執行成果</a:t>
            </a:r>
            <a:endParaRPr lang="en-US" altLang="zh-TW" sz="3600" dirty="0">
              <a:solidFill>
                <a:srgbClr val="0000FF"/>
              </a:solidFill>
            </a:endParaRPr>
          </a:p>
          <a:p>
            <a:pPr eaLnBrk="1" hangingPunct="1">
              <a:spcBef>
                <a:spcPts val="700"/>
              </a:spcBef>
              <a:buClr>
                <a:srgbClr val="002060"/>
              </a:buClr>
              <a:buSzPct val="100000"/>
              <a:buFont typeface="Arial" charset="0"/>
              <a:buChar char="•"/>
            </a:pPr>
            <a:r>
              <a:rPr lang="zh-TW" altLang="en-US" sz="3600" dirty="0">
                <a:solidFill>
                  <a:srgbClr val="0000FF"/>
                </a:solidFill>
              </a:rPr>
              <a:t>執行省思與建議</a:t>
            </a:r>
            <a:endParaRPr lang="en-US" altLang="zh-TW" sz="3600" dirty="0">
              <a:solidFill>
                <a:srgbClr val="0000FF"/>
              </a:solidFill>
            </a:endParaRPr>
          </a:p>
          <a:p>
            <a:pPr eaLnBrk="1" hangingPunct="1">
              <a:spcBef>
                <a:spcPts val="700"/>
              </a:spcBef>
              <a:buClr>
                <a:srgbClr val="002060"/>
              </a:buClr>
              <a:buSzPct val="100000"/>
              <a:buFont typeface="Arial" charset="0"/>
              <a:buChar char="•"/>
            </a:pPr>
            <a:endParaRPr lang="zh-TW" sz="3600" dirty="0">
              <a:solidFill>
                <a:srgbClr val="0000FF"/>
              </a:solidFill>
            </a:endParaRPr>
          </a:p>
        </p:txBody>
      </p:sp>
      <p:pic>
        <p:nvPicPr>
          <p:cNvPr id="25604" name="圖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338" y="23813"/>
            <a:ext cx="2557462" cy="2036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文字方塊 4"/>
          <p:cNvSpPr txBox="1"/>
          <p:nvPr/>
        </p:nvSpPr>
        <p:spPr>
          <a:xfrm>
            <a:off x="127000" y="560928"/>
            <a:ext cx="833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60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簡報大綱</a:t>
            </a:r>
          </a:p>
        </p:txBody>
      </p:sp>
    </p:spTree>
    <p:extLst>
      <p:ext uri="{BB962C8B-B14F-4D97-AF65-F5344CB8AC3E}">
        <p14:creationId xmlns="" xmlns:p14="http://schemas.microsoft.com/office/powerpoint/2010/main" val="170818560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9173509" cy="6858000"/>
          </a:xfrm>
          <a:prstGeom prst="rect">
            <a:avLst/>
          </a:prstGeom>
        </p:spPr>
      </p:pic>
      <p:grpSp>
        <p:nvGrpSpPr>
          <p:cNvPr id="17" name="群組 16">
            <a:extLst>
              <a:ext uri="{FF2B5EF4-FFF2-40B4-BE49-F238E27FC236}">
                <a16:creationId xmlns="" xmlns:a16="http://schemas.microsoft.com/office/drawing/2014/main" id="{18988981-D38C-4DB2-8940-F74526A3F9E9}"/>
              </a:ext>
            </a:extLst>
          </p:cNvPr>
          <p:cNvGrpSpPr/>
          <p:nvPr/>
        </p:nvGrpSpPr>
        <p:grpSpPr>
          <a:xfrm>
            <a:off x="-1" y="0"/>
            <a:ext cx="9173508" cy="6870911"/>
            <a:chOff x="-1" y="0"/>
            <a:chExt cx="9173508" cy="6870911"/>
          </a:xfrm>
        </p:grpSpPr>
        <p:pic>
          <p:nvPicPr>
            <p:cNvPr id="5" name="圖片 4">
              <a:extLst>
                <a:ext uri="{FF2B5EF4-FFF2-40B4-BE49-F238E27FC236}">
                  <a16:creationId xmlns="" xmlns:a16="http://schemas.microsoft.com/office/drawing/2014/main" id="{C2B1ABD4-3F46-461E-80AF-CD633723C26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25013" r="35064"/>
            <a:stretch/>
          </p:blipFill>
          <p:spPr>
            <a:xfrm>
              <a:off x="-1" y="0"/>
              <a:ext cx="9173508" cy="6870911"/>
            </a:xfrm>
            <a:prstGeom prst="rect">
              <a:avLst/>
            </a:prstGeom>
          </p:spPr>
        </p:pic>
        <p:sp>
          <p:nvSpPr>
            <p:cNvPr id="7" name="文字方塊 6"/>
            <p:cNvSpPr txBox="1"/>
            <p:nvPr/>
          </p:nvSpPr>
          <p:spPr>
            <a:xfrm>
              <a:off x="421153" y="203537"/>
              <a:ext cx="8331200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kumimoji="1" lang="zh-TW" altLang="en-US" sz="6000" b="1" dirty="0">
                  <a:solidFill>
                    <a:srgbClr val="660066"/>
                  </a:solidFill>
                  <a:latin typeface="BiauKai"/>
                  <a:ea typeface="BiauKai"/>
                  <a:cs typeface="BiauKai"/>
                </a:rPr>
                <a:t>學校地理位置</a:t>
              </a:r>
            </a:p>
          </p:txBody>
        </p:sp>
        <p:sp>
          <p:nvSpPr>
            <p:cNvPr id="6" name="橢圓 5">
              <a:extLst>
                <a:ext uri="{FF2B5EF4-FFF2-40B4-BE49-F238E27FC236}">
                  <a16:creationId xmlns="" xmlns:a16="http://schemas.microsoft.com/office/drawing/2014/main" id="{B60F620D-6253-4D15-BE6B-4584489AEAC3}"/>
                </a:ext>
              </a:extLst>
            </p:cNvPr>
            <p:cNvSpPr/>
            <p:nvPr/>
          </p:nvSpPr>
          <p:spPr>
            <a:xfrm>
              <a:off x="3631885" y="1504950"/>
              <a:ext cx="1534003" cy="1584326"/>
            </a:xfrm>
            <a:prstGeom prst="ellipse">
              <a:avLst/>
            </a:prstGeom>
            <a:noFill/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</p:spTree>
    <p:extLst>
      <p:ext uri="{BB962C8B-B14F-4D97-AF65-F5344CB8AC3E}">
        <p14:creationId xmlns="" xmlns:p14="http://schemas.microsoft.com/office/powerpoint/2010/main" val="2043444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9173509" cy="6858000"/>
          </a:xfrm>
          <a:prstGeom prst="rect">
            <a:avLst/>
          </a:prstGeom>
        </p:spPr>
      </p:pic>
      <p:sp>
        <p:nvSpPr>
          <p:cNvPr id="7" name="文字方塊 6"/>
          <p:cNvSpPr txBox="1"/>
          <p:nvPr/>
        </p:nvSpPr>
        <p:spPr>
          <a:xfrm>
            <a:off x="609600" y="360829"/>
            <a:ext cx="833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6000" b="1" dirty="0">
                <a:solidFill>
                  <a:srgbClr val="660066"/>
                </a:solidFill>
                <a:latin typeface="BiauKai"/>
                <a:ea typeface="BiauKai"/>
                <a:cs typeface="BiauKai"/>
              </a:rPr>
              <a:t>學校校園取景</a:t>
            </a:r>
          </a:p>
        </p:txBody>
      </p:sp>
      <p:pic>
        <p:nvPicPr>
          <p:cNvPr id="14" name="圖片 13">
            <a:extLst>
              <a:ext uri="{FF2B5EF4-FFF2-40B4-BE49-F238E27FC236}">
                <a16:creationId xmlns="" xmlns:a16="http://schemas.microsoft.com/office/drawing/2014/main" id="{4D81550E-2D14-4AE9-BBE0-84BD16372B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254124"/>
            <a:ext cx="2815590" cy="2110740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="" xmlns:a16="http://schemas.microsoft.com/office/drawing/2014/main" id="{A45EFCC3-EE5F-421A-824C-EA342626E9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" y="3886200"/>
            <a:ext cx="2815590" cy="2110740"/>
          </a:xfrm>
          <a:prstGeom prst="rect">
            <a:avLst/>
          </a:prstGeom>
        </p:spPr>
      </p:pic>
      <p:pic>
        <p:nvPicPr>
          <p:cNvPr id="17" name="圖片 16">
            <a:extLst>
              <a:ext uri="{FF2B5EF4-FFF2-40B4-BE49-F238E27FC236}">
                <a16:creationId xmlns="" xmlns:a16="http://schemas.microsoft.com/office/drawing/2014/main" id="{886E3DD0-6A3C-487C-B460-F3BB1E4143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20646" y="3886200"/>
            <a:ext cx="2815590" cy="2110740"/>
          </a:xfrm>
          <a:prstGeom prst="rect">
            <a:avLst/>
          </a:prstGeom>
        </p:spPr>
      </p:pic>
      <p:sp>
        <p:nvSpPr>
          <p:cNvPr id="22" name="文字方塊 21">
            <a:extLst>
              <a:ext uri="{FF2B5EF4-FFF2-40B4-BE49-F238E27FC236}">
                <a16:creationId xmlns="" xmlns:a16="http://schemas.microsoft.com/office/drawing/2014/main" id="{6B8667A2-3053-4448-9091-E4E635F1498A}"/>
              </a:ext>
            </a:extLst>
          </p:cNvPr>
          <p:cNvSpPr txBox="1"/>
          <p:nvPr/>
        </p:nvSpPr>
        <p:spPr>
          <a:xfrm>
            <a:off x="174005" y="3408682"/>
            <a:ext cx="21313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/>
              <a:t>嬉戲的草地</a:t>
            </a:r>
          </a:p>
        </p:txBody>
      </p:sp>
      <p:sp>
        <p:nvSpPr>
          <p:cNvPr id="23" name="文字方塊 22">
            <a:extLst>
              <a:ext uri="{FF2B5EF4-FFF2-40B4-BE49-F238E27FC236}">
                <a16:creationId xmlns="" xmlns:a16="http://schemas.microsoft.com/office/drawing/2014/main" id="{A79438EB-97A4-4A6C-A9A0-E94ABDD2608B}"/>
              </a:ext>
            </a:extLst>
          </p:cNvPr>
          <p:cNvSpPr txBox="1"/>
          <p:nvPr/>
        </p:nvSpPr>
        <p:spPr>
          <a:xfrm>
            <a:off x="3020646" y="3384298"/>
            <a:ext cx="28331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/>
              <a:t>精神的象徵百鴿</a:t>
            </a:r>
          </a:p>
        </p:txBody>
      </p:sp>
      <p:sp>
        <p:nvSpPr>
          <p:cNvPr id="24" name="文字方塊 23">
            <a:extLst>
              <a:ext uri="{FF2B5EF4-FFF2-40B4-BE49-F238E27FC236}">
                <a16:creationId xmlns="" xmlns:a16="http://schemas.microsoft.com/office/drawing/2014/main" id="{2F7F6E0C-6DD7-4B95-A8F7-5ADA2B220CDB}"/>
              </a:ext>
            </a:extLst>
          </p:cNvPr>
          <p:cNvSpPr txBox="1"/>
          <p:nvPr/>
        </p:nvSpPr>
        <p:spPr>
          <a:xfrm>
            <a:off x="802" y="6095079"/>
            <a:ext cx="26104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/>
              <a:t>低年級的滑梯</a:t>
            </a:r>
          </a:p>
        </p:txBody>
      </p:sp>
      <p:sp>
        <p:nvSpPr>
          <p:cNvPr id="25" name="文字方塊 24">
            <a:extLst>
              <a:ext uri="{FF2B5EF4-FFF2-40B4-BE49-F238E27FC236}">
                <a16:creationId xmlns="" xmlns:a16="http://schemas.microsoft.com/office/drawing/2014/main" id="{9364DB5A-EAAE-4FF9-822A-AC5167ECE80D}"/>
              </a:ext>
            </a:extLst>
          </p:cNvPr>
          <p:cNvSpPr txBox="1"/>
          <p:nvPr/>
        </p:nvSpPr>
        <p:spPr>
          <a:xfrm>
            <a:off x="6476469" y="3299472"/>
            <a:ext cx="24935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/>
              <a:t>     體育館</a:t>
            </a:r>
            <a:endParaRPr lang="zh-TW" altLang="en-US" sz="2800" dirty="0"/>
          </a:p>
        </p:txBody>
      </p:sp>
      <p:sp>
        <p:nvSpPr>
          <p:cNvPr id="26" name="文字方塊 25">
            <a:extLst>
              <a:ext uri="{FF2B5EF4-FFF2-40B4-BE49-F238E27FC236}">
                <a16:creationId xmlns="" xmlns:a16="http://schemas.microsoft.com/office/drawing/2014/main" id="{3A83B6EC-ABB8-4F83-B207-130B3CBB8D07}"/>
              </a:ext>
            </a:extLst>
          </p:cNvPr>
          <p:cNvSpPr txBox="1"/>
          <p:nvPr/>
        </p:nvSpPr>
        <p:spPr>
          <a:xfrm>
            <a:off x="3038178" y="6095079"/>
            <a:ext cx="27980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/>
              <a:t>競速體能的操場</a:t>
            </a:r>
          </a:p>
        </p:txBody>
      </p:sp>
      <p:pic>
        <p:nvPicPr>
          <p:cNvPr id="29" name="圖片 28">
            <a:extLst>
              <a:ext uri="{FF2B5EF4-FFF2-40B4-BE49-F238E27FC236}">
                <a16:creationId xmlns="" xmlns:a16="http://schemas.microsoft.com/office/drawing/2014/main" id="{FF392DF8-F173-4DA0-B67E-0A9149C09D9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2339" y="3906632"/>
            <a:ext cx="2815590" cy="2110740"/>
          </a:xfrm>
          <a:prstGeom prst="rect">
            <a:avLst/>
          </a:prstGeom>
        </p:spPr>
      </p:pic>
      <p:sp>
        <p:nvSpPr>
          <p:cNvPr id="30" name="文字方塊 29">
            <a:extLst>
              <a:ext uri="{FF2B5EF4-FFF2-40B4-BE49-F238E27FC236}">
                <a16:creationId xmlns="" xmlns:a16="http://schemas.microsoft.com/office/drawing/2014/main" id="{85191937-BDC3-490A-B521-FF2A9D19AE4A}"/>
              </a:ext>
            </a:extLst>
          </p:cNvPr>
          <p:cNvSpPr txBox="1"/>
          <p:nvPr/>
        </p:nvSpPr>
        <p:spPr>
          <a:xfrm>
            <a:off x="6324203" y="6115140"/>
            <a:ext cx="27980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/>
              <a:t>全校挑戰極限</a:t>
            </a: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9539" t="30521" r="18851" b="11399"/>
          <a:stretch/>
        </p:blipFill>
        <p:spPr>
          <a:xfrm>
            <a:off x="6296162" y="1289796"/>
            <a:ext cx="2771767" cy="2009675"/>
          </a:xfrm>
          <a:prstGeom prst="rect">
            <a:avLst/>
          </a:prstGeom>
        </p:spPr>
      </p:pic>
      <p:pic>
        <p:nvPicPr>
          <p:cNvPr id="8" name="圖片 7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357" t="24181" r="30001" b="10582"/>
          <a:stretch/>
        </p:blipFill>
        <p:spPr>
          <a:xfrm>
            <a:off x="3127101" y="1254124"/>
            <a:ext cx="2726668" cy="211074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74552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509" y="0"/>
            <a:ext cx="9173509" cy="6858000"/>
          </a:xfrm>
          <a:prstGeom prst="rect">
            <a:avLst/>
          </a:prstGeom>
        </p:spPr>
      </p:pic>
      <p:sp>
        <p:nvSpPr>
          <p:cNvPr id="5" name="文字方塊 4"/>
          <p:cNvSpPr txBox="1"/>
          <p:nvPr/>
        </p:nvSpPr>
        <p:spPr>
          <a:xfrm>
            <a:off x="609600" y="1376492"/>
            <a:ext cx="83312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zh-TW" sz="2800" b="1" dirty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本校</a:t>
            </a:r>
            <a:r>
              <a:rPr lang="zh-TW" altLang="zh-TW" sz="2800" b="1" dirty="0" smtClean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位於</a:t>
            </a:r>
            <a:r>
              <a:rPr lang="zh-TW" altLang="en-US" sz="2800" b="1" dirty="0" smtClean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屏東</a:t>
            </a:r>
            <a:r>
              <a:rPr lang="zh-TW" altLang="zh-TW" sz="2800" b="1" dirty="0" smtClean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市，</a:t>
            </a:r>
            <a:r>
              <a:rPr lang="zh-TW" altLang="en-US" sz="2800" b="1" dirty="0" smtClean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在華正路上</a:t>
            </a:r>
            <a:r>
              <a:rPr lang="zh-TW" altLang="zh-TW" sz="2800" b="1" dirty="0" smtClean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b="1" dirty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對面有和平公園</a:t>
            </a:r>
            <a:r>
              <a:rPr lang="zh-TW" altLang="en-US" sz="2800" b="1" dirty="0" smtClean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，和平國小</a:t>
            </a:r>
            <a:r>
              <a:rPr lang="zh-TW" altLang="en-US" sz="2800" b="1" dirty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是</a:t>
            </a:r>
            <a:r>
              <a:rPr lang="zh-TW" altLang="en-US" sz="2800" b="1" dirty="0" smtClean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發展天文及科普理念的學校</a:t>
            </a:r>
            <a:r>
              <a:rPr lang="zh-TW" altLang="zh-TW" sz="2800" b="1" dirty="0" smtClean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b="1" dirty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也發展</a:t>
            </a:r>
            <a:r>
              <a:rPr lang="zh-TW" altLang="en-US" sz="2800" b="1" dirty="0" smtClean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各式社團，包括動態靜態</a:t>
            </a:r>
            <a:r>
              <a:rPr lang="en-US" altLang="zh-TW" sz="2800" b="1" dirty="0" smtClean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b="1" dirty="0" smtClean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是多元學習的快樂小學。</a:t>
            </a:r>
            <a:endParaRPr lang="en-US" altLang="zh-TW" sz="2800" b="1" dirty="0" smtClean="0">
              <a:solidFill>
                <a:srgbClr val="00206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zh-TW" sz="2800" b="1" dirty="0" smtClean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學生</a:t>
            </a:r>
            <a:r>
              <a:rPr lang="zh-TW" altLang="zh-TW" sz="2800" b="1" dirty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數約</a:t>
            </a:r>
            <a:r>
              <a:rPr lang="en-US" altLang="zh-TW" sz="2800" b="1" dirty="0" smtClean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568</a:t>
            </a:r>
            <a:r>
              <a:rPr lang="zh-TW" altLang="zh-TW" sz="2800" b="1" dirty="0" smtClean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人</a:t>
            </a:r>
            <a:r>
              <a:rPr lang="en-US" altLang="zh-TW" sz="2800" b="1" dirty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b="1" dirty="0" smtClean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23</a:t>
            </a:r>
            <a:r>
              <a:rPr lang="zh-TW" altLang="zh-TW" sz="2800" b="1" dirty="0" smtClean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班</a:t>
            </a:r>
            <a:r>
              <a:rPr lang="en-US" altLang="zh-TW" sz="2800" b="1" dirty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zh-TW" sz="2800" b="1" dirty="0" smtClean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，教職員</a:t>
            </a:r>
            <a:r>
              <a:rPr lang="zh-TW" altLang="zh-TW" sz="2800" b="1" dirty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工</a:t>
            </a:r>
            <a:r>
              <a:rPr lang="zh-TW" altLang="zh-TW" sz="2800" b="1" dirty="0" smtClean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約</a:t>
            </a:r>
            <a:r>
              <a:rPr lang="en-US" altLang="zh-TW" sz="2800" b="1" dirty="0" smtClean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50</a:t>
            </a:r>
            <a:r>
              <a:rPr lang="zh-TW" altLang="zh-TW" sz="2800" b="1" dirty="0" smtClean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人</a:t>
            </a:r>
            <a:r>
              <a:rPr lang="zh-TW" altLang="en-US" sz="2800" b="1" dirty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kumimoji="1" lang="zh-TW" altLang="en-US" sz="2800" b="1" dirty="0">
              <a:solidFill>
                <a:srgbClr val="002060"/>
              </a:solidFill>
              <a:latin typeface="標楷體" panose="03000509000000000000" pitchFamily="65" charset="-120"/>
              <a:ea typeface="標楷體" panose="03000509000000000000" pitchFamily="65" charset="-120"/>
              <a:cs typeface="BiauKai"/>
            </a:endParaRPr>
          </a:p>
        </p:txBody>
      </p:sp>
      <p:sp>
        <p:nvSpPr>
          <p:cNvPr id="7" name="文字方塊 6"/>
          <p:cNvSpPr txBox="1"/>
          <p:nvPr/>
        </p:nvSpPr>
        <p:spPr>
          <a:xfrm>
            <a:off x="609600" y="360829"/>
            <a:ext cx="833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6000" b="1" dirty="0">
                <a:solidFill>
                  <a:srgbClr val="660066"/>
                </a:solidFill>
                <a:latin typeface="BiauKai"/>
                <a:ea typeface="BiauKai"/>
                <a:cs typeface="BiauKai"/>
              </a:rPr>
              <a:t>學校背景資料</a:t>
            </a: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7941" t="12934" r="7939"/>
          <a:stretch/>
        </p:blipFill>
        <p:spPr>
          <a:xfrm>
            <a:off x="755780" y="3116424"/>
            <a:ext cx="7702420" cy="368808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5365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509" y="0"/>
            <a:ext cx="9173509" cy="6858000"/>
          </a:xfrm>
          <a:prstGeom prst="rect">
            <a:avLst/>
          </a:prstGeom>
        </p:spPr>
      </p:pic>
      <p:sp>
        <p:nvSpPr>
          <p:cNvPr id="7" name="文字方塊 6"/>
          <p:cNvSpPr txBox="1"/>
          <p:nvPr/>
        </p:nvSpPr>
        <p:spPr>
          <a:xfrm>
            <a:off x="127000" y="138429"/>
            <a:ext cx="833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6000" b="1" dirty="0" smtClean="0">
                <a:solidFill>
                  <a:srgbClr val="660066"/>
                </a:solidFill>
                <a:latin typeface="BiauKai"/>
                <a:ea typeface="BiauKai"/>
                <a:cs typeface="BiauKai"/>
              </a:rPr>
              <a:t>學校榮譽事蹟</a:t>
            </a:r>
            <a:endParaRPr kumimoji="1" lang="zh-TW" altLang="en-US" sz="6000" b="1" dirty="0">
              <a:solidFill>
                <a:srgbClr val="660066"/>
              </a:solidFill>
              <a:latin typeface="BiauKai"/>
              <a:ea typeface="BiauKai"/>
              <a:cs typeface="BiauKai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70173" y="1558801"/>
            <a:ext cx="8095758" cy="5155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3300"/>
              </a:lnSpc>
              <a:spcAft>
                <a:spcPts val="0"/>
              </a:spcAft>
            </a:pPr>
            <a:r>
              <a:rPr lang="en-US" altLang="zh-TW" sz="2800" kern="100" dirty="0" smtClean="0">
                <a:solidFill>
                  <a:srgbClr val="0000FF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2.</a:t>
            </a:r>
            <a:r>
              <a:rPr lang="zh-TW" altLang="en-US" sz="2800" kern="100" dirty="0" smtClean="0">
                <a:solidFill>
                  <a:srgbClr val="0000FF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US" altLang="zh-TW" sz="2400" kern="100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110</a:t>
            </a:r>
            <a:r>
              <a:rPr lang="zh-TW" altLang="zh-TW" sz="2400" kern="100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年屏東縣中小學聯合</a:t>
            </a:r>
            <a:r>
              <a:rPr lang="zh-TW" altLang="zh-TW" sz="2400" kern="100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運動會</a:t>
            </a:r>
            <a:r>
              <a:rPr lang="zh-TW" altLang="en-US" sz="2400" kern="100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 </a:t>
            </a:r>
            <a:r>
              <a:rPr lang="zh-TW" altLang="zh-TW" sz="2400" kern="100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男童</a:t>
            </a:r>
            <a:r>
              <a:rPr lang="zh-TW" altLang="zh-TW" sz="2400" kern="100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桌球團體</a:t>
            </a:r>
            <a:r>
              <a:rPr lang="zh-TW" altLang="zh-TW" sz="2400" kern="100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賽</a:t>
            </a:r>
            <a:r>
              <a:rPr lang="zh-TW" altLang="zh-TW" sz="2400" kern="100" dirty="0" smtClean="0">
                <a:solidFill>
                  <a:srgbClr val="0000FF"/>
                </a:solidFill>
                <a:ea typeface="標楷體" panose="03000509000000000000" pitchFamily="65" charset="-120"/>
                <a:cs typeface="Times New Roman" panose="02020603050405020304" pitchFamily="18" charset="0"/>
              </a:rPr>
              <a:t>第</a:t>
            </a:r>
            <a:r>
              <a:rPr lang="zh-TW" altLang="en-US" sz="2400" kern="100" dirty="0" smtClean="0">
                <a:solidFill>
                  <a:srgbClr val="0000FF"/>
                </a:solidFill>
                <a:ea typeface="標楷體" panose="03000509000000000000" pitchFamily="65" charset="-120"/>
                <a:cs typeface="Times New Roman" panose="02020603050405020304" pitchFamily="18" charset="0"/>
              </a:rPr>
              <a:t>二</a:t>
            </a:r>
            <a:r>
              <a:rPr lang="zh-TW" altLang="zh-TW" sz="2400" kern="100" dirty="0" smtClean="0">
                <a:solidFill>
                  <a:srgbClr val="0000FF"/>
                </a:solidFill>
                <a:ea typeface="標楷體" panose="03000509000000000000" pitchFamily="65" charset="-120"/>
                <a:cs typeface="Times New Roman" panose="02020603050405020304" pitchFamily="18" charset="0"/>
              </a:rPr>
              <a:t>名</a:t>
            </a:r>
            <a:endParaRPr lang="zh-TW" altLang="en-US" sz="2400" dirty="0">
              <a:solidFill>
                <a:srgbClr val="0000FF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470173" y="1043275"/>
            <a:ext cx="8673827" cy="5155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3300"/>
              </a:lnSpc>
              <a:spcAft>
                <a:spcPts val="0"/>
              </a:spcAft>
            </a:pPr>
            <a:r>
              <a:rPr lang="en-US" altLang="zh-TW" sz="2800" kern="100" dirty="0" smtClean="0">
                <a:solidFill>
                  <a:srgbClr val="0000FF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1.</a:t>
            </a:r>
            <a:r>
              <a:rPr lang="zh-TW" altLang="en-US" sz="2800" kern="100" dirty="0" smtClean="0">
                <a:solidFill>
                  <a:srgbClr val="0000FF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US" altLang="zh-TW" sz="2400" kern="100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110</a:t>
            </a:r>
            <a:r>
              <a:rPr lang="zh-TW" altLang="zh-TW" sz="2400" kern="100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年屏東縣中小學聯合</a:t>
            </a:r>
            <a:r>
              <a:rPr lang="zh-TW" altLang="zh-TW" sz="2400" kern="100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運動</a:t>
            </a:r>
            <a:r>
              <a:rPr lang="zh-TW" altLang="en-US" sz="2400" kern="100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會 </a:t>
            </a:r>
            <a:r>
              <a:rPr lang="zh-TW" altLang="zh-TW" sz="2400" kern="100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女</a:t>
            </a:r>
            <a:r>
              <a:rPr lang="zh-TW" altLang="zh-TW" sz="2400" kern="100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童桌球</a:t>
            </a:r>
            <a:r>
              <a:rPr lang="zh-TW" altLang="zh-TW" sz="2400" kern="100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團體賽第一名</a:t>
            </a:r>
            <a:endParaRPr lang="zh-TW" altLang="en-US" sz="2400" dirty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13314" name="Picture 2" descr="2021322頒獎_210330_1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9612"/>
          <a:stretch/>
        </p:blipFill>
        <p:spPr bwMode="auto">
          <a:xfrm>
            <a:off x="4692263" y="3169715"/>
            <a:ext cx="3982196" cy="3185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 descr="2021322頒獎_210330_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8919" t="15309" r="14588"/>
          <a:stretch/>
        </p:blipFill>
        <p:spPr bwMode="auto">
          <a:xfrm>
            <a:off x="470173" y="3169716"/>
            <a:ext cx="4006463" cy="31855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矩形 9"/>
          <p:cNvSpPr/>
          <p:nvPr/>
        </p:nvSpPr>
        <p:spPr>
          <a:xfrm>
            <a:off x="470173" y="2082852"/>
            <a:ext cx="809575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TW" sz="2400" kern="100" dirty="0" smtClean="0">
                <a:solidFill>
                  <a:srgbClr val="0000FF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3.</a:t>
            </a:r>
            <a:r>
              <a:rPr lang="zh-TW" altLang="en-US" sz="2400" kern="100" dirty="0" smtClean="0">
                <a:solidFill>
                  <a:srgbClr val="0000FF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  </a:t>
            </a:r>
            <a:r>
              <a:rPr lang="en-US" altLang="zh-TW" sz="2400" kern="100" dirty="0" smtClean="0">
                <a:solidFill>
                  <a:srgbClr val="0000FF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109</a:t>
            </a:r>
            <a:r>
              <a:rPr lang="zh-TW" altLang="en-US" sz="2400" kern="100" dirty="0" smtClean="0">
                <a:solidFill>
                  <a:srgbClr val="0000FF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年</a:t>
            </a:r>
            <a:r>
              <a:rPr lang="zh-TW" altLang="zh-TW" sz="2400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台中</a:t>
            </a:r>
            <a:r>
              <a:rPr lang="zh-TW" altLang="zh-TW" sz="2400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市長盃韻律體操</a:t>
            </a:r>
            <a:r>
              <a:rPr lang="zh-TW" altLang="zh-TW" sz="2400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賽低年級</a:t>
            </a:r>
            <a:r>
              <a:rPr lang="zh-TW" altLang="zh-TW" sz="2400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組徒手項目金牌、</a:t>
            </a:r>
            <a:r>
              <a:rPr lang="zh-TW" altLang="zh-TW" sz="2400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環</a:t>
            </a:r>
            <a:r>
              <a:rPr lang="zh-TW" altLang="en-US" sz="2400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endParaRPr lang="en-US" altLang="zh-TW" sz="2400" dirty="0" smtClean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/>
            <a:r>
              <a:rPr lang="zh-TW" altLang="en-US" sz="2400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2400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 </a:t>
            </a:r>
            <a:r>
              <a:rPr lang="zh-TW" altLang="zh-TW" sz="2400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項目</a:t>
            </a:r>
            <a:r>
              <a:rPr lang="zh-TW" altLang="zh-TW" sz="2400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金牌、球項目金牌及全能金牌</a:t>
            </a:r>
          </a:p>
        </p:txBody>
      </p:sp>
    </p:spTree>
    <p:extLst>
      <p:ext uri="{BB962C8B-B14F-4D97-AF65-F5344CB8AC3E}">
        <p14:creationId xmlns="" xmlns:p14="http://schemas.microsoft.com/office/powerpoint/2010/main" val="2274900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圖片 5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509" y="0"/>
            <a:ext cx="9173509" cy="6858000"/>
          </a:xfrm>
          <a:prstGeom prst="rect">
            <a:avLst/>
          </a:prstGeom>
        </p:spPr>
      </p:pic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786945" y="86078"/>
            <a:ext cx="6872383" cy="1909870"/>
          </a:xfrm>
          <a:noFill/>
        </p:spPr>
        <p:txBody>
          <a:bodyPr>
            <a:normAutofit fontScale="90000"/>
          </a:bodyPr>
          <a:lstStyle/>
          <a:p>
            <a:r>
              <a:rPr kumimoji="1" lang="zh-TW" altLang="en-US" sz="6000" dirty="0" smtClean="0">
                <a:solidFill>
                  <a:srgbClr val="0070C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班級數、學生數</a:t>
            </a:r>
            <a:r>
              <a:rPr kumimoji="1" lang="en-US" altLang="zh-TW" sz="6000" dirty="0" smtClean="0">
                <a:solidFill>
                  <a:srgbClr val="0070C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kumimoji="1" lang="en-US" altLang="zh-TW" sz="6000" dirty="0" smtClean="0">
                <a:solidFill>
                  <a:srgbClr val="0070C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</a:br>
            <a:r>
              <a:rPr lang="zh-TW" altLang="zh-TW" kern="100" dirty="0">
                <a:solidFill>
                  <a:srgbClr val="002060"/>
                </a:solidFill>
              </a:rPr>
              <a:t>學校</a:t>
            </a:r>
            <a:r>
              <a:rPr lang="zh-TW" altLang="zh-TW" kern="100" dirty="0" smtClean="0">
                <a:solidFill>
                  <a:srgbClr val="002060"/>
                </a:solidFill>
              </a:rPr>
              <a:t>概況</a:t>
            </a:r>
            <a:r>
              <a:rPr lang="zh-TW" altLang="en-US" kern="100" dirty="0" smtClean="0">
                <a:solidFill>
                  <a:srgbClr val="002060"/>
                </a:solidFill>
                <a:latin typeface="PMingLiU" panose="02020500000000000000" pitchFamily="18" charset="-120"/>
                <a:ea typeface="PMingLiU" panose="02020500000000000000" pitchFamily="18" charset="-120"/>
              </a:rPr>
              <a:t>：</a:t>
            </a:r>
            <a:r>
              <a:rPr lang="zh-TW" altLang="zh-TW" kern="100" dirty="0" smtClean="0">
                <a:solidFill>
                  <a:srgbClr val="002060"/>
                </a:solidFill>
              </a:rPr>
              <a:t> </a:t>
            </a:r>
            <a:r>
              <a:rPr lang="zh-TW" altLang="en-US" kern="100" dirty="0" smtClean="0">
                <a:solidFill>
                  <a:srgbClr val="002060"/>
                </a:solidFill>
              </a:rPr>
              <a:t>目前學生人數</a:t>
            </a:r>
            <a:r>
              <a:rPr lang="zh-TW" altLang="zh-TW" kern="100" dirty="0">
                <a:solidFill>
                  <a:srgbClr val="00206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微軟正黑體" panose="020B0604030504040204" pitchFamily="34" charset="-120"/>
              </a:rPr>
              <a:t/>
            </a:r>
            <a:br>
              <a:rPr lang="zh-TW" altLang="zh-TW" kern="100" dirty="0">
                <a:solidFill>
                  <a:srgbClr val="00206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微軟正黑體" panose="020B0604030504040204" pitchFamily="34" charset="-120"/>
              </a:rPr>
            </a:br>
            <a:endParaRPr kumimoji="1" lang="zh-TW" altLang="en-US" dirty="0">
              <a:solidFill>
                <a:srgbClr val="00206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13365" name="Picture 5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2381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64" name="Picture 5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3524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63" name="Picture 5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3524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62" name="Picture 5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3524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61" name="Picture 4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2381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60" name="Picture 4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3524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59" name="Picture 47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3524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58" name="Picture 4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3524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57" name="Picture 4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2381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56" name="Picture 44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3524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55" name="Picture 4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3524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54" name="Picture 4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3524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53" name="Picture 4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2381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52" name="Picture 40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3524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51" name="Picture 39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3524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50" name="Picture 38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3524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49" name="Picture 3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2381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48" name="Picture 36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3524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47" name="Picture 35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3524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46" name="Picture 34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3524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45" name="Picture 3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2381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44" name="Picture 32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3524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43" name="Picture 31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3524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42" name="Picture 30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3524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41" name="Picture 29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10" y="2573514"/>
            <a:ext cx="238125" cy="295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7" name="表格 2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01949233"/>
              </p:ext>
            </p:extLst>
          </p:nvPr>
        </p:nvGraphicFramePr>
        <p:xfrm>
          <a:off x="865241" y="1620181"/>
          <a:ext cx="6794087" cy="376680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09958">
                  <a:extLst>
                    <a:ext uri="{9D8B030D-6E8A-4147-A177-3AD203B41FA5}">
                      <a16:colId xmlns="" xmlns:a16="http://schemas.microsoft.com/office/drawing/2014/main" val="2140269111"/>
                    </a:ext>
                  </a:extLst>
                </a:gridCol>
                <a:gridCol w="1459143">
                  <a:extLst>
                    <a:ext uri="{9D8B030D-6E8A-4147-A177-3AD203B41FA5}">
                      <a16:colId xmlns="" xmlns:a16="http://schemas.microsoft.com/office/drawing/2014/main" val="1383400039"/>
                    </a:ext>
                  </a:extLst>
                </a:gridCol>
                <a:gridCol w="1162582">
                  <a:extLst>
                    <a:ext uri="{9D8B030D-6E8A-4147-A177-3AD203B41FA5}">
                      <a16:colId xmlns="" xmlns:a16="http://schemas.microsoft.com/office/drawing/2014/main" val="1222351755"/>
                    </a:ext>
                  </a:extLst>
                </a:gridCol>
                <a:gridCol w="1231202">
                  <a:extLst>
                    <a:ext uri="{9D8B030D-6E8A-4147-A177-3AD203B41FA5}">
                      <a16:colId xmlns="" xmlns:a16="http://schemas.microsoft.com/office/drawing/2014/main" val="1702375634"/>
                    </a:ext>
                  </a:extLst>
                </a:gridCol>
                <a:gridCol w="1231202">
                  <a:extLst>
                    <a:ext uri="{9D8B030D-6E8A-4147-A177-3AD203B41FA5}">
                      <a16:colId xmlns="" xmlns:a16="http://schemas.microsoft.com/office/drawing/2014/main" val="1506213005"/>
                    </a:ext>
                  </a:extLst>
                </a:gridCol>
              </a:tblGrid>
              <a:tr h="264472">
                <a:tc gridSpan="5">
                  <a:txBody>
                    <a:bodyPr/>
                    <a:lstStyle/>
                    <a:p>
                      <a:pPr marL="1597660" eaLnBrk="0" hangingPunct="0">
                        <a:lnSpc>
                          <a:spcPts val="2560"/>
                        </a:lnSpc>
                        <a:spcAft>
                          <a:spcPts val="0"/>
                        </a:spcAft>
                      </a:pPr>
                      <a:endParaRPr lang="zh-TW" sz="2000" kern="100" dirty="0"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359768079"/>
                  </a:ext>
                </a:extLst>
              </a:tr>
              <a:tr h="287438">
                <a:tc rowSpan="2">
                  <a:txBody>
                    <a:bodyPr/>
                    <a:lstStyle/>
                    <a:p>
                      <a:pPr eaLnBrk="0" hangingPunct="0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</a:rPr>
                        <a:t> </a:t>
                      </a:r>
                      <a:endParaRPr lang="zh-TW" sz="2000" kern="100" dirty="0"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11430" eaLnBrk="0" hangingPunct="0">
                        <a:spcBef>
                          <a:spcPts val="945"/>
                        </a:spcBef>
                        <a:spcAft>
                          <a:spcPts val="0"/>
                        </a:spcAft>
                      </a:pPr>
                      <a:r>
                        <a:rPr lang="zh-TW" sz="2000" kern="100" dirty="0">
                          <a:effectLst/>
                        </a:rPr>
                        <a:t>班級數</a:t>
                      </a:r>
                      <a:endParaRPr lang="zh-TW" sz="2000" kern="100" dirty="0"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1210945" marR="1192530" algn="ctr" eaLnBrk="0" hangingPunct="0">
                        <a:lnSpc>
                          <a:spcPts val="2585"/>
                        </a:lnSpc>
                        <a:spcAft>
                          <a:spcPts val="0"/>
                        </a:spcAft>
                      </a:pPr>
                      <a:r>
                        <a:rPr lang="zh-TW" sz="2000" kern="100" dirty="0">
                          <a:effectLst/>
                        </a:rPr>
                        <a:t>人數</a:t>
                      </a:r>
                      <a:endParaRPr lang="zh-TW" sz="2000" kern="100" dirty="0"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984120958"/>
                  </a:ext>
                </a:extLst>
              </a:tr>
              <a:tr h="272734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3335" algn="ctr" eaLnBrk="0" hangingPunct="0">
                        <a:lnSpc>
                          <a:spcPts val="2290"/>
                        </a:lnSpc>
                        <a:spcAft>
                          <a:spcPts val="0"/>
                        </a:spcAft>
                      </a:pPr>
                      <a:r>
                        <a:rPr lang="zh-TW" sz="2000" kern="100" dirty="0">
                          <a:effectLst/>
                        </a:rPr>
                        <a:t>男</a:t>
                      </a:r>
                      <a:endParaRPr lang="zh-TW" sz="2000" kern="100" dirty="0"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4605" algn="ctr" eaLnBrk="0" hangingPunct="0">
                        <a:lnSpc>
                          <a:spcPts val="2290"/>
                        </a:lnSpc>
                        <a:spcAft>
                          <a:spcPts val="0"/>
                        </a:spcAft>
                      </a:pPr>
                      <a:r>
                        <a:rPr lang="zh-TW" sz="2000" kern="100" dirty="0">
                          <a:effectLst/>
                        </a:rPr>
                        <a:t>女</a:t>
                      </a:r>
                      <a:endParaRPr lang="zh-TW" sz="2000" kern="100" dirty="0"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2065" eaLnBrk="0" hangingPunct="0">
                        <a:lnSpc>
                          <a:spcPts val="2290"/>
                        </a:lnSpc>
                        <a:spcAft>
                          <a:spcPts val="0"/>
                        </a:spcAft>
                      </a:pPr>
                      <a:r>
                        <a:rPr lang="zh-TW" sz="2000" kern="100" dirty="0">
                          <a:effectLst/>
                        </a:rPr>
                        <a:t>小計</a:t>
                      </a:r>
                      <a:endParaRPr lang="zh-TW" sz="2000" kern="100" dirty="0"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732918812"/>
                  </a:ext>
                </a:extLst>
              </a:tr>
              <a:tr h="402044">
                <a:tc>
                  <a:txBody>
                    <a:bodyPr/>
                    <a:lstStyle/>
                    <a:p>
                      <a:pPr marL="7620" eaLnBrk="0" hangingPunct="0">
                        <a:lnSpc>
                          <a:spcPts val="2290"/>
                        </a:lnSpc>
                        <a:spcAft>
                          <a:spcPts val="0"/>
                        </a:spcAft>
                      </a:pPr>
                      <a:r>
                        <a:rPr lang="zh-TW" sz="2000" kern="100" dirty="0">
                          <a:effectLst/>
                        </a:rPr>
                        <a:t>一年級</a:t>
                      </a:r>
                      <a:endParaRPr lang="zh-TW" sz="2000" kern="100" dirty="0"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531495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3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54965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53</a:t>
                      </a:r>
                      <a:endParaRPr lang="en-US" sz="20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6075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28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83540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81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4255058837"/>
                  </a:ext>
                </a:extLst>
              </a:tr>
              <a:tr h="402044">
                <a:tc>
                  <a:txBody>
                    <a:bodyPr/>
                    <a:lstStyle/>
                    <a:p>
                      <a:pPr marL="7620" eaLnBrk="0" hangingPunct="0">
                        <a:lnSpc>
                          <a:spcPts val="2290"/>
                        </a:lnSpc>
                        <a:spcAft>
                          <a:spcPts val="0"/>
                        </a:spcAft>
                      </a:pPr>
                      <a:r>
                        <a:rPr lang="zh-TW" sz="2000" kern="100" dirty="0">
                          <a:effectLst/>
                        </a:rPr>
                        <a:t>二年級</a:t>
                      </a:r>
                      <a:endParaRPr lang="zh-TW" sz="2000" kern="100" dirty="0"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531495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4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54965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58</a:t>
                      </a:r>
                      <a:endParaRPr lang="en-US" sz="20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6075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41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83540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99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46574971"/>
                  </a:ext>
                </a:extLst>
              </a:tr>
              <a:tr h="402044">
                <a:tc>
                  <a:txBody>
                    <a:bodyPr/>
                    <a:lstStyle/>
                    <a:p>
                      <a:pPr marL="7620" eaLnBrk="0" hangingPunct="0">
                        <a:lnSpc>
                          <a:spcPts val="2290"/>
                        </a:lnSpc>
                        <a:spcAft>
                          <a:spcPts val="0"/>
                        </a:spcAft>
                      </a:pPr>
                      <a:r>
                        <a:rPr lang="zh-TW" sz="2000" kern="100" dirty="0">
                          <a:effectLst/>
                        </a:rPr>
                        <a:t>三年級</a:t>
                      </a:r>
                      <a:endParaRPr lang="zh-TW" sz="2000" kern="100" dirty="0"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531495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5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54965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69</a:t>
                      </a:r>
                      <a:endParaRPr lang="en-US" sz="20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6075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55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83540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124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649968610"/>
                  </a:ext>
                </a:extLst>
              </a:tr>
              <a:tr h="402044">
                <a:tc>
                  <a:txBody>
                    <a:bodyPr/>
                    <a:lstStyle/>
                    <a:p>
                      <a:pPr marL="7620" eaLnBrk="0" hangingPunct="0">
                        <a:lnSpc>
                          <a:spcPts val="2290"/>
                        </a:lnSpc>
                        <a:spcAft>
                          <a:spcPts val="0"/>
                        </a:spcAft>
                      </a:pPr>
                      <a:r>
                        <a:rPr lang="zh-TW" sz="2000" kern="100" dirty="0">
                          <a:effectLst/>
                        </a:rPr>
                        <a:t>四年級</a:t>
                      </a:r>
                      <a:endParaRPr lang="zh-TW" sz="2000" kern="100" dirty="0"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531495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3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54965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50</a:t>
                      </a:r>
                      <a:endParaRPr lang="en-US" sz="20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6075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31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83540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81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721998430"/>
                  </a:ext>
                </a:extLst>
              </a:tr>
              <a:tr h="402044">
                <a:tc>
                  <a:txBody>
                    <a:bodyPr/>
                    <a:lstStyle/>
                    <a:p>
                      <a:pPr marL="7620" eaLnBrk="0" hangingPunct="0">
                        <a:lnSpc>
                          <a:spcPts val="2290"/>
                        </a:lnSpc>
                        <a:spcAft>
                          <a:spcPts val="0"/>
                        </a:spcAft>
                      </a:pPr>
                      <a:r>
                        <a:rPr lang="zh-TW" sz="2000" kern="100" dirty="0">
                          <a:effectLst/>
                        </a:rPr>
                        <a:t>五年級</a:t>
                      </a:r>
                      <a:endParaRPr lang="zh-TW" sz="2000" kern="100" dirty="0"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531495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4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54965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50</a:t>
                      </a:r>
                      <a:endParaRPr lang="en-US" sz="20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6075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48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83540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98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4164523612"/>
                  </a:ext>
                </a:extLst>
              </a:tr>
              <a:tr h="402044">
                <a:tc>
                  <a:txBody>
                    <a:bodyPr/>
                    <a:lstStyle/>
                    <a:p>
                      <a:pPr marL="7620" eaLnBrk="0" hangingPunct="0">
                        <a:lnSpc>
                          <a:spcPts val="2290"/>
                        </a:lnSpc>
                        <a:spcAft>
                          <a:spcPts val="0"/>
                        </a:spcAft>
                      </a:pPr>
                      <a:r>
                        <a:rPr lang="zh-TW" sz="2000" kern="100" dirty="0">
                          <a:effectLst/>
                        </a:rPr>
                        <a:t>六年級</a:t>
                      </a:r>
                      <a:endParaRPr lang="zh-TW" sz="2000" kern="100" dirty="0"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531495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4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54965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49</a:t>
                      </a:r>
                      <a:endParaRPr lang="en-US" sz="20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6075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35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83540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84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034588831"/>
                  </a:ext>
                </a:extLst>
              </a:tr>
              <a:tr h="402044">
                <a:tc>
                  <a:txBody>
                    <a:bodyPr/>
                    <a:lstStyle/>
                    <a:p>
                      <a:pPr marL="7620" eaLnBrk="0" hangingPunct="0">
                        <a:lnSpc>
                          <a:spcPts val="2335"/>
                        </a:lnSpc>
                        <a:spcAft>
                          <a:spcPts val="0"/>
                        </a:spcAft>
                      </a:pPr>
                      <a:r>
                        <a:rPr lang="zh-TW" sz="2000" kern="100" dirty="0">
                          <a:effectLst/>
                        </a:rPr>
                        <a:t>合計</a:t>
                      </a:r>
                      <a:endParaRPr lang="zh-TW" sz="2000" kern="100" dirty="0"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73075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23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marL="295275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329</a:t>
                      </a:r>
                      <a:endParaRPr lang="en-US" sz="20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marL="287020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238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marL="323850" eaLnBrk="0" hangingPunct="0">
                        <a:spcAft>
                          <a:spcPts val="0"/>
                        </a:spcAft>
                      </a:pPr>
                      <a:r>
                        <a:rPr lang="en-US" altLang="zh-TW" sz="20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微軟正黑體" panose="020B0604030504040204" pitchFamily="34" charset="-120"/>
                        </a:rPr>
                        <a:t>568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微軟正黑體" panose="020B0604030504040204" pitchFamily="34" charset="-120"/>
                      </a:endParaRPr>
                    </a:p>
                  </a:txBody>
                  <a:tcPr marL="0" marR="0" marT="0" marB="0"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4048337909"/>
                  </a:ext>
                </a:extLst>
              </a:tr>
            </a:tbl>
          </a:graphicData>
        </a:graphic>
      </p:graphicFrame>
      <p:graphicFrame>
        <p:nvGraphicFramePr>
          <p:cNvPr id="13371" name="表格 13370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16379886"/>
              </p:ext>
            </p:extLst>
          </p:nvPr>
        </p:nvGraphicFramePr>
        <p:xfrm>
          <a:off x="569630" y="5466063"/>
          <a:ext cx="5934079" cy="9652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934079">
                  <a:extLst>
                    <a:ext uri="{9D8B030D-6E8A-4147-A177-3AD203B41FA5}">
                      <a16:colId xmlns="" xmlns:a16="http://schemas.microsoft.com/office/drawing/2014/main" val="2087102201"/>
                    </a:ext>
                  </a:extLst>
                </a:gridCol>
              </a:tblGrid>
              <a:tr h="812370">
                <a:tc>
                  <a:txBody>
                    <a:bodyPr/>
                    <a:lstStyle/>
                    <a:p>
                      <a:pPr algn="l" eaLnBrk="0" hangingPunct="0">
                        <a:lnSpc>
                          <a:spcPts val="3800"/>
                        </a:lnSpc>
                        <a:spcAft>
                          <a:spcPts val="0"/>
                        </a:spcAft>
                      </a:pPr>
                      <a:r>
                        <a:rPr lang="zh-TW" sz="2400" b="1" kern="0" dirty="0">
                          <a:solidFill>
                            <a:srgbClr val="002060"/>
                          </a:solidFill>
                          <a:effectLst/>
                        </a:rPr>
                        <a:t>正式教職員人數共</a:t>
                      </a:r>
                      <a:r>
                        <a:rPr lang="en-US" sz="2400" b="1" kern="0" dirty="0">
                          <a:solidFill>
                            <a:srgbClr val="002060"/>
                          </a:solidFill>
                          <a:effectLst/>
                        </a:rPr>
                        <a:t>50</a:t>
                      </a:r>
                      <a:r>
                        <a:rPr lang="zh-TW" sz="2400" b="1" kern="0" dirty="0" smtClean="0">
                          <a:solidFill>
                            <a:srgbClr val="002060"/>
                          </a:solidFill>
                          <a:effectLst/>
                        </a:rPr>
                        <a:t>人</a:t>
                      </a:r>
                      <a:endParaRPr lang="en-US" altLang="zh-TW" sz="2400" b="1" kern="100" dirty="0" smtClean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algn="l" eaLnBrk="0" hangingPunct="0">
                        <a:lnSpc>
                          <a:spcPts val="3800"/>
                        </a:lnSpc>
                        <a:spcAft>
                          <a:spcPts val="0"/>
                        </a:spcAft>
                      </a:pPr>
                      <a:r>
                        <a:rPr lang="zh-TW" sz="2400" b="1" kern="0" dirty="0" smtClean="0">
                          <a:solidFill>
                            <a:srgbClr val="002060"/>
                          </a:solidFill>
                          <a:effectLst/>
                        </a:rPr>
                        <a:t>教師</a:t>
                      </a:r>
                      <a:r>
                        <a:rPr lang="zh-TW" sz="2400" b="1" kern="0" dirty="0">
                          <a:solidFill>
                            <a:srgbClr val="002060"/>
                          </a:solidFill>
                          <a:effectLst/>
                        </a:rPr>
                        <a:t>學歷分布</a:t>
                      </a:r>
                      <a:r>
                        <a:rPr lang="en-US" sz="2400" b="1" kern="0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  <a:r>
                        <a:rPr lang="zh-TW" sz="2400" b="1" kern="0" dirty="0">
                          <a:solidFill>
                            <a:srgbClr val="002060"/>
                          </a:solidFill>
                          <a:effectLst/>
                        </a:rPr>
                        <a:t>碩士</a:t>
                      </a:r>
                      <a:r>
                        <a:rPr lang="en-US" sz="2400" b="1" kern="0" dirty="0">
                          <a:solidFill>
                            <a:srgbClr val="002060"/>
                          </a:solidFill>
                          <a:effectLst/>
                        </a:rPr>
                        <a:t>22</a:t>
                      </a:r>
                      <a:r>
                        <a:rPr lang="zh-TW" sz="2400" b="1" kern="0" dirty="0">
                          <a:solidFill>
                            <a:srgbClr val="002060"/>
                          </a:solidFill>
                          <a:effectLst/>
                        </a:rPr>
                        <a:t>人、學士</a:t>
                      </a:r>
                      <a:r>
                        <a:rPr lang="en-US" sz="2400" b="1" kern="0" dirty="0">
                          <a:solidFill>
                            <a:srgbClr val="002060"/>
                          </a:solidFill>
                          <a:effectLst/>
                        </a:rPr>
                        <a:t>23</a:t>
                      </a:r>
                      <a:r>
                        <a:rPr lang="zh-TW" sz="2400" b="1" kern="0" dirty="0">
                          <a:solidFill>
                            <a:srgbClr val="002060"/>
                          </a:solidFill>
                          <a:effectLst/>
                        </a:rPr>
                        <a:t>人</a:t>
                      </a:r>
                      <a:endParaRPr lang="zh-TW" sz="24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14300" marR="11430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5989445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128362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509" y="0"/>
            <a:ext cx="9173509" cy="6858000"/>
          </a:xfrm>
          <a:prstGeom prst="rect">
            <a:avLst/>
          </a:prstGeom>
        </p:spPr>
      </p:pic>
      <p:sp>
        <p:nvSpPr>
          <p:cNvPr id="7" name="文字方塊 6"/>
          <p:cNvSpPr txBox="1"/>
          <p:nvPr/>
        </p:nvSpPr>
        <p:spPr>
          <a:xfrm>
            <a:off x="609600" y="150359"/>
            <a:ext cx="833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6000" b="1" dirty="0">
                <a:solidFill>
                  <a:srgbClr val="660066"/>
                </a:solidFill>
                <a:latin typeface="BiauKai"/>
                <a:ea typeface="BiauKai"/>
                <a:cs typeface="BiauKai"/>
              </a:rPr>
              <a:t>弱勢學生分析</a:t>
            </a:r>
          </a:p>
        </p:txBody>
      </p:sp>
      <p:graphicFrame>
        <p:nvGraphicFramePr>
          <p:cNvPr id="5" name="資料庫圖表 4">
            <a:extLst>
              <a:ext uri="{FF2B5EF4-FFF2-40B4-BE49-F238E27FC236}">
                <a16:creationId xmlns="" xmlns:a16="http://schemas.microsoft.com/office/drawing/2014/main" id="{7A51838F-892B-4DF5-A2F5-D982446CF39F}"/>
              </a:ext>
            </a:extLst>
          </p:cNvPr>
          <p:cNvGraphicFramePr/>
          <p:nvPr>
            <p:extLst>
              <p:ext uri="{D42A27DB-BD31-4B8C-83A1-F6EECF244321}">
                <p14:modId xmlns="" xmlns:p14="http://schemas.microsoft.com/office/powerpoint/2010/main" val="2426769431"/>
              </p:ext>
            </p:extLst>
          </p:nvPr>
        </p:nvGraphicFramePr>
        <p:xfrm>
          <a:off x="1538752" y="1587062"/>
          <a:ext cx="6280945" cy="5270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9" name="語音泡泡: 橢圓形 18">
            <a:extLst>
              <a:ext uri="{FF2B5EF4-FFF2-40B4-BE49-F238E27FC236}">
                <a16:creationId xmlns="" xmlns:a16="http://schemas.microsoft.com/office/drawing/2014/main" id="{147B86D8-1AA7-4B4A-95BF-ABA2B9ABCD3D}"/>
              </a:ext>
            </a:extLst>
          </p:cNvPr>
          <p:cNvSpPr/>
          <p:nvPr/>
        </p:nvSpPr>
        <p:spPr>
          <a:xfrm rot="374681">
            <a:off x="-214632" y="3533201"/>
            <a:ext cx="3506771" cy="1762813"/>
          </a:xfrm>
          <a:prstGeom prst="wedgeEllipseCallout">
            <a:avLst>
              <a:gd name="adj1" fmla="val 52525"/>
              <a:gd name="adj2" fmla="val 60061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zh-TW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五位學生中會有一位弱勢</a:t>
            </a:r>
            <a:endParaRPr lang="zh-TW" altLang="en-US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62920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9173509" cy="6858000"/>
          </a:xfrm>
          <a:prstGeom prst="rect">
            <a:avLst/>
          </a:prstGeom>
        </p:spPr>
      </p:pic>
      <p:sp>
        <p:nvSpPr>
          <p:cNvPr id="7" name="文字方塊 6"/>
          <p:cNvSpPr txBox="1"/>
          <p:nvPr/>
        </p:nvSpPr>
        <p:spPr>
          <a:xfrm>
            <a:off x="609600" y="360829"/>
            <a:ext cx="833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6000" b="1" dirty="0">
                <a:solidFill>
                  <a:srgbClr val="660066"/>
                </a:solidFill>
                <a:latin typeface="BiauKai"/>
                <a:ea typeface="BiauKai"/>
                <a:cs typeface="BiauKai"/>
              </a:rPr>
              <a:t>家長分布</a:t>
            </a:r>
          </a:p>
        </p:txBody>
      </p:sp>
      <p:graphicFrame>
        <p:nvGraphicFramePr>
          <p:cNvPr id="10" name="資料庫圖表 9"/>
          <p:cNvGraphicFramePr/>
          <p:nvPr>
            <p:extLst>
              <p:ext uri="{D42A27DB-BD31-4B8C-83A1-F6EECF244321}">
                <p14:modId xmlns="" xmlns:p14="http://schemas.microsoft.com/office/powerpoint/2010/main" val="3657694763"/>
              </p:ext>
            </p:extLst>
          </p:nvPr>
        </p:nvGraphicFramePr>
        <p:xfrm>
          <a:off x="956820" y="1628335"/>
          <a:ext cx="7847815" cy="27167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2" name="矩形圖說文字 11"/>
          <p:cNvSpPr/>
          <p:nvPr/>
        </p:nvSpPr>
        <p:spPr>
          <a:xfrm>
            <a:off x="754144" y="4592843"/>
            <a:ext cx="2036352" cy="1150883"/>
          </a:xfrm>
          <a:prstGeom prst="wedgeRectCallout">
            <a:avLst>
              <a:gd name="adj1" fmla="val 111319"/>
              <a:gd name="adj2" fmla="val -90890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2800" dirty="0"/>
              <a:t>66%</a:t>
            </a:r>
          </a:p>
          <a:p>
            <a:pPr algn="ctr"/>
            <a:r>
              <a:rPr lang="zh-TW" altLang="zh-TW" sz="2800" dirty="0"/>
              <a:t>是雙薪家庭</a:t>
            </a:r>
            <a:endParaRPr lang="zh-TW" altLang="en-US" sz="2800" dirty="0"/>
          </a:p>
        </p:txBody>
      </p:sp>
      <p:sp>
        <p:nvSpPr>
          <p:cNvPr id="14" name="矩形圖說文字 13"/>
          <p:cNvSpPr/>
          <p:nvPr/>
        </p:nvSpPr>
        <p:spPr>
          <a:xfrm>
            <a:off x="3407952" y="5392132"/>
            <a:ext cx="2143289" cy="1225484"/>
          </a:xfrm>
          <a:prstGeom prst="wedgeRectCallout">
            <a:avLst>
              <a:gd name="adj1" fmla="val -2890"/>
              <a:gd name="adj2" fmla="val -133518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2800" dirty="0"/>
              <a:t>22%</a:t>
            </a:r>
          </a:p>
          <a:p>
            <a:pPr algn="ctr"/>
            <a:r>
              <a:rPr lang="zh-TW" altLang="zh-TW" sz="2800" dirty="0"/>
              <a:t>是單薪家庭</a:t>
            </a:r>
            <a:endParaRPr lang="zh-TW" altLang="en-US" sz="2800" dirty="0"/>
          </a:p>
        </p:txBody>
      </p:sp>
      <p:sp>
        <p:nvSpPr>
          <p:cNvPr id="15" name="矩形圖說文字 14"/>
          <p:cNvSpPr/>
          <p:nvPr/>
        </p:nvSpPr>
        <p:spPr>
          <a:xfrm>
            <a:off x="6006661" y="4487917"/>
            <a:ext cx="2703705" cy="1150883"/>
          </a:xfrm>
          <a:prstGeom prst="wedgeRectCallout">
            <a:avLst>
              <a:gd name="adj1" fmla="val -82979"/>
              <a:gd name="adj2" fmla="val -7913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2800" dirty="0"/>
              <a:t>10%</a:t>
            </a:r>
            <a:r>
              <a:rPr lang="zh-TW" altLang="zh-TW" sz="2800" dirty="0"/>
              <a:t>是沒有固定收入</a:t>
            </a:r>
            <a:endParaRPr lang="zh-TW" altLang="en-US" sz="2800" dirty="0"/>
          </a:p>
        </p:txBody>
      </p:sp>
    </p:spTree>
    <p:extLst>
      <p:ext uri="{BB962C8B-B14F-4D97-AF65-F5344CB8AC3E}">
        <p14:creationId xmlns="" xmlns:p14="http://schemas.microsoft.com/office/powerpoint/2010/main" val="2062920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586299" y="1168437"/>
            <a:ext cx="77444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2800" b="1" dirty="0">
                <a:solidFill>
                  <a:srgbClr val="0000FF"/>
                </a:solidFill>
              </a:rPr>
              <a:t>103</a:t>
            </a:r>
            <a:r>
              <a:rPr lang="zh-TW" altLang="zh-TW" sz="2800" b="1" dirty="0">
                <a:solidFill>
                  <a:srgbClr val="0000FF"/>
                </a:solidFill>
              </a:rPr>
              <a:t>～</a:t>
            </a:r>
            <a:r>
              <a:rPr lang="en-US" altLang="zh-TW" sz="2800" b="1" dirty="0">
                <a:solidFill>
                  <a:srgbClr val="0000FF"/>
                </a:solidFill>
              </a:rPr>
              <a:t>108</a:t>
            </a:r>
            <a:r>
              <a:rPr lang="zh-TW" altLang="zh-TW" sz="2800" b="1" dirty="0">
                <a:solidFill>
                  <a:srgbClr val="0000FF"/>
                </a:solidFill>
              </a:rPr>
              <a:t>學年度視力不良％統計表（國小適用）</a:t>
            </a:r>
            <a:endParaRPr lang="zh-TW" altLang="zh-TW" sz="2800" dirty="0">
              <a:solidFill>
                <a:srgbClr val="0000FF"/>
              </a:solidFill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24716498"/>
              </p:ext>
            </p:extLst>
          </p:nvPr>
        </p:nvGraphicFramePr>
        <p:xfrm>
          <a:off x="420590" y="1893812"/>
          <a:ext cx="8509305" cy="4884191"/>
        </p:xfrm>
        <a:graphic>
          <a:graphicData uri="http://schemas.openxmlformats.org/drawingml/2006/table">
            <a:tbl>
              <a:tblPr firstRow="1" firstCol="1" bandRow="1"/>
              <a:tblGrid>
                <a:gridCol w="579434">
                  <a:extLst>
                    <a:ext uri="{9D8B030D-6E8A-4147-A177-3AD203B41FA5}">
                      <a16:colId xmlns="" xmlns:a16="http://schemas.microsoft.com/office/drawing/2014/main" val="323842841"/>
                    </a:ext>
                  </a:extLst>
                </a:gridCol>
                <a:gridCol w="659742">
                  <a:extLst>
                    <a:ext uri="{9D8B030D-6E8A-4147-A177-3AD203B41FA5}">
                      <a16:colId xmlns="" xmlns:a16="http://schemas.microsoft.com/office/drawing/2014/main" val="4143311140"/>
                    </a:ext>
                  </a:extLst>
                </a:gridCol>
                <a:gridCol w="660607">
                  <a:extLst>
                    <a:ext uri="{9D8B030D-6E8A-4147-A177-3AD203B41FA5}">
                      <a16:colId xmlns="" xmlns:a16="http://schemas.microsoft.com/office/drawing/2014/main" val="1422868181"/>
                    </a:ext>
                  </a:extLst>
                </a:gridCol>
                <a:gridCol w="660607">
                  <a:extLst>
                    <a:ext uri="{9D8B030D-6E8A-4147-A177-3AD203B41FA5}">
                      <a16:colId xmlns="" xmlns:a16="http://schemas.microsoft.com/office/drawing/2014/main" val="497081651"/>
                    </a:ext>
                  </a:extLst>
                </a:gridCol>
                <a:gridCol w="661470">
                  <a:extLst>
                    <a:ext uri="{9D8B030D-6E8A-4147-A177-3AD203B41FA5}">
                      <a16:colId xmlns="" xmlns:a16="http://schemas.microsoft.com/office/drawing/2014/main" val="241847470"/>
                    </a:ext>
                  </a:extLst>
                </a:gridCol>
                <a:gridCol w="660607">
                  <a:extLst>
                    <a:ext uri="{9D8B030D-6E8A-4147-A177-3AD203B41FA5}">
                      <a16:colId xmlns="" xmlns:a16="http://schemas.microsoft.com/office/drawing/2014/main" val="1068763197"/>
                    </a:ext>
                  </a:extLst>
                </a:gridCol>
                <a:gridCol w="660607">
                  <a:extLst>
                    <a:ext uri="{9D8B030D-6E8A-4147-A177-3AD203B41FA5}">
                      <a16:colId xmlns="" xmlns:a16="http://schemas.microsoft.com/office/drawing/2014/main" val="149428010"/>
                    </a:ext>
                  </a:extLst>
                </a:gridCol>
                <a:gridCol w="660607">
                  <a:extLst>
                    <a:ext uri="{9D8B030D-6E8A-4147-A177-3AD203B41FA5}">
                      <a16:colId xmlns="" xmlns:a16="http://schemas.microsoft.com/office/drawing/2014/main" val="1684933763"/>
                    </a:ext>
                  </a:extLst>
                </a:gridCol>
                <a:gridCol w="660607">
                  <a:extLst>
                    <a:ext uri="{9D8B030D-6E8A-4147-A177-3AD203B41FA5}">
                      <a16:colId xmlns="" xmlns:a16="http://schemas.microsoft.com/office/drawing/2014/main" val="2936218201"/>
                    </a:ext>
                  </a:extLst>
                </a:gridCol>
                <a:gridCol w="660607">
                  <a:extLst>
                    <a:ext uri="{9D8B030D-6E8A-4147-A177-3AD203B41FA5}">
                      <a16:colId xmlns="" xmlns:a16="http://schemas.microsoft.com/office/drawing/2014/main" val="117584965"/>
                    </a:ext>
                  </a:extLst>
                </a:gridCol>
                <a:gridCol w="661470">
                  <a:extLst>
                    <a:ext uri="{9D8B030D-6E8A-4147-A177-3AD203B41FA5}">
                      <a16:colId xmlns="" xmlns:a16="http://schemas.microsoft.com/office/drawing/2014/main" val="3374854396"/>
                    </a:ext>
                  </a:extLst>
                </a:gridCol>
                <a:gridCol w="661470">
                  <a:extLst>
                    <a:ext uri="{9D8B030D-6E8A-4147-A177-3AD203B41FA5}">
                      <a16:colId xmlns="" xmlns:a16="http://schemas.microsoft.com/office/drawing/2014/main" val="4111555547"/>
                    </a:ext>
                  </a:extLst>
                </a:gridCol>
                <a:gridCol w="661470">
                  <a:extLst>
                    <a:ext uri="{9D8B030D-6E8A-4147-A177-3AD203B41FA5}">
                      <a16:colId xmlns="" xmlns:a16="http://schemas.microsoft.com/office/drawing/2014/main" val="429821839"/>
                    </a:ext>
                  </a:extLst>
                </a:gridCol>
              </a:tblGrid>
              <a:tr h="80681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 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103</a:t>
                      </a:r>
                      <a:r>
                        <a:rPr lang="zh-TW" sz="18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8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103</a:t>
                      </a:r>
                      <a:r>
                        <a:rPr lang="zh-TW" sz="18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18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104</a:t>
                      </a:r>
                      <a:r>
                        <a:rPr lang="zh-TW" sz="18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8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104</a:t>
                      </a:r>
                      <a:r>
                        <a:rPr lang="zh-TW" sz="18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18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105</a:t>
                      </a:r>
                      <a:r>
                        <a:rPr lang="zh-TW" sz="18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8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105</a:t>
                      </a:r>
                      <a:r>
                        <a:rPr lang="zh-TW" sz="18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18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106</a:t>
                      </a:r>
                      <a:r>
                        <a:rPr lang="zh-TW" sz="18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8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106</a:t>
                      </a:r>
                      <a:r>
                        <a:rPr lang="zh-TW" sz="1800" kern="10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107</a:t>
                      </a:r>
                      <a:r>
                        <a:rPr lang="zh-TW" sz="1800" kern="10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107</a:t>
                      </a:r>
                      <a:r>
                        <a:rPr lang="zh-TW" sz="1800" kern="10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108</a:t>
                      </a:r>
                      <a:r>
                        <a:rPr lang="zh-TW" sz="1800" kern="10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108</a:t>
                      </a:r>
                      <a:r>
                        <a:rPr lang="zh-TW" sz="1800" kern="10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3137013730"/>
                  </a:ext>
                </a:extLst>
              </a:tr>
              <a:tr h="49668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一年級</a:t>
                      </a:r>
                      <a:endParaRPr lang="zh-TW" sz="1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18.1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16.0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17.9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19.0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19.4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22.4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17.1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22.0</a:t>
                      </a:r>
                      <a:endParaRPr lang="zh-TW" sz="18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10.3</a:t>
                      </a:r>
                      <a:endParaRPr lang="zh-TW" sz="18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17.5</a:t>
                      </a:r>
                      <a:endParaRPr lang="zh-TW" sz="18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9.1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13.3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488399393"/>
                  </a:ext>
                </a:extLst>
              </a:tr>
              <a:tr h="49668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二年級</a:t>
                      </a:r>
                      <a:endParaRPr lang="zh-TW" sz="1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22.7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23.7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17.9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19.1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17.6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25.9</a:t>
                      </a:r>
                      <a:endParaRPr lang="zh-TW" sz="18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20.2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23.2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18.3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24.1</a:t>
                      </a:r>
                      <a:endParaRPr lang="zh-TW" sz="18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19.8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26.4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216134299"/>
                  </a:ext>
                </a:extLst>
              </a:tr>
              <a:tr h="49668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三年級</a:t>
                      </a:r>
                      <a:endParaRPr lang="zh-TW" sz="1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40.6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40.6</a:t>
                      </a:r>
                      <a:endParaRPr lang="zh-TW" sz="18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24.7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24.7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35.8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32.6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24.4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29.1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21.2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24.2</a:t>
                      </a:r>
                      <a:endParaRPr lang="zh-TW" sz="18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26.5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37.2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716277127"/>
                  </a:ext>
                </a:extLst>
              </a:tr>
              <a:tr h="49668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四年級</a:t>
                      </a:r>
                      <a:endParaRPr lang="zh-TW" sz="1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38.7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45.0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41.1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43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26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39.2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32.6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36.8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30.2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38.4</a:t>
                      </a:r>
                      <a:endParaRPr lang="zh-TW" sz="18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32.3</a:t>
                      </a:r>
                      <a:endParaRPr lang="zh-TW" sz="18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33.3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6262893"/>
                  </a:ext>
                </a:extLst>
              </a:tr>
              <a:tr h="49668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五年級</a:t>
                      </a:r>
                      <a:endParaRPr lang="zh-TW" sz="1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55.1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55.1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45.9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41.4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49.5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51.4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39.2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41.2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37.9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42.1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38.4</a:t>
                      </a:r>
                      <a:endParaRPr lang="zh-TW" sz="18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39.3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849926710"/>
                  </a:ext>
                </a:extLst>
              </a:tr>
              <a:tr h="49668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六年級</a:t>
                      </a:r>
                      <a:endParaRPr lang="zh-TW" sz="1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56.2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60.3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59.8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50.5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44.1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47.7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52.3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53.3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46.4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54.1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42.1</a:t>
                      </a:r>
                      <a:endParaRPr lang="zh-TW" sz="18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46.3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439382878"/>
                  </a:ext>
                </a:extLst>
              </a:tr>
              <a:tr h="49668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全校</a:t>
                      </a:r>
                      <a:endParaRPr lang="zh-TW" sz="1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39.6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41.4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35.8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34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32.9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37.3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31.8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35.0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26.7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32.7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27.38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32.0</a:t>
                      </a:r>
                      <a:endParaRPr lang="zh-TW" sz="18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3067220398"/>
                  </a:ext>
                </a:extLst>
              </a:tr>
              <a:tr h="49668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惡化％</a:t>
                      </a:r>
                      <a:endParaRPr lang="zh-TW" sz="1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7.53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5.73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2.86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-0.33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5.12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9.89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4.07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2.42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4.10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6.11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8.24</a:t>
                      </a:r>
                      <a:endParaRPr lang="zh-TW" sz="18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6.72</a:t>
                      </a:r>
                      <a:endParaRPr lang="zh-TW" sz="18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3716071258"/>
                  </a:ext>
                </a:extLst>
              </a:tr>
            </a:tbl>
          </a:graphicData>
        </a:graphic>
      </p:graphicFrame>
      <p:sp>
        <p:nvSpPr>
          <p:cNvPr id="4" name="矩形 3"/>
          <p:cNvSpPr/>
          <p:nvPr/>
        </p:nvSpPr>
        <p:spPr>
          <a:xfrm>
            <a:off x="586299" y="128641"/>
            <a:ext cx="82725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zh-TW" altLang="zh-TW" sz="2800" b="1" dirty="0">
                <a:solidFill>
                  <a:srgbClr val="0000FF"/>
                </a:solidFill>
                <a:latin typeface="新細明體" panose="02020500000000000000" pitchFamily="18" charset="-120"/>
                <a:cs typeface="新細明體" panose="02020500000000000000" pitchFamily="18" charset="-120"/>
              </a:rPr>
              <a:t>三、以</a:t>
            </a:r>
            <a:r>
              <a:rPr lang="en-US" altLang="zh-TW" sz="2800" b="1" dirty="0">
                <a:solidFill>
                  <a:srgbClr val="0000FF"/>
                </a:solidFill>
                <a:latin typeface="新細明體" panose="02020500000000000000" pitchFamily="18" charset="-120"/>
                <a:cs typeface="新細明體" panose="02020500000000000000" pitchFamily="18" charset="-120"/>
              </a:rPr>
              <a:t>108</a:t>
            </a:r>
            <a:r>
              <a:rPr lang="zh-TW" altLang="zh-TW" sz="2800" b="1" dirty="0">
                <a:solidFill>
                  <a:srgbClr val="0000FF"/>
                </a:solidFill>
                <a:latin typeface="新細明體" panose="02020500000000000000" pitchFamily="18" charset="-120"/>
                <a:cs typeface="新細明體" panose="02020500000000000000" pitchFamily="18" charset="-120"/>
              </a:rPr>
              <a:t>學年度健康資訊系統進行校內問題分析</a:t>
            </a:r>
            <a:endParaRPr lang="zh-TW" altLang="zh-TW" sz="2800" dirty="0">
              <a:latin typeface="新細明體" panose="02020500000000000000" pitchFamily="18" charset="-120"/>
              <a:cs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9941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9173509" cy="685800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599768" y="1038879"/>
            <a:ext cx="75339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3600" b="1" dirty="0" smtClean="0">
                <a:solidFill>
                  <a:srgbClr val="0000FF"/>
                </a:solidFill>
              </a:rPr>
              <a:t>108 </a:t>
            </a:r>
            <a:r>
              <a:rPr lang="zh-TW" altLang="zh-TW" sz="3600" b="1" dirty="0" smtClean="0">
                <a:solidFill>
                  <a:srgbClr val="0000FF"/>
                </a:solidFill>
              </a:rPr>
              <a:t>學年</a:t>
            </a:r>
            <a:r>
              <a:rPr lang="zh-TW" altLang="zh-TW" sz="3600" b="1" dirty="0">
                <a:solidFill>
                  <a:srgbClr val="0000FF"/>
                </a:solidFill>
              </a:rPr>
              <a:t>度待矯治齲齒％</a:t>
            </a:r>
            <a:r>
              <a:rPr lang="zh-TW" altLang="zh-TW" sz="3600" b="1" dirty="0" smtClean="0">
                <a:solidFill>
                  <a:srgbClr val="0000FF"/>
                </a:solidFill>
              </a:rPr>
              <a:t>統計表</a:t>
            </a:r>
            <a:endParaRPr lang="en-US" altLang="zh-TW" sz="3600" b="1" dirty="0" smtClean="0">
              <a:solidFill>
                <a:srgbClr val="0000FF"/>
              </a:solidFill>
            </a:endParaRPr>
          </a:p>
          <a:p>
            <a:r>
              <a:rPr lang="zh-TW" altLang="zh-TW" sz="3600" b="1" dirty="0" smtClean="0">
                <a:solidFill>
                  <a:srgbClr val="0000FF"/>
                </a:solidFill>
              </a:rPr>
              <a:t>（</a:t>
            </a:r>
            <a:r>
              <a:rPr lang="zh-TW" altLang="zh-TW" sz="3600" b="1" dirty="0">
                <a:solidFill>
                  <a:srgbClr val="0000FF"/>
                </a:solidFill>
              </a:rPr>
              <a:t>國小適用）</a:t>
            </a:r>
            <a:endParaRPr lang="zh-TW" altLang="zh-TW" sz="3600" dirty="0">
              <a:solidFill>
                <a:srgbClr val="0000FF"/>
              </a:solidFill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26708348"/>
              </p:ext>
            </p:extLst>
          </p:nvPr>
        </p:nvGraphicFramePr>
        <p:xfrm>
          <a:off x="528955" y="2601816"/>
          <a:ext cx="7150038" cy="1946788"/>
        </p:xfrm>
        <a:graphic>
          <a:graphicData uri="http://schemas.openxmlformats.org/drawingml/2006/table">
            <a:tbl>
              <a:tblPr firstRow="1" firstCol="1" bandRow="1"/>
              <a:tblGrid>
                <a:gridCol w="1022367">
                  <a:extLst>
                    <a:ext uri="{9D8B030D-6E8A-4147-A177-3AD203B41FA5}">
                      <a16:colId xmlns="" xmlns:a16="http://schemas.microsoft.com/office/drawing/2014/main" val="3849817324"/>
                    </a:ext>
                  </a:extLst>
                </a:gridCol>
                <a:gridCol w="1021641">
                  <a:extLst>
                    <a:ext uri="{9D8B030D-6E8A-4147-A177-3AD203B41FA5}">
                      <a16:colId xmlns="" xmlns:a16="http://schemas.microsoft.com/office/drawing/2014/main" val="3887575623"/>
                    </a:ext>
                  </a:extLst>
                </a:gridCol>
                <a:gridCol w="1020916">
                  <a:extLst>
                    <a:ext uri="{9D8B030D-6E8A-4147-A177-3AD203B41FA5}">
                      <a16:colId xmlns="" xmlns:a16="http://schemas.microsoft.com/office/drawing/2014/main" val="2300855956"/>
                    </a:ext>
                  </a:extLst>
                </a:gridCol>
                <a:gridCol w="1021641">
                  <a:extLst>
                    <a:ext uri="{9D8B030D-6E8A-4147-A177-3AD203B41FA5}">
                      <a16:colId xmlns="" xmlns:a16="http://schemas.microsoft.com/office/drawing/2014/main" val="976311458"/>
                    </a:ext>
                  </a:extLst>
                </a:gridCol>
                <a:gridCol w="1020916">
                  <a:extLst>
                    <a:ext uri="{9D8B030D-6E8A-4147-A177-3AD203B41FA5}">
                      <a16:colId xmlns="" xmlns:a16="http://schemas.microsoft.com/office/drawing/2014/main" val="499912068"/>
                    </a:ext>
                  </a:extLst>
                </a:gridCol>
                <a:gridCol w="1020916">
                  <a:extLst>
                    <a:ext uri="{9D8B030D-6E8A-4147-A177-3AD203B41FA5}">
                      <a16:colId xmlns="" xmlns:a16="http://schemas.microsoft.com/office/drawing/2014/main" val="3936102997"/>
                    </a:ext>
                  </a:extLst>
                </a:gridCol>
                <a:gridCol w="1021641">
                  <a:extLst>
                    <a:ext uri="{9D8B030D-6E8A-4147-A177-3AD203B41FA5}">
                      <a16:colId xmlns="" xmlns:a16="http://schemas.microsoft.com/office/drawing/2014/main" val="2571766640"/>
                    </a:ext>
                  </a:extLst>
                </a:gridCol>
              </a:tblGrid>
              <a:tr h="48669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 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103</a:t>
                      </a:r>
                      <a:r>
                        <a:rPr lang="zh-TW" sz="1400" kern="10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104</a:t>
                      </a:r>
                      <a:r>
                        <a:rPr lang="zh-TW" sz="1400" kern="10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105</a:t>
                      </a:r>
                      <a:r>
                        <a:rPr lang="zh-TW" sz="1400" kern="10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106</a:t>
                      </a:r>
                      <a:r>
                        <a:rPr lang="zh-TW" sz="1400" kern="10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107</a:t>
                      </a:r>
                      <a:r>
                        <a:rPr lang="zh-TW" sz="1400" kern="10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108</a:t>
                      </a:r>
                      <a:r>
                        <a:rPr lang="zh-TW" sz="14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933621213"/>
                  </a:ext>
                </a:extLst>
              </a:tr>
              <a:tr h="48669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一年級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32.5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35.44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76.92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66.67</a:t>
                      </a:r>
                      <a:endParaRPr lang="zh-TW" sz="20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37.8</a:t>
                      </a:r>
                      <a:endParaRPr lang="zh-TW" sz="20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66.67</a:t>
                      </a:r>
                      <a:endParaRPr lang="zh-TW" sz="20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94547468"/>
                  </a:ext>
                </a:extLst>
              </a:tr>
              <a:tr h="48669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四年級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42.31</a:t>
                      </a:r>
                      <a:endParaRPr lang="zh-TW" sz="20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38.46</a:t>
                      </a:r>
                      <a:endParaRPr lang="zh-TW" sz="20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74.74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64.13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34.94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73.74</a:t>
                      </a:r>
                      <a:endParaRPr lang="zh-TW" sz="20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292446897"/>
                  </a:ext>
                </a:extLst>
              </a:tr>
              <a:tr h="48669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增減％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 </a:t>
                      </a:r>
                      <a:endParaRPr lang="zh-TW" sz="20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 </a:t>
                      </a:r>
                      <a:endParaRPr lang="zh-TW" sz="20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 </a:t>
                      </a:r>
                      <a:endParaRPr lang="zh-TW" sz="20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31.63</a:t>
                      </a:r>
                      <a:endParaRPr lang="zh-TW" sz="20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-0.5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-3.18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1716179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735985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509" y="0"/>
            <a:ext cx="9173509" cy="6858000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236538" y="367695"/>
            <a:ext cx="876617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2800" b="1" dirty="0">
                <a:solidFill>
                  <a:srgbClr val="0000FF"/>
                </a:solidFill>
              </a:rPr>
              <a:t>和平國小</a:t>
            </a:r>
            <a:r>
              <a:rPr lang="en-US" altLang="zh-TW" sz="2800" b="1" dirty="0">
                <a:solidFill>
                  <a:srgbClr val="0000FF"/>
                </a:solidFill>
              </a:rPr>
              <a:t>103</a:t>
            </a:r>
            <a:r>
              <a:rPr lang="zh-TW" altLang="zh-TW" sz="2800" b="1" dirty="0">
                <a:solidFill>
                  <a:srgbClr val="0000FF"/>
                </a:solidFill>
              </a:rPr>
              <a:t>～</a:t>
            </a:r>
            <a:r>
              <a:rPr lang="en-US" altLang="zh-TW" sz="2800" b="1" dirty="0">
                <a:solidFill>
                  <a:srgbClr val="0000FF"/>
                </a:solidFill>
              </a:rPr>
              <a:t>108</a:t>
            </a:r>
            <a:r>
              <a:rPr lang="zh-TW" altLang="zh-TW" sz="2800" b="1" dirty="0">
                <a:solidFill>
                  <a:srgbClr val="0000FF"/>
                </a:solidFill>
              </a:rPr>
              <a:t>學年度健康體位～體位</a:t>
            </a:r>
            <a:r>
              <a:rPr lang="zh-TW" altLang="en-US" sz="2800" b="1" dirty="0">
                <a:solidFill>
                  <a:srgbClr val="0000FF"/>
                </a:solidFill>
              </a:rPr>
              <a:t>過輕</a:t>
            </a:r>
            <a:r>
              <a:rPr lang="zh-TW" altLang="zh-TW" sz="2800" b="1" dirty="0">
                <a:solidFill>
                  <a:srgbClr val="0000FF"/>
                </a:solidFill>
              </a:rPr>
              <a:t>％統計表</a:t>
            </a:r>
            <a:endParaRPr lang="zh-TW" altLang="zh-TW" sz="2800" dirty="0">
              <a:solidFill>
                <a:srgbClr val="0000FF"/>
              </a:solidFill>
            </a:endParaRPr>
          </a:p>
          <a:p>
            <a:endParaRPr lang="zh-TW" altLang="zh-TW" sz="2800" dirty="0">
              <a:solidFill>
                <a:srgbClr val="0000FF"/>
              </a:solidFill>
            </a:endParaRPr>
          </a:p>
        </p:txBody>
      </p:sp>
      <p:graphicFrame>
        <p:nvGraphicFramePr>
          <p:cNvPr id="6" name="表格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82775885"/>
              </p:ext>
            </p:extLst>
          </p:nvPr>
        </p:nvGraphicFramePr>
        <p:xfrm>
          <a:off x="432618" y="1184642"/>
          <a:ext cx="7944464" cy="3849657"/>
        </p:xfrm>
        <a:graphic>
          <a:graphicData uri="http://schemas.openxmlformats.org/drawingml/2006/table">
            <a:tbl>
              <a:tblPr firstRow="1" firstCol="1" bandRow="1"/>
              <a:tblGrid>
                <a:gridCol w="543232">
                  <a:extLst>
                    <a:ext uri="{9D8B030D-6E8A-4147-A177-3AD203B41FA5}">
                      <a16:colId xmlns="" xmlns:a16="http://schemas.microsoft.com/office/drawing/2014/main" val="1045387265"/>
                    </a:ext>
                  </a:extLst>
                </a:gridCol>
                <a:gridCol w="635525">
                  <a:extLst>
                    <a:ext uri="{9D8B030D-6E8A-4147-A177-3AD203B41FA5}">
                      <a16:colId xmlns="" xmlns:a16="http://schemas.microsoft.com/office/drawing/2014/main" val="963810887"/>
                    </a:ext>
                  </a:extLst>
                </a:gridCol>
                <a:gridCol w="589378">
                  <a:extLst>
                    <a:ext uri="{9D8B030D-6E8A-4147-A177-3AD203B41FA5}">
                      <a16:colId xmlns="" xmlns:a16="http://schemas.microsoft.com/office/drawing/2014/main" val="1674365033"/>
                    </a:ext>
                  </a:extLst>
                </a:gridCol>
                <a:gridCol w="589378">
                  <a:extLst>
                    <a:ext uri="{9D8B030D-6E8A-4147-A177-3AD203B41FA5}">
                      <a16:colId xmlns="" xmlns:a16="http://schemas.microsoft.com/office/drawing/2014/main" val="3297711475"/>
                    </a:ext>
                  </a:extLst>
                </a:gridCol>
                <a:gridCol w="588569">
                  <a:extLst>
                    <a:ext uri="{9D8B030D-6E8A-4147-A177-3AD203B41FA5}">
                      <a16:colId xmlns="" xmlns:a16="http://schemas.microsoft.com/office/drawing/2014/main" val="95318316"/>
                    </a:ext>
                  </a:extLst>
                </a:gridCol>
                <a:gridCol w="588569">
                  <a:extLst>
                    <a:ext uri="{9D8B030D-6E8A-4147-A177-3AD203B41FA5}">
                      <a16:colId xmlns="" xmlns:a16="http://schemas.microsoft.com/office/drawing/2014/main" val="109020360"/>
                    </a:ext>
                  </a:extLst>
                </a:gridCol>
                <a:gridCol w="588569">
                  <a:extLst>
                    <a:ext uri="{9D8B030D-6E8A-4147-A177-3AD203B41FA5}">
                      <a16:colId xmlns="" xmlns:a16="http://schemas.microsoft.com/office/drawing/2014/main" val="4098867473"/>
                    </a:ext>
                  </a:extLst>
                </a:gridCol>
                <a:gridCol w="588569">
                  <a:extLst>
                    <a:ext uri="{9D8B030D-6E8A-4147-A177-3AD203B41FA5}">
                      <a16:colId xmlns="" xmlns:a16="http://schemas.microsoft.com/office/drawing/2014/main" val="1955928576"/>
                    </a:ext>
                  </a:extLst>
                </a:gridCol>
                <a:gridCol w="588569">
                  <a:extLst>
                    <a:ext uri="{9D8B030D-6E8A-4147-A177-3AD203B41FA5}">
                      <a16:colId xmlns="" xmlns:a16="http://schemas.microsoft.com/office/drawing/2014/main" val="4286743046"/>
                    </a:ext>
                  </a:extLst>
                </a:gridCol>
                <a:gridCol w="588569">
                  <a:extLst>
                    <a:ext uri="{9D8B030D-6E8A-4147-A177-3AD203B41FA5}">
                      <a16:colId xmlns="" xmlns:a16="http://schemas.microsoft.com/office/drawing/2014/main" val="2535413805"/>
                    </a:ext>
                  </a:extLst>
                </a:gridCol>
                <a:gridCol w="588569">
                  <a:extLst>
                    <a:ext uri="{9D8B030D-6E8A-4147-A177-3AD203B41FA5}">
                      <a16:colId xmlns="" xmlns:a16="http://schemas.microsoft.com/office/drawing/2014/main" val="1611325459"/>
                    </a:ext>
                  </a:extLst>
                </a:gridCol>
                <a:gridCol w="610427">
                  <a:extLst>
                    <a:ext uri="{9D8B030D-6E8A-4147-A177-3AD203B41FA5}">
                      <a16:colId xmlns="" xmlns:a16="http://schemas.microsoft.com/office/drawing/2014/main" val="1301983749"/>
                    </a:ext>
                  </a:extLst>
                </a:gridCol>
                <a:gridCol w="856541">
                  <a:extLst>
                    <a:ext uri="{9D8B030D-6E8A-4147-A177-3AD203B41FA5}">
                      <a16:colId xmlns="" xmlns:a16="http://schemas.microsoft.com/office/drawing/2014/main" val="432366563"/>
                    </a:ext>
                  </a:extLst>
                </a:gridCol>
              </a:tblGrid>
              <a:tr h="45210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 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103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103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104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104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105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105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106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106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107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107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108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108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367191963"/>
                  </a:ext>
                </a:extLst>
              </a:tr>
              <a:tr h="45210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一年級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7.4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5.3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7.1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8.5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9.8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2.0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894451794"/>
                  </a:ext>
                </a:extLst>
              </a:tr>
              <a:tr h="45210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二年級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1.0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11.6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11.7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11.8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7.1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13.4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4243510689"/>
                  </a:ext>
                </a:extLst>
              </a:tr>
              <a:tr h="45210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三年級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6.2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1.0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13.7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9.5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9.3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8.1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14.5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15.4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240420336"/>
                  </a:ext>
                </a:extLst>
              </a:tr>
              <a:tr h="45210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四年級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9.9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8.4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966074414"/>
                  </a:ext>
                </a:extLst>
              </a:tr>
              <a:tr h="45210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五年級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7.2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3.1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1.0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7.4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12.8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11.9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969239471"/>
                  </a:ext>
                </a:extLst>
              </a:tr>
              <a:tr h="45210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六年級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9.9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8.4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8.1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8.1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2.1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2.0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12.6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9.5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4100711412"/>
                  </a:ext>
                </a:extLst>
              </a:tr>
              <a:tr h="52745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國小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平均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8.6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8.0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8.1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8.3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7.9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8.5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8.9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699586455"/>
                  </a:ext>
                </a:extLst>
              </a:tr>
            </a:tbl>
          </a:graphicData>
        </a:graphic>
      </p:graphicFrame>
      <p:sp>
        <p:nvSpPr>
          <p:cNvPr id="7" name="Rectangle 109"/>
          <p:cNvSpPr>
            <a:spLocks noChangeArrowheads="1"/>
          </p:cNvSpPr>
          <p:nvPr/>
        </p:nvSpPr>
        <p:spPr bwMode="auto">
          <a:xfrm>
            <a:off x="1455738" y="31162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041117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/>
          <p:cNvSpPr>
            <a:spLocks noGrp="1"/>
          </p:cNvSpPr>
          <p:nvPr>
            <p:ph type="title"/>
          </p:nvPr>
        </p:nvSpPr>
        <p:spPr>
          <a:xfrm>
            <a:off x="457200" y="245973"/>
            <a:ext cx="82296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3600" b="1" dirty="0">
                <a:solidFill>
                  <a:srgbClr val="0000FF"/>
                </a:solidFill>
              </a:rPr>
              <a:t>103</a:t>
            </a:r>
            <a:r>
              <a:rPr lang="zh-TW" altLang="zh-TW" sz="3600" b="1" dirty="0">
                <a:solidFill>
                  <a:srgbClr val="0000FF"/>
                </a:solidFill>
              </a:rPr>
              <a:t>～</a:t>
            </a:r>
            <a:r>
              <a:rPr lang="en-US" altLang="zh-TW" sz="3600" b="1" dirty="0">
                <a:solidFill>
                  <a:srgbClr val="0000FF"/>
                </a:solidFill>
              </a:rPr>
              <a:t>108</a:t>
            </a:r>
            <a:r>
              <a:rPr lang="zh-TW" altLang="zh-TW" sz="3600" b="1" dirty="0">
                <a:solidFill>
                  <a:srgbClr val="0000FF"/>
                </a:solidFill>
              </a:rPr>
              <a:t>學年度健康體位～體位適中％統計表（各年級適用）</a:t>
            </a:r>
            <a:endParaRPr lang="zh-TW" altLang="zh-TW" sz="3600" dirty="0">
              <a:solidFill>
                <a:srgbClr val="0000FF"/>
              </a:solidFill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159454015"/>
              </p:ext>
            </p:extLst>
          </p:nvPr>
        </p:nvGraphicFramePr>
        <p:xfrm>
          <a:off x="398207" y="1592829"/>
          <a:ext cx="8421325" cy="4758656"/>
        </p:xfrm>
        <a:graphic>
          <a:graphicData uri="http://schemas.openxmlformats.org/drawingml/2006/table">
            <a:tbl>
              <a:tblPr firstRow="1" firstCol="1" bandRow="1"/>
              <a:tblGrid>
                <a:gridCol w="597074">
                  <a:extLst>
                    <a:ext uri="{9D8B030D-6E8A-4147-A177-3AD203B41FA5}">
                      <a16:colId xmlns="" xmlns:a16="http://schemas.microsoft.com/office/drawing/2014/main" val="162178357"/>
                    </a:ext>
                  </a:extLst>
                </a:gridCol>
                <a:gridCol w="698514">
                  <a:extLst>
                    <a:ext uri="{9D8B030D-6E8A-4147-A177-3AD203B41FA5}">
                      <a16:colId xmlns="" xmlns:a16="http://schemas.microsoft.com/office/drawing/2014/main" val="2207956141"/>
                    </a:ext>
                  </a:extLst>
                </a:gridCol>
                <a:gridCol w="647793">
                  <a:extLst>
                    <a:ext uri="{9D8B030D-6E8A-4147-A177-3AD203B41FA5}">
                      <a16:colId xmlns="" xmlns:a16="http://schemas.microsoft.com/office/drawing/2014/main" val="972742256"/>
                    </a:ext>
                  </a:extLst>
                </a:gridCol>
                <a:gridCol w="647793">
                  <a:extLst>
                    <a:ext uri="{9D8B030D-6E8A-4147-A177-3AD203B41FA5}">
                      <a16:colId xmlns="" xmlns:a16="http://schemas.microsoft.com/office/drawing/2014/main" val="251108960"/>
                    </a:ext>
                  </a:extLst>
                </a:gridCol>
                <a:gridCol w="646905">
                  <a:extLst>
                    <a:ext uri="{9D8B030D-6E8A-4147-A177-3AD203B41FA5}">
                      <a16:colId xmlns="" xmlns:a16="http://schemas.microsoft.com/office/drawing/2014/main" val="2492537143"/>
                    </a:ext>
                  </a:extLst>
                </a:gridCol>
                <a:gridCol w="646905">
                  <a:extLst>
                    <a:ext uri="{9D8B030D-6E8A-4147-A177-3AD203B41FA5}">
                      <a16:colId xmlns="" xmlns:a16="http://schemas.microsoft.com/office/drawing/2014/main" val="3760562280"/>
                    </a:ext>
                  </a:extLst>
                </a:gridCol>
                <a:gridCol w="646905">
                  <a:extLst>
                    <a:ext uri="{9D8B030D-6E8A-4147-A177-3AD203B41FA5}">
                      <a16:colId xmlns="" xmlns:a16="http://schemas.microsoft.com/office/drawing/2014/main" val="1577151392"/>
                    </a:ext>
                  </a:extLst>
                </a:gridCol>
                <a:gridCol w="646905">
                  <a:extLst>
                    <a:ext uri="{9D8B030D-6E8A-4147-A177-3AD203B41FA5}">
                      <a16:colId xmlns="" xmlns:a16="http://schemas.microsoft.com/office/drawing/2014/main" val="3661762913"/>
                    </a:ext>
                  </a:extLst>
                </a:gridCol>
                <a:gridCol w="646905">
                  <a:extLst>
                    <a:ext uri="{9D8B030D-6E8A-4147-A177-3AD203B41FA5}">
                      <a16:colId xmlns="" xmlns:a16="http://schemas.microsoft.com/office/drawing/2014/main" val="605031335"/>
                    </a:ext>
                  </a:extLst>
                </a:gridCol>
                <a:gridCol w="646905">
                  <a:extLst>
                    <a:ext uri="{9D8B030D-6E8A-4147-A177-3AD203B41FA5}">
                      <a16:colId xmlns="" xmlns:a16="http://schemas.microsoft.com/office/drawing/2014/main" val="3505420197"/>
                    </a:ext>
                  </a:extLst>
                </a:gridCol>
                <a:gridCol w="646905">
                  <a:extLst>
                    <a:ext uri="{9D8B030D-6E8A-4147-A177-3AD203B41FA5}">
                      <a16:colId xmlns="" xmlns:a16="http://schemas.microsoft.com/office/drawing/2014/main" val="3408167439"/>
                    </a:ext>
                  </a:extLst>
                </a:gridCol>
                <a:gridCol w="670929">
                  <a:extLst>
                    <a:ext uri="{9D8B030D-6E8A-4147-A177-3AD203B41FA5}">
                      <a16:colId xmlns="" xmlns:a16="http://schemas.microsoft.com/office/drawing/2014/main" val="2489428140"/>
                    </a:ext>
                  </a:extLst>
                </a:gridCol>
                <a:gridCol w="630887">
                  <a:extLst>
                    <a:ext uri="{9D8B030D-6E8A-4147-A177-3AD203B41FA5}">
                      <a16:colId xmlns="" xmlns:a16="http://schemas.microsoft.com/office/drawing/2014/main" val="2262183355"/>
                    </a:ext>
                  </a:extLst>
                </a:gridCol>
              </a:tblGrid>
              <a:tr h="56133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 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103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103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104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104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105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105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106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106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107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107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108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108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288166776"/>
                  </a:ext>
                </a:extLst>
              </a:tr>
              <a:tr h="5996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一年級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64.9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68.1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69.4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71.8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64.3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70.4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65.9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64.6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73.8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75.4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69.7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66.3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017571174"/>
                  </a:ext>
                </a:extLst>
              </a:tr>
              <a:tr h="5996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altLang="en-US" sz="1200" kern="100" dirty="0" smtClean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二年</a:t>
                      </a:r>
                      <a:r>
                        <a:rPr lang="zh-TW" sz="1200" kern="100" dirty="0" smtClean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級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62.9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59.8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58.9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56.4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63.5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68.2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65.7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69.7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58.5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57.8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70.6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69.4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054718652"/>
                  </a:ext>
                </a:extLst>
              </a:tr>
              <a:tr h="5996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三年級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62.3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66.0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58.8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62.9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52.6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54.7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65.1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62.8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64.6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65.7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56.6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52.6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348731917"/>
                  </a:ext>
                </a:extLst>
              </a:tr>
              <a:tr h="5996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四年級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54.1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55.0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58.9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62.6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56.3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57.7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51.6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50.5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60.5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61.6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62.6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66.7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383464421"/>
                  </a:ext>
                </a:extLst>
              </a:tr>
              <a:tr h="5996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五年級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46.7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51.4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55.9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59.5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58.9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58.8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56.7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54.7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49.5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55.8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58.3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691034055"/>
                  </a:ext>
                </a:extLst>
              </a:tr>
              <a:tr h="5996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altLang="en-US" sz="1200" kern="100" dirty="0" smtClean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六</a:t>
                      </a:r>
                      <a:r>
                        <a:rPr lang="zh-TW" sz="1200" kern="100" dirty="0" smtClean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年級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61.2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62.8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50.5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50.5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57.7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56.8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55.1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59.8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54.6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60.2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49.5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48.4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605671391"/>
                  </a:ext>
                </a:extLst>
              </a:tr>
              <a:tr h="5996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平均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58.5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60.4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58.3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60.2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58.8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60.5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60.1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60.6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61.9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62.5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61.6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61.0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7680160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172908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/>
          <p:cNvSpPr>
            <a:spLocks noGrp="1"/>
          </p:cNvSpPr>
          <p:nvPr>
            <p:ph type="title"/>
          </p:nvPr>
        </p:nvSpPr>
        <p:spPr>
          <a:xfrm>
            <a:off x="457200" y="92086"/>
            <a:ext cx="8229600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3200" b="1" dirty="0">
                <a:solidFill>
                  <a:srgbClr val="0000FF"/>
                </a:solidFill>
              </a:rPr>
              <a:t>103</a:t>
            </a:r>
            <a:r>
              <a:rPr lang="zh-TW" altLang="zh-TW" sz="3200" b="1" dirty="0">
                <a:solidFill>
                  <a:srgbClr val="0000FF"/>
                </a:solidFill>
              </a:rPr>
              <a:t>～</a:t>
            </a:r>
            <a:r>
              <a:rPr lang="en-US" altLang="zh-TW" sz="3200" b="1" dirty="0">
                <a:solidFill>
                  <a:srgbClr val="0000FF"/>
                </a:solidFill>
              </a:rPr>
              <a:t>108</a:t>
            </a:r>
            <a:r>
              <a:rPr lang="zh-TW" altLang="zh-TW" sz="3200" b="1" dirty="0">
                <a:solidFill>
                  <a:srgbClr val="0000FF"/>
                </a:solidFill>
              </a:rPr>
              <a:t>學年度健康體位～體位過重％統計表（各年級適用）</a:t>
            </a:r>
            <a:r>
              <a:rPr lang="zh-TW" altLang="zh-TW" dirty="0"/>
              <a:t/>
            </a:r>
            <a:br>
              <a:rPr lang="zh-TW" altLang="zh-TW" dirty="0"/>
            </a:br>
            <a:endParaRPr lang="zh-TW" altLang="zh-TW" sz="2800" dirty="0">
              <a:solidFill>
                <a:srgbClr val="0000FF"/>
              </a:solidFill>
            </a:endParaRPr>
          </a:p>
        </p:txBody>
      </p:sp>
      <p:graphicFrame>
        <p:nvGraphicFramePr>
          <p:cNvPr id="7" name="表格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076630487"/>
              </p:ext>
            </p:extLst>
          </p:nvPr>
        </p:nvGraphicFramePr>
        <p:xfrm>
          <a:off x="619432" y="1219200"/>
          <a:ext cx="8067365" cy="5014454"/>
        </p:xfrm>
        <a:graphic>
          <a:graphicData uri="http://schemas.openxmlformats.org/drawingml/2006/table">
            <a:tbl>
              <a:tblPr firstRow="1" firstCol="1" bandRow="1"/>
              <a:tblGrid>
                <a:gridCol w="571978">
                  <a:extLst>
                    <a:ext uri="{9D8B030D-6E8A-4147-A177-3AD203B41FA5}">
                      <a16:colId xmlns="" xmlns:a16="http://schemas.microsoft.com/office/drawing/2014/main" val="2530530810"/>
                    </a:ext>
                  </a:extLst>
                </a:gridCol>
                <a:gridCol w="669155">
                  <a:extLst>
                    <a:ext uri="{9D8B030D-6E8A-4147-A177-3AD203B41FA5}">
                      <a16:colId xmlns="" xmlns:a16="http://schemas.microsoft.com/office/drawing/2014/main" val="1843050788"/>
                    </a:ext>
                  </a:extLst>
                </a:gridCol>
                <a:gridCol w="620567">
                  <a:extLst>
                    <a:ext uri="{9D8B030D-6E8A-4147-A177-3AD203B41FA5}">
                      <a16:colId xmlns="" xmlns:a16="http://schemas.microsoft.com/office/drawing/2014/main" val="3163572688"/>
                    </a:ext>
                  </a:extLst>
                </a:gridCol>
                <a:gridCol w="620567">
                  <a:extLst>
                    <a:ext uri="{9D8B030D-6E8A-4147-A177-3AD203B41FA5}">
                      <a16:colId xmlns="" xmlns:a16="http://schemas.microsoft.com/office/drawing/2014/main" val="1938239022"/>
                    </a:ext>
                  </a:extLst>
                </a:gridCol>
                <a:gridCol w="619714">
                  <a:extLst>
                    <a:ext uri="{9D8B030D-6E8A-4147-A177-3AD203B41FA5}">
                      <a16:colId xmlns="" xmlns:a16="http://schemas.microsoft.com/office/drawing/2014/main" val="4087255876"/>
                    </a:ext>
                  </a:extLst>
                </a:gridCol>
                <a:gridCol w="619714">
                  <a:extLst>
                    <a:ext uri="{9D8B030D-6E8A-4147-A177-3AD203B41FA5}">
                      <a16:colId xmlns="" xmlns:a16="http://schemas.microsoft.com/office/drawing/2014/main" val="1153868818"/>
                    </a:ext>
                  </a:extLst>
                </a:gridCol>
                <a:gridCol w="619714">
                  <a:extLst>
                    <a:ext uri="{9D8B030D-6E8A-4147-A177-3AD203B41FA5}">
                      <a16:colId xmlns="" xmlns:a16="http://schemas.microsoft.com/office/drawing/2014/main" val="2524267549"/>
                    </a:ext>
                  </a:extLst>
                </a:gridCol>
                <a:gridCol w="619714">
                  <a:extLst>
                    <a:ext uri="{9D8B030D-6E8A-4147-A177-3AD203B41FA5}">
                      <a16:colId xmlns="" xmlns:a16="http://schemas.microsoft.com/office/drawing/2014/main" val="2365072519"/>
                    </a:ext>
                  </a:extLst>
                </a:gridCol>
                <a:gridCol w="619714">
                  <a:extLst>
                    <a:ext uri="{9D8B030D-6E8A-4147-A177-3AD203B41FA5}">
                      <a16:colId xmlns="" xmlns:a16="http://schemas.microsoft.com/office/drawing/2014/main" val="784764509"/>
                    </a:ext>
                  </a:extLst>
                </a:gridCol>
                <a:gridCol w="619714">
                  <a:extLst>
                    <a:ext uri="{9D8B030D-6E8A-4147-A177-3AD203B41FA5}">
                      <a16:colId xmlns="" xmlns:a16="http://schemas.microsoft.com/office/drawing/2014/main" val="1729053608"/>
                    </a:ext>
                  </a:extLst>
                </a:gridCol>
                <a:gridCol w="619714">
                  <a:extLst>
                    <a:ext uri="{9D8B030D-6E8A-4147-A177-3AD203B41FA5}">
                      <a16:colId xmlns="" xmlns:a16="http://schemas.microsoft.com/office/drawing/2014/main" val="1464934305"/>
                    </a:ext>
                  </a:extLst>
                </a:gridCol>
                <a:gridCol w="642730">
                  <a:extLst>
                    <a:ext uri="{9D8B030D-6E8A-4147-A177-3AD203B41FA5}">
                      <a16:colId xmlns="" xmlns:a16="http://schemas.microsoft.com/office/drawing/2014/main" val="375156028"/>
                    </a:ext>
                  </a:extLst>
                </a:gridCol>
                <a:gridCol w="604370">
                  <a:extLst>
                    <a:ext uri="{9D8B030D-6E8A-4147-A177-3AD203B41FA5}">
                      <a16:colId xmlns="" xmlns:a16="http://schemas.microsoft.com/office/drawing/2014/main" val="3105591390"/>
                    </a:ext>
                  </a:extLst>
                </a:gridCol>
              </a:tblGrid>
              <a:tr h="6140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 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103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103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104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104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105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105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106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106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107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107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108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108</a:t>
                      </a:r>
                      <a:r>
                        <a:rPr lang="zh-TW" sz="20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579546603"/>
                  </a:ext>
                </a:extLst>
              </a:tr>
              <a:tr h="6140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一年級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10.6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9.6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11.8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15.3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14.3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14.3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9.8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11.0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11.9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8.7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15.3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4200585629"/>
                  </a:ext>
                </a:extLst>
              </a:tr>
              <a:tr h="6140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二年級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17.5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18.6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12.6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11.8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11.1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13.1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11.0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16.9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8.7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14.0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92798621"/>
                  </a:ext>
                </a:extLst>
              </a:tr>
              <a:tr h="6140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三年級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8.5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12.4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13.7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16.8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12.8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12.8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7.1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9.1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12.0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9.0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657506067"/>
                  </a:ext>
                </a:extLst>
              </a:tr>
              <a:tr h="6140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四年級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16.2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16.2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12.1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13.1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16.7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15.5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12.6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16.8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14.0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11.6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8.1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8.3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18175232"/>
                  </a:ext>
                </a:extLst>
              </a:tr>
              <a:tr h="6140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五年級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20.6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22.4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13.5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12.6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12.1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16.8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12.4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17.5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11.6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14.0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13.1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921585587"/>
                  </a:ext>
                </a:extLst>
              </a:tr>
              <a:tr h="6140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六年級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9.9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17.8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20.6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9.9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14.0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14.0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17.5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13.3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10.5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18.9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22228243"/>
                  </a:ext>
                </a:extLst>
              </a:tr>
              <a:tr h="71634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國小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平均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13.8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14.8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13.3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14.3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13.0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14.5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12.2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14.3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12.1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13.3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41861007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758738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491615" y="500286"/>
            <a:ext cx="8377083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3200" b="1" dirty="0">
                <a:solidFill>
                  <a:srgbClr val="0000FF"/>
                </a:solidFill>
              </a:rPr>
              <a:t>103</a:t>
            </a:r>
            <a:r>
              <a:rPr lang="zh-TW" altLang="zh-TW" sz="3200" b="1" dirty="0">
                <a:solidFill>
                  <a:srgbClr val="0000FF"/>
                </a:solidFill>
              </a:rPr>
              <a:t>～</a:t>
            </a:r>
            <a:r>
              <a:rPr lang="en-US" altLang="zh-TW" sz="3200" b="1" dirty="0">
                <a:solidFill>
                  <a:srgbClr val="0000FF"/>
                </a:solidFill>
              </a:rPr>
              <a:t>108</a:t>
            </a:r>
            <a:r>
              <a:rPr lang="zh-TW" altLang="zh-TW" sz="3200" b="1" dirty="0">
                <a:solidFill>
                  <a:srgbClr val="0000FF"/>
                </a:solidFill>
              </a:rPr>
              <a:t>學年度健康體位～體位超重％統計表（各年級適用）</a:t>
            </a:r>
            <a:endParaRPr lang="zh-TW" altLang="zh-TW" sz="3200" dirty="0">
              <a:solidFill>
                <a:srgbClr val="0000FF"/>
              </a:solidFill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90474570"/>
              </p:ext>
            </p:extLst>
          </p:nvPr>
        </p:nvGraphicFramePr>
        <p:xfrm>
          <a:off x="491615" y="1789470"/>
          <a:ext cx="8377077" cy="4739149"/>
        </p:xfrm>
        <a:graphic>
          <a:graphicData uri="http://schemas.openxmlformats.org/drawingml/2006/table">
            <a:tbl>
              <a:tblPr firstRow="1" firstCol="1" bandRow="1"/>
              <a:tblGrid>
                <a:gridCol w="593937">
                  <a:extLst>
                    <a:ext uri="{9D8B030D-6E8A-4147-A177-3AD203B41FA5}">
                      <a16:colId xmlns="" xmlns:a16="http://schemas.microsoft.com/office/drawing/2014/main" val="3500743615"/>
                    </a:ext>
                  </a:extLst>
                </a:gridCol>
                <a:gridCol w="694845">
                  <a:extLst>
                    <a:ext uri="{9D8B030D-6E8A-4147-A177-3AD203B41FA5}">
                      <a16:colId xmlns="" xmlns:a16="http://schemas.microsoft.com/office/drawing/2014/main" val="2370047207"/>
                    </a:ext>
                  </a:extLst>
                </a:gridCol>
                <a:gridCol w="644391">
                  <a:extLst>
                    <a:ext uri="{9D8B030D-6E8A-4147-A177-3AD203B41FA5}">
                      <a16:colId xmlns="" xmlns:a16="http://schemas.microsoft.com/office/drawing/2014/main" val="2617612086"/>
                    </a:ext>
                  </a:extLst>
                </a:gridCol>
                <a:gridCol w="644391">
                  <a:extLst>
                    <a:ext uri="{9D8B030D-6E8A-4147-A177-3AD203B41FA5}">
                      <a16:colId xmlns="" xmlns:a16="http://schemas.microsoft.com/office/drawing/2014/main" val="3125552773"/>
                    </a:ext>
                  </a:extLst>
                </a:gridCol>
                <a:gridCol w="643505">
                  <a:extLst>
                    <a:ext uri="{9D8B030D-6E8A-4147-A177-3AD203B41FA5}">
                      <a16:colId xmlns="" xmlns:a16="http://schemas.microsoft.com/office/drawing/2014/main" val="3033788547"/>
                    </a:ext>
                  </a:extLst>
                </a:gridCol>
                <a:gridCol w="643505">
                  <a:extLst>
                    <a:ext uri="{9D8B030D-6E8A-4147-A177-3AD203B41FA5}">
                      <a16:colId xmlns="" xmlns:a16="http://schemas.microsoft.com/office/drawing/2014/main" val="1768675376"/>
                    </a:ext>
                  </a:extLst>
                </a:gridCol>
                <a:gridCol w="643505">
                  <a:extLst>
                    <a:ext uri="{9D8B030D-6E8A-4147-A177-3AD203B41FA5}">
                      <a16:colId xmlns="" xmlns:a16="http://schemas.microsoft.com/office/drawing/2014/main" val="3958330656"/>
                    </a:ext>
                  </a:extLst>
                </a:gridCol>
                <a:gridCol w="643505">
                  <a:extLst>
                    <a:ext uri="{9D8B030D-6E8A-4147-A177-3AD203B41FA5}">
                      <a16:colId xmlns="" xmlns:a16="http://schemas.microsoft.com/office/drawing/2014/main" val="2785597071"/>
                    </a:ext>
                  </a:extLst>
                </a:gridCol>
                <a:gridCol w="643505">
                  <a:extLst>
                    <a:ext uri="{9D8B030D-6E8A-4147-A177-3AD203B41FA5}">
                      <a16:colId xmlns="" xmlns:a16="http://schemas.microsoft.com/office/drawing/2014/main" val="2456243137"/>
                    </a:ext>
                  </a:extLst>
                </a:gridCol>
                <a:gridCol w="643505">
                  <a:extLst>
                    <a:ext uri="{9D8B030D-6E8A-4147-A177-3AD203B41FA5}">
                      <a16:colId xmlns="" xmlns:a16="http://schemas.microsoft.com/office/drawing/2014/main" val="1537648382"/>
                    </a:ext>
                  </a:extLst>
                </a:gridCol>
                <a:gridCol w="643505">
                  <a:extLst>
                    <a:ext uri="{9D8B030D-6E8A-4147-A177-3AD203B41FA5}">
                      <a16:colId xmlns="" xmlns:a16="http://schemas.microsoft.com/office/drawing/2014/main" val="1617886773"/>
                    </a:ext>
                  </a:extLst>
                </a:gridCol>
                <a:gridCol w="667405">
                  <a:extLst>
                    <a:ext uri="{9D8B030D-6E8A-4147-A177-3AD203B41FA5}">
                      <a16:colId xmlns="" xmlns:a16="http://schemas.microsoft.com/office/drawing/2014/main" val="3018209590"/>
                    </a:ext>
                  </a:extLst>
                </a:gridCol>
                <a:gridCol w="627573">
                  <a:extLst>
                    <a:ext uri="{9D8B030D-6E8A-4147-A177-3AD203B41FA5}">
                      <a16:colId xmlns="" xmlns:a16="http://schemas.microsoft.com/office/drawing/2014/main" val="1531993752"/>
                    </a:ext>
                  </a:extLst>
                </a:gridCol>
              </a:tblGrid>
              <a:tr h="5803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 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103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103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104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104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105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105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106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106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107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107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108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上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108</a:t>
                      </a:r>
                      <a:r>
                        <a:rPr lang="zh-TW" sz="16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下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2844085128"/>
                  </a:ext>
                </a:extLst>
              </a:tr>
              <a:tr h="5803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一年級</a:t>
                      </a:r>
                      <a:endParaRPr lang="zh-TW" sz="1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17.0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17.0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11.8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8.2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15.3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11.2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15.9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14.6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9.5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8.7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17.2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14.3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872876219"/>
                  </a:ext>
                </a:extLst>
              </a:tr>
              <a:tr h="5803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二年級</a:t>
                      </a:r>
                      <a:endParaRPr lang="zh-TW" sz="1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16.5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20.6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16.8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20.2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12.9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12.9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13.1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12.1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17.1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14.5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9.5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9.1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36106421"/>
                  </a:ext>
                </a:extLst>
              </a:tr>
              <a:tr h="5803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三年級</a:t>
                      </a:r>
                      <a:endParaRPr lang="zh-TW" sz="1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18.9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17.9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23.7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23.7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20.0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18.9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12.8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16.3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17.2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15.2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16.9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23.1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4119780674"/>
                  </a:ext>
                </a:extLst>
              </a:tr>
              <a:tr h="5803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四年級</a:t>
                      </a:r>
                      <a:endParaRPr lang="zh-TW" sz="1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19.8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22.5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21.5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20.6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25.0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23.7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24.2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24.2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15.1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16.3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19.2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17.7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860259992"/>
                  </a:ext>
                </a:extLst>
              </a:tr>
              <a:tr h="5803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五年級</a:t>
                      </a:r>
                      <a:endParaRPr lang="zh-TW" sz="1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22.4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19.6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23.4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21.6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21.5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21.5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25.8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24.7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26.3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28.4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17.4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16.7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297483719"/>
                  </a:ext>
                </a:extLst>
              </a:tr>
              <a:tr h="5803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六年級</a:t>
                      </a:r>
                      <a:endParaRPr lang="zh-TW" sz="1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19.0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19.0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23.4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21.5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24.3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23.4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23.4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19.6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25.8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24.5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27.4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23.2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708029694"/>
                  </a:ext>
                </a:extLst>
              </a:tr>
              <a:tr h="67702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國小</a:t>
                      </a:r>
                      <a:endParaRPr lang="zh-TW" sz="1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effectLst/>
                          <a:latin typeface="Times New Roman" panose="02020603050405020304" pitchFamily="18" charset="0"/>
                          <a:ea typeface="標楷體" panose="03000509000000000000" pitchFamily="65" charset="-120"/>
                        </a:rPr>
                        <a:t>平均</a:t>
                      </a:r>
                      <a:endParaRPr lang="zh-TW" sz="1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19.0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19.5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20.4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19.6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20.1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18.9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19.4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18.7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18.1</a:t>
                      </a:r>
                      <a:endParaRPr lang="zh-TW" sz="16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17.5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17.5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kern="100" dirty="0">
                          <a:effectLst/>
                          <a:latin typeface="標楷體" panose="03000509000000000000" pitchFamily="65" charset="-120"/>
                          <a:ea typeface="新細明體" panose="02020500000000000000" pitchFamily="18" charset="-120"/>
                        </a:rPr>
                        <a:t>16.8</a:t>
                      </a:r>
                      <a:endParaRPr lang="zh-TW" sz="16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37572552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727470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/>
        </p:nvSpPr>
        <p:spPr>
          <a:xfrm>
            <a:off x="1160818" y="59660"/>
            <a:ext cx="6706831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zh-TW" altLang="en-US" sz="2400" b="1" dirty="0" smtClean="0">
                <a:solidFill>
                  <a:srgbClr val="660066"/>
                </a:solidFill>
                <a:latin typeface="BiauKai"/>
                <a:ea typeface="BiauKai"/>
                <a:cs typeface="BiauKai"/>
                <a:sym typeface="BiauKai"/>
              </a:rPr>
              <a:t>上傳教育部健康資料分析</a:t>
            </a:r>
            <a:r>
              <a:rPr lang="zh-TW" altLang="en-US" sz="2400" b="1" dirty="0" smtClean="0">
                <a:solidFill>
                  <a:srgbClr val="0000FF"/>
                </a:solidFill>
                <a:latin typeface="BiauKai"/>
                <a:ea typeface="BiauKai"/>
                <a:cs typeface="BiauKai"/>
                <a:sym typeface="BiauKai"/>
              </a:rPr>
              <a:t>與縣、全國評比</a:t>
            </a:r>
            <a:endParaRPr lang="en-US" altLang="zh-TW" sz="2400" b="1" dirty="0" smtClean="0">
              <a:solidFill>
                <a:srgbClr val="0000FF"/>
              </a:solidFill>
              <a:latin typeface="BiauKai"/>
              <a:ea typeface="BiauKai"/>
              <a:cs typeface="BiauKai"/>
              <a:sym typeface="BiauKai"/>
            </a:endParaRPr>
          </a:p>
          <a:p>
            <a:pPr lvl="0" algn="ctr"/>
            <a:r>
              <a:rPr lang="en-US" altLang="zh-TW" sz="2000" dirty="0" smtClean="0"/>
              <a:t>108</a:t>
            </a:r>
            <a:r>
              <a:rPr lang="zh-TW" altLang="zh-TW" sz="2000" dirty="0"/>
              <a:t>學年度健康資訊系統資料</a:t>
            </a:r>
            <a:endParaRPr lang="en-US" altLang="zh-TW" sz="2000" b="1" dirty="0" smtClean="0">
              <a:solidFill>
                <a:srgbClr val="0000FF"/>
              </a:solidFill>
              <a:latin typeface="BiauKai"/>
              <a:ea typeface="BiauKai"/>
              <a:cs typeface="BiauKai"/>
              <a:sym typeface="BiauKai"/>
            </a:endParaRPr>
          </a:p>
          <a:p>
            <a:pPr lvl="0" algn="ctr"/>
            <a:endParaRPr lang="zh-TW" altLang="en-US" sz="2400" dirty="0">
              <a:solidFill>
                <a:prstClr val="black"/>
              </a:solidFill>
            </a:endParaRPr>
          </a:p>
        </p:txBody>
      </p:sp>
      <p:graphicFrame>
        <p:nvGraphicFramePr>
          <p:cNvPr id="14" name="表格 1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153026421"/>
              </p:ext>
            </p:extLst>
          </p:nvPr>
        </p:nvGraphicFramePr>
        <p:xfrm>
          <a:off x="0" y="832247"/>
          <a:ext cx="5035494" cy="2619768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610638">
                  <a:extLst>
                    <a:ext uri="{9D8B030D-6E8A-4147-A177-3AD203B41FA5}">
                      <a16:colId xmlns="" xmlns:a16="http://schemas.microsoft.com/office/drawing/2014/main" val="1977234005"/>
                    </a:ext>
                  </a:extLst>
                </a:gridCol>
                <a:gridCol w="610638">
                  <a:extLst>
                    <a:ext uri="{9D8B030D-6E8A-4147-A177-3AD203B41FA5}">
                      <a16:colId xmlns="" xmlns:a16="http://schemas.microsoft.com/office/drawing/2014/main" val="3111205592"/>
                    </a:ext>
                  </a:extLst>
                </a:gridCol>
                <a:gridCol w="627485">
                  <a:extLst>
                    <a:ext uri="{9D8B030D-6E8A-4147-A177-3AD203B41FA5}">
                      <a16:colId xmlns="" xmlns:a16="http://schemas.microsoft.com/office/drawing/2014/main" val="1050286329"/>
                    </a:ext>
                  </a:extLst>
                </a:gridCol>
                <a:gridCol w="627485">
                  <a:extLst>
                    <a:ext uri="{9D8B030D-6E8A-4147-A177-3AD203B41FA5}">
                      <a16:colId xmlns="" xmlns:a16="http://schemas.microsoft.com/office/drawing/2014/main" val="3897468662"/>
                    </a:ext>
                  </a:extLst>
                </a:gridCol>
                <a:gridCol w="1279624">
                  <a:extLst>
                    <a:ext uri="{9D8B030D-6E8A-4147-A177-3AD203B41FA5}">
                      <a16:colId xmlns="" xmlns:a16="http://schemas.microsoft.com/office/drawing/2014/main" val="3611435520"/>
                    </a:ext>
                  </a:extLst>
                </a:gridCol>
                <a:gridCol w="1279624">
                  <a:extLst>
                    <a:ext uri="{9D8B030D-6E8A-4147-A177-3AD203B41FA5}">
                      <a16:colId xmlns="" xmlns:a16="http://schemas.microsoft.com/office/drawing/2014/main" val="3520692341"/>
                    </a:ext>
                  </a:extLst>
                </a:gridCol>
              </a:tblGrid>
              <a:tr h="224793"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zh-TW" sz="1050" kern="100" dirty="0">
                          <a:effectLst/>
                        </a:rPr>
                        <a:t>項目</a:t>
                      </a:r>
                      <a:endParaRPr lang="zh-TW" sz="105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zh-TW" sz="1050" kern="100" dirty="0">
                          <a:effectLst/>
                        </a:rPr>
                        <a:t>指</a:t>
                      </a:r>
                      <a:r>
                        <a:rPr lang="en-US" sz="1050" kern="100" dirty="0">
                          <a:effectLst/>
                        </a:rPr>
                        <a:t>   </a:t>
                      </a:r>
                      <a:r>
                        <a:rPr lang="zh-TW" sz="1050" kern="100" dirty="0">
                          <a:effectLst/>
                        </a:rPr>
                        <a:t>標</a:t>
                      </a:r>
                      <a:endParaRPr lang="zh-TW" sz="105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zh-TW" sz="1050" kern="100" dirty="0">
                          <a:effectLst/>
                        </a:rPr>
                        <a:t>本校</a:t>
                      </a:r>
                      <a:endParaRPr lang="zh-TW" sz="105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zh-TW" sz="1050" kern="100" dirty="0">
                          <a:effectLst/>
                        </a:rPr>
                        <a:t>屏東縣</a:t>
                      </a:r>
                      <a:endParaRPr lang="zh-TW" sz="105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zh-TW" sz="1050" kern="100">
                          <a:effectLst/>
                        </a:rPr>
                        <a:t>全國</a:t>
                      </a:r>
                      <a:endParaRPr lang="zh-TW" sz="105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zh-TW" sz="1050" kern="100" dirty="0">
                          <a:effectLst/>
                        </a:rPr>
                        <a:t>達成指標情形</a:t>
                      </a:r>
                      <a:endParaRPr lang="zh-TW" sz="105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3129535824"/>
                  </a:ext>
                </a:extLst>
              </a:tr>
              <a:tr h="466342">
                <a:tc rowSpan="4"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zh-TW" sz="1050" kern="0" dirty="0">
                          <a:effectLst/>
                        </a:rPr>
                        <a:t>視力保健</a:t>
                      </a:r>
                      <a:endParaRPr lang="zh-TW" sz="105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0" dirty="0">
                          <a:effectLst/>
                        </a:rPr>
                        <a:t>裸視視力 不良率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effectLst/>
                        </a:rPr>
                        <a:t>27.38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國小</a:t>
                      </a:r>
                      <a:r>
                        <a:rPr lang="en-US" sz="1200" b="1" kern="100" dirty="0">
                          <a:effectLst/>
                        </a:rPr>
                        <a:t>36.26%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國小</a:t>
                      </a:r>
                      <a:r>
                        <a:rPr lang="en-US" sz="1200" b="1" kern="100" dirty="0">
                          <a:effectLst/>
                        </a:rPr>
                        <a:t>44.35%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□符合全國指標以下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882204534"/>
                  </a:ext>
                </a:extLst>
              </a:tr>
              <a:tr h="466342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effectLst/>
                        </a:rPr>
                        <a:t> 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國中</a:t>
                      </a:r>
                      <a:r>
                        <a:rPr lang="en-US" sz="1200" b="1" kern="100" dirty="0">
                          <a:effectLst/>
                        </a:rPr>
                        <a:t>62.19%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國中</a:t>
                      </a:r>
                      <a:r>
                        <a:rPr lang="en-US" sz="1200" b="1" kern="100" dirty="0">
                          <a:effectLst/>
                        </a:rPr>
                        <a:t>73.63%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074398119"/>
                  </a:ext>
                </a:extLst>
              </a:tr>
              <a:tr h="466342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effectLst/>
                        </a:rPr>
                        <a:t> 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高中</a:t>
                      </a:r>
                      <a:r>
                        <a:rPr lang="en-US" sz="1200" b="1" kern="100" dirty="0">
                          <a:effectLst/>
                        </a:rPr>
                        <a:t>73.19%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高中</a:t>
                      </a:r>
                      <a:r>
                        <a:rPr lang="en-US" sz="1200" b="1" kern="100" dirty="0">
                          <a:effectLst/>
                        </a:rPr>
                        <a:t>83.12%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671364260"/>
                  </a:ext>
                </a:extLst>
              </a:tr>
              <a:tr h="995949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0" dirty="0">
                          <a:effectLst/>
                        </a:rPr>
                        <a:t>視力不良 複檢率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effectLst/>
                        </a:rPr>
                        <a:t>90.68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國小</a:t>
                      </a:r>
                      <a:r>
                        <a:rPr lang="en-US" sz="1200" b="1" kern="100" dirty="0">
                          <a:effectLst/>
                        </a:rPr>
                        <a:t>88.46%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國小</a:t>
                      </a:r>
                      <a:r>
                        <a:rPr lang="en-US" sz="1200" b="1" kern="100" dirty="0">
                          <a:effectLst/>
                        </a:rPr>
                        <a:t>91.59%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□低於全國指標尚需努力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662697737"/>
                  </a:ext>
                </a:extLst>
              </a:tr>
            </a:tbl>
          </a:graphicData>
        </a:graphic>
      </p:graphicFrame>
      <p:sp>
        <p:nvSpPr>
          <p:cNvPr id="19" name="Rectangle 2"/>
          <p:cNvSpPr>
            <a:spLocks noChangeArrowheads="1"/>
          </p:cNvSpPr>
          <p:nvPr/>
        </p:nvSpPr>
        <p:spPr bwMode="auto">
          <a:xfrm>
            <a:off x="8107924" y="-922593"/>
            <a:ext cx="5429865" cy="366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zh-TW" altLang="en-US"/>
          </a:p>
        </p:txBody>
      </p:sp>
      <p:graphicFrame>
        <p:nvGraphicFramePr>
          <p:cNvPr id="20" name="表格 1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87250341"/>
              </p:ext>
            </p:extLst>
          </p:nvPr>
        </p:nvGraphicFramePr>
        <p:xfrm>
          <a:off x="5105867" y="832246"/>
          <a:ext cx="4038132" cy="6032302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489690">
                  <a:extLst>
                    <a:ext uri="{9D8B030D-6E8A-4147-A177-3AD203B41FA5}">
                      <a16:colId xmlns="" xmlns:a16="http://schemas.microsoft.com/office/drawing/2014/main" val="1591058691"/>
                    </a:ext>
                  </a:extLst>
                </a:gridCol>
                <a:gridCol w="489690">
                  <a:extLst>
                    <a:ext uri="{9D8B030D-6E8A-4147-A177-3AD203B41FA5}">
                      <a16:colId xmlns="" xmlns:a16="http://schemas.microsoft.com/office/drawing/2014/main" val="270533813"/>
                    </a:ext>
                  </a:extLst>
                </a:gridCol>
                <a:gridCol w="503200">
                  <a:extLst>
                    <a:ext uri="{9D8B030D-6E8A-4147-A177-3AD203B41FA5}">
                      <a16:colId xmlns="" xmlns:a16="http://schemas.microsoft.com/office/drawing/2014/main" val="79145976"/>
                    </a:ext>
                  </a:extLst>
                </a:gridCol>
                <a:gridCol w="503200">
                  <a:extLst>
                    <a:ext uri="{9D8B030D-6E8A-4147-A177-3AD203B41FA5}">
                      <a16:colId xmlns="" xmlns:a16="http://schemas.microsoft.com/office/drawing/2014/main" val="1581921043"/>
                    </a:ext>
                  </a:extLst>
                </a:gridCol>
                <a:gridCol w="1026176">
                  <a:extLst>
                    <a:ext uri="{9D8B030D-6E8A-4147-A177-3AD203B41FA5}">
                      <a16:colId xmlns="" xmlns:a16="http://schemas.microsoft.com/office/drawing/2014/main" val="1246102458"/>
                    </a:ext>
                  </a:extLst>
                </a:gridCol>
                <a:gridCol w="1026176">
                  <a:extLst>
                    <a:ext uri="{9D8B030D-6E8A-4147-A177-3AD203B41FA5}">
                      <a16:colId xmlns="" xmlns:a16="http://schemas.microsoft.com/office/drawing/2014/main" val="2136247131"/>
                    </a:ext>
                  </a:extLst>
                </a:gridCol>
              </a:tblGrid>
              <a:tr h="501158">
                <a:tc rowSpan="12"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0" dirty="0">
                          <a:effectLst/>
                        </a:rPr>
                        <a:t>健康體位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0" dirty="0">
                          <a:solidFill>
                            <a:schemeClr val="tx1"/>
                          </a:solidFill>
                          <a:effectLst/>
                        </a:rPr>
                        <a:t>學生體位</a:t>
                      </a:r>
                      <a:endParaRPr lang="zh-TW" sz="1200" kern="1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0" dirty="0">
                          <a:solidFill>
                            <a:schemeClr val="tx1"/>
                          </a:solidFill>
                          <a:effectLst/>
                        </a:rPr>
                        <a:t>過輕率</a:t>
                      </a:r>
                      <a:endParaRPr lang="zh-TW" sz="12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en-US" sz="1200" kern="100" dirty="0">
                          <a:solidFill>
                            <a:schemeClr val="tx1"/>
                          </a:solidFill>
                          <a:effectLst/>
                        </a:rPr>
                        <a:t>10.4</a:t>
                      </a:r>
                      <a:endParaRPr lang="zh-TW" sz="12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solidFill>
                            <a:schemeClr val="tx1"/>
                          </a:solidFill>
                          <a:effectLst/>
                        </a:rPr>
                        <a:t>國小</a:t>
                      </a:r>
                      <a:r>
                        <a:rPr lang="en-US" sz="1200" kern="100" dirty="0">
                          <a:solidFill>
                            <a:schemeClr val="tx1"/>
                          </a:solidFill>
                          <a:effectLst/>
                        </a:rPr>
                        <a:t>6.57%</a:t>
                      </a:r>
                      <a:endParaRPr lang="zh-TW" sz="12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solidFill>
                            <a:schemeClr val="tx1"/>
                          </a:solidFill>
                          <a:effectLst/>
                        </a:rPr>
                        <a:t>國小</a:t>
                      </a:r>
                      <a:r>
                        <a:rPr lang="en-US" sz="1200" kern="100" dirty="0">
                          <a:solidFill>
                            <a:schemeClr val="tx1"/>
                          </a:solidFill>
                          <a:effectLst/>
                        </a:rPr>
                        <a:t>8.01%</a:t>
                      </a:r>
                      <a:endParaRPr lang="zh-TW" sz="12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solidFill>
                            <a:schemeClr val="tx1"/>
                          </a:solidFill>
                          <a:effectLst/>
                        </a:rPr>
                        <a:t>□高於全國指標尚需努力</a:t>
                      </a:r>
                      <a:endParaRPr lang="zh-TW" sz="12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066655207"/>
                  </a:ext>
                </a:extLst>
              </a:tr>
              <a:tr h="501158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en-US" sz="1200" kern="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zh-TW" sz="12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solidFill>
                            <a:schemeClr val="tx1"/>
                          </a:solidFill>
                          <a:effectLst/>
                        </a:rPr>
                        <a:t>國中</a:t>
                      </a:r>
                      <a:r>
                        <a:rPr lang="en-US" sz="1200" kern="100" dirty="0">
                          <a:solidFill>
                            <a:schemeClr val="tx1"/>
                          </a:solidFill>
                          <a:effectLst/>
                        </a:rPr>
                        <a:t>5.09%</a:t>
                      </a:r>
                      <a:endParaRPr lang="zh-TW" sz="12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solidFill>
                            <a:schemeClr val="tx1"/>
                          </a:solidFill>
                          <a:effectLst/>
                        </a:rPr>
                        <a:t>國中</a:t>
                      </a:r>
                      <a:r>
                        <a:rPr lang="en-US" sz="1200" kern="100" dirty="0">
                          <a:solidFill>
                            <a:schemeClr val="tx1"/>
                          </a:solidFill>
                          <a:effectLst/>
                        </a:rPr>
                        <a:t>6.32%</a:t>
                      </a:r>
                      <a:endParaRPr lang="zh-TW" sz="12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579939449"/>
                  </a:ext>
                </a:extLst>
              </a:tr>
              <a:tr h="501158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en-US" sz="1200" kern="100" dirty="0">
                          <a:effectLst/>
                        </a:rPr>
                        <a:t> 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100">
                          <a:effectLst/>
                        </a:rPr>
                        <a:t>高中</a:t>
                      </a:r>
                      <a:r>
                        <a:rPr lang="en-US" sz="1200" kern="100">
                          <a:effectLst/>
                        </a:rPr>
                        <a:t>6.68%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effectLst/>
                        </a:rPr>
                        <a:t>高中</a:t>
                      </a:r>
                      <a:r>
                        <a:rPr lang="en-US" sz="1200" kern="100" dirty="0">
                          <a:effectLst/>
                        </a:rPr>
                        <a:t>8.93%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91100069"/>
                  </a:ext>
                </a:extLst>
              </a:tr>
              <a:tr h="501158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0" dirty="0">
                          <a:effectLst/>
                        </a:rPr>
                        <a:t>學生體位</a:t>
                      </a:r>
                      <a:endParaRPr lang="zh-TW" sz="1200" b="1" kern="100" dirty="0">
                        <a:effectLst/>
                      </a:endParaRPr>
                    </a:p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0" dirty="0">
                          <a:effectLst/>
                        </a:rPr>
                        <a:t>適中率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effectLst/>
                        </a:rPr>
                        <a:t>61.6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國小</a:t>
                      </a:r>
                      <a:r>
                        <a:rPr lang="en-US" sz="1200" b="1" kern="100" dirty="0">
                          <a:effectLst/>
                        </a:rPr>
                        <a:t>60.94%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國小</a:t>
                      </a:r>
                      <a:r>
                        <a:rPr lang="en-US" sz="1200" b="1" kern="100" dirty="0">
                          <a:effectLst/>
                        </a:rPr>
                        <a:t>64.72%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□低於全國指標尚需努力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241630538"/>
                  </a:ext>
                </a:extLst>
              </a:tr>
              <a:tr h="501158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en-US" sz="1200" kern="100">
                          <a:effectLst/>
                        </a:rPr>
                        <a:t> 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100">
                          <a:effectLst/>
                        </a:rPr>
                        <a:t>國中</a:t>
                      </a:r>
                      <a:r>
                        <a:rPr lang="en-US" sz="1200" kern="100">
                          <a:effectLst/>
                        </a:rPr>
                        <a:t>58.59%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effectLst/>
                        </a:rPr>
                        <a:t>國中</a:t>
                      </a:r>
                      <a:r>
                        <a:rPr lang="en-US" sz="1200" kern="100" dirty="0">
                          <a:effectLst/>
                        </a:rPr>
                        <a:t>62.39%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902103652"/>
                  </a:ext>
                </a:extLst>
              </a:tr>
              <a:tr h="501158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en-US" sz="1200" kern="100">
                          <a:effectLst/>
                        </a:rPr>
                        <a:t> 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100">
                          <a:effectLst/>
                        </a:rPr>
                        <a:t>高中</a:t>
                      </a:r>
                      <a:r>
                        <a:rPr lang="en-US" sz="1200" kern="100">
                          <a:effectLst/>
                        </a:rPr>
                        <a:t>58.52%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effectLst/>
                        </a:rPr>
                        <a:t>高中</a:t>
                      </a:r>
                      <a:r>
                        <a:rPr lang="en-US" sz="1200" kern="100" dirty="0">
                          <a:effectLst/>
                        </a:rPr>
                        <a:t>60.08%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485871039"/>
                  </a:ext>
                </a:extLst>
              </a:tr>
              <a:tr h="525422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0" dirty="0">
                          <a:effectLst/>
                        </a:rPr>
                        <a:t>學生體位</a:t>
                      </a:r>
                      <a:endParaRPr lang="zh-TW" sz="1200" b="1" kern="100" dirty="0">
                        <a:effectLst/>
                      </a:endParaRPr>
                    </a:p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0" dirty="0">
                          <a:effectLst/>
                        </a:rPr>
                        <a:t>過重率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effectLst/>
                        </a:rPr>
                        <a:t>10.5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國小</a:t>
                      </a:r>
                      <a:r>
                        <a:rPr lang="en-US" sz="1200" b="1" kern="100" dirty="0">
                          <a:effectLst/>
                        </a:rPr>
                        <a:t>13.65%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國小</a:t>
                      </a:r>
                      <a:r>
                        <a:rPr lang="en-US" sz="1200" b="1" kern="100" dirty="0">
                          <a:effectLst/>
                        </a:rPr>
                        <a:t>12.86%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□符合全國指標以下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4098161426"/>
                  </a:ext>
                </a:extLst>
              </a:tr>
              <a:tr h="501158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en-US" sz="1200" kern="100">
                          <a:effectLst/>
                        </a:rPr>
                        <a:t> 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100">
                          <a:effectLst/>
                        </a:rPr>
                        <a:t>國中</a:t>
                      </a:r>
                      <a:r>
                        <a:rPr lang="en-US" sz="1200" kern="100">
                          <a:effectLst/>
                        </a:rPr>
                        <a:t>13.69%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effectLst/>
                        </a:rPr>
                        <a:t>國中</a:t>
                      </a:r>
                      <a:r>
                        <a:rPr lang="en-US" sz="1200" kern="100" dirty="0">
                          <a:effectLst/>
                        </a:rPr>
                        <a:t>12.99%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443552755"/>
                  </a:ext>
                </a:extLst>
              </a:tr>
              <a:tr h="501158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en-US" sz="1200" kern="100">
                          <a:effectLst/>
                        </a:rPr>
                        <a:t> 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100">
                          <a:effectLst/>
                        </a:rPr>
                        <a:t>高中</a:t>
                      </a:r>
                      <a:r>
                        <a:rPr lang="en-US" sz="1200" kern="100">
                          <a:effectLst/>
                        </a:rPr>
                        <a:t>14.47%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effectLst/>
                        </a:rPr>
                        <a:t>高中</a:t>
                      </a:r>
                      <a:r>
                        <a:rPr lang="en-US" sz="1200" kern="100" dirty="0">
                          <a:effectLst/>
                        </a:rPr>
                        <a:t>13.22%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992001981"/>
                  </a:ext>
                </a:extLst>
              </a:tr>
              <a:tr h="501158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0" dirty="0">
                          <a:effectLst/>
                        </a:rPr>
                        <a:t>學生體位</a:t>
                      </a:r>
                      <a:endParaRPr lang="zh-TW" sz="1200" b="1" kern="100" dirty="0">
                        <a:effectLst/>
                      </a:endParaRPr>
                    </a:p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0" dirty="0">
                          <a:effectLst/>
                        </a:rPr>
                        <a:t>超重率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effectLst/>
                        </a:rPr>
                        <a:t>17.5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國小</a:t>
                      </a:r>
                      <a:r>
                        <a:rPr lang="en-US" sz="1200" b="1" kern="100" dirty="0">
                          <a:effectLst/>
                        </a:rPr>
                        <a:t>18.84%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國小</a:t>
                      </a:r>
                      <a:r>
                        <a:rPr lang="en-US" sz="1200" b="1" kern="100" dirty="0">
                          <a:effectLst/>
                        </a:rPr>
                        <a:t>14.41%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□高於全國指標尚需努力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248422085"/>
                  </a:ext>
                </a:extLst>
              </a:tr>
              <a:tr h="501158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en-US" sz="1200" kern="100">
                          <a:effectLst/>
                        </a:rPr>
                        <a:t> 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100">
                          <a:effectLst/>
                        </a:rPr>
                        <a:t>國中</a:t>
                      </a:r>
                      <a:r>
                        <a:rPr lang="en-US" sz="1200" kern="100">
                          <a:effectLst/>
                        </a:rPr>
                        <a:t>22.24%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effectLst/>
                        </a:rPr>
                        <a:t>國中</a:t>
                      </a:r>
                      <a:r>
                        <a:rPr lang="en-US" sz="1200" kern="100" dirty="0">
                          <a:effectLst/>
                        </a:rPr>
                        <a:t>18.30%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902906092"/>
                  </a:ext>
                </a:extLst>
              </a:tr>
              <a:tr h="393221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en-US" sz="1200" kern="100">
                          <a:effectLst/>
                        </a:rPr>
                        <a:t> 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100">
                          <a:effectLst/>
                        </a:rPr>
                        <a:t>高中</a:t>
                      </a:r>
                      <a:r>
                        <a:rPr lang="en-US" sz="1200" kern="100">
                          <a:effectLst/>
                        </a:rPr>
                        <a:t>20.33%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effectLst/>
                        </a:rPr>
                        <a:t>高中</a:t>
                      </a:r>
                      <a:r>
                        <a:rPr lang="en-US" sz="1200" kern="100" dirty="0">
                          <a:effectLst/>
                        </a:rPr>
                        <a:t>17.78%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132376509"/>
                  </a:ext>
                </a:extLst>
              </a:tr>
            </a:tbl>
          </a:graphicData>
        </a:graphic>
      </p:graphicFrame>
      <p:sp>
        <p:nvSpPr>
          <p:cNvPr id="21" name="Rectangle 3"/>
          <p:cNvSpPr>
            <a:spLocks noChangeArrowheads="1"/>
          </p:cNvSpPr>
          <p:nvPr/>
        </p:nvSpPr>
        <p:spPr bwMode="auto">
          <a:xfrm>
            <a:off x="5329551" y="2205038"/>
            <a:ext cx="661528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zh-TW" altLang="en-US"/>
          </a:p>
        </p:txBody>
      </p:sp>
      <p:graphicFrame>
        <p:nvGraphicFramePr>
          <p:cNvPr id="26" name="表格 2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73757715"/>
              </p:ext>
            </p:extLst>
          </p:nvPr>
        </p:nvGraphicFramePr>
        <p:xfrm>
          <a:off x="0" y="3593967"/>
          <a:ext cx="5035492" cy="3264032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610637">
                  <a:extLst>
                    <a:ext uri="{9D8B030D-6E8A-4147-A177-3AD203B41FA5}">
                      <a16:colId xmlns="" xmlns:a16="http://schemas.microsoft.com/office/drawing/2014/main" val="934339447"/>
                    </a:ext>
                  </a:extLst>
                </a:gridCol>
                <a:gridCol w="610637">
                  <a:extLst>
                    <a:ext uri="{9D8B030D-6E8A-4147-A177-3AD203B41FA5}">
                      <a16:colId xmlns="" xmlns:a16="http://schemas.microsoft.com/office/drawing/2014/main" val="3474897352"/>
                    </a:ext>
                  </a:extLst>
                </a:gridCol>
                <a:gridCol w="627484">
                  <a:extLst>
                    <a:ext uri="{9D8B030D-6E8A-4147-A177-3AD203B41FA5}">
                      <a16:colId xmlns="" xmlns:a16="http://schemas.microsoft.com/office/drawing/2014/main" val="3468627333"/>
                    </a:ext>
                  </a:extLst>
                </a:gridCol>
                <a:gridCol w="627484">
                  <a:extLst>
                    <a:ext uri="{9D8B030D-6E8A-4147-A177-3AD203B41FA5}">
                      <a16:colId xmlns="" xmlns:a16="http://schemas.microsoft.com/office/drawing/2014/main" val="4269670699"/>
                    </a:ext>
                  </a:extLst>
                </a:gridCol>
                <a:gridCol w="1279625">
                  <a:extLst>
                    <a:ext uri="{9D8B030D-6E8A-4147-A177-3AD203B41FA5}">
                      <a16:colId xmlns="" xmlns:a16="http://schemas.microsoft.com/office/drawing/2014/main" val="960580753"/>
                    </a:ext>
                  </a:extLst>
                </a:gridCol>
                <a:gridCol w="1279625">
                  <a:extLst>
                    <a:ext uri="{9D8B030D-6E8A-4147-A177-3AD203B41FA5}">
                      <a16:colId xmlns="" xmlns:a16="http://schemas.microsoft.com/office/drawing/2014/main" val="1021968578"/>
                    </a:ext>
                  </a:extLst>
                </a:gridCol>
              </a:tblGrid>
              <a:tr h="408004">
                <a:tc rowSpan="8"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zh-TW" sz="1200" kern="0" dirty="0">
                          <a:effectLst/>
                        </a:rPr>
                        <a:t>口腔保健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/>
                </a:tc>
                <a:tc rowSpan="4"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0" dirty="0">
                          <a:solidFill>
                            <a:schemeClr val="tx1"/>
                          </a:solidFill>
                          <a:effectLst/>
                        </a:rPr>
                        <a:t>學生初檢齲齒率〈一、四、七、十年級〉</a:t>
                      </a:r>
                      <a:endParaRPr lang="zh-TW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solidFill>
                            <a:schemeClr val="tx1"/>
                          </a:solidFill>
                          <a:effectLst/>
                        </a:rPr>
                        <a:t>66.67</a:t>
                      </a:r>
                      <a:endParaRPr lang="zh-TW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solidFill>
                            <a:schemeClr val="tx1"/>
                          </a:solidFill>
                          <a:effectLst/>
                        </a:rPr>
                        <a:t>國小</a:t>
                      </a:r>
                      <a:r>
                        <a:rPr lang="en-US" sz="1200" b="1" kern="100" dirty="0">
                          <a:solidFill>
                            <a:schemeClr val="tx1"/>
                          </a:solidFill>
                          <a:effectLst/>
                        </a:rPr>
                        <a:t>53.38%</a:t>
                      </a:r>
                      <a:endParaRPr lang="zh-TW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solidFill>
                            <a:schemeClr val="tx1"/>
                          </a:solidFill>
                          <a:effectLst/>
                        </a:rPr>
                        <a:t>國小</a:t>
                      </a:r>
                      <a:r>
                        <a:rPr lang="en-US" sz="1200" b="1" kern="100" dirty="0">
                          <a:solidFill>
                            <a:schemeClr val="tx1"/>
                          </a:solidFill>
                          <a:effectLst/>
                        </a:rPr>
                        <a:t>40.56%</a:t>
                      </a:r>
                      <a:endParaRPr lang="zh-TW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rowSpan="4">
                  <a:txBody>
                    <a:bodyPr/>
                    <a:lstStyle/>
                    <a:p>
                      <a:pPr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solidFill>
                            <a:schemeClr val="tx1"/>
                          </a:solidFill>
                          <a:effectLst/>
                        </a:rPr>
                        <a:t>□一、四皆高於全國指標尚需努力</a:t>
                      </a:r>
                      <a:endParaRPr lang="zh-TW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727424481"/>
                  </a:ext>
                </a:extLst>
              </a:tr>
              <a:tr h="408004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00" dirty="0" smtClean="0">
                          <a:effectLst/>
                        </a:rPr>
                        <a:t>73.74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國小</a:t>
                      </a:r>
                      <a:r>
                        <a:rPr lang="en-US" sz="1200" b="1" kern="100" dirty="0">
                          <a:effectLst/>
                        </a:rPr>
                        <a:t>47.63%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國小</a:t>
                      </a:r>
                      <a:r>
                        <a:rPr lang="en-US" sz="1200" b="1" kern="100" dirty="0">
                          <a:effectLst/>
                        </a:rPr>
                        <a:t>33.84%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536708384"/>
                  </a:ext>
                </a:extLst>
              </a:tr>
              <a:tr h="408004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00" dirty="0" smtClean="0">
                          <a:effectLst/>
                        </a:rPr>
                        <a:t> 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國中</a:t>
                      </a:r>
                      <a:r>
                        <a:rPr lang="en-US" sz="1200" b="1" kern="100" dirty="0">
                          <a:effectLst/>
                        </a:rPr>
                        <a:t>33.81%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國中</a:t>
                      </a:r>
                      <a:r>
                        <a:rPr lang="en-US" sz="1200" b="1" kern="100" dirty="0">
                          <a:effectLst/>
                        </a:rPr>
                        <a:t>24.80%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842124711"/>
                  </a:ext>
                </a:extLst>
              </a:tr>
              <a:tr h="408004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effectLst/>
                        </a:rPr>
                        <a:t> 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 smtClean="0">
                          <a:effectLst/>
                        </a:rPr>
                        <a:t>高中</a:t>
                      </a:r>
                      <a:r>
                        <a:rPr lang="en-US" sz="1200" b="1" kern="100" dirty="0" smtClean="0">
                          <a:effectLst/>
                        </a:rPr>
                        <a:t>45.31%</a:t>
                      </a:r>
                      <a:endParaRPr lang="zh-TW" sz="1200" b="1" kern="100" dirty="0" smtClean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 smtClean="0">
                          <a:effectLst/>
                        </a:rPr>
                        <a:t>高中</a:t>
                      </a:r>
                      <a:r>
                        <a:rPr lang="en-US" sz="1200" b="1" kern="100" dirty="0" smtClean="0">
                          <a:effectLst/>
                        </a:rPr>
                        <a:t>27.42%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712638696"/>
                  </a:ext>
                </a:extLst>
              </a:tr>
              <a:tr h="408004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0">
                          <a:effectLst/>
                        </a:rPr>
                        <a:t>學生齲齒就醫矯治率〈一、四、七、十年級〉</a:t>
                      </a:r>
                      <a:endParaRPr lang="zh-TW" sz="1200" b="1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effectLst/>
                        </a:rPr>
                        <a:t>62.12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國小</a:t>
                      </a:r>
                      <a:r>
                        <a:rPr lang="en-US" sz="1200" b="1" kern="100" dirty="0">
                          <a:effectLst/>
                        </a:rPr>
                        <a:t>91.35%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國小</a:t>
                      </a:r>
                      <a:r>
                        <a:rPr lang="en-US" sz="1200" b="1" kern="100" dirty="0">
                          <a:effectLst/>
                        </a:rPr>
                        <a:t>88.32%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rowSpan="4">
                  <a:txBody>
                    <a:bodyPr/>
                    <a:lstStyle/>
                    <a:p>
                      <a:pPr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□一、四皆低於全國指標尚需努力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4203469119"/>
                  </a:ext>
                </a:extLst>
              </a:tr>
              <a:tr h="408004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00">
                          <a:effectLst/>
                        </a:rPr>
                        <a:t>79.45</a:t>
                      </a:r>
                      <a:endParaRPr lang="zh-TW" sz="1200" b="1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國小</a:t>
                      </a:r>
                      <a:r>
                        <a:rPr lang="en-US" sz="1200" b="1" kern="100" dirty="0">
                          <a:effectLst/>
                        </a:rPr>
                        <a:t>87.70%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國小</a:t>
                      </a:r>
                      <a:r>
                        <a:rPr lang="en-US" sz="1200" b="1" kern="100" dirty="0">
                          <a:effectLst/>
                        </a:rPr>
                        <a:t>85.98%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923072997"/>
                  </a:ext>
                </a:extLst>
              </a:tr>
              <a:tr h="408004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00">
                          <a:effectLst/>
                        </a:rPr>
                        <a:t> </a:t>
                      </a:r>
                      <a:endParaRPr lang="zh-TW" sz="1200" b="1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>
                          <a:effectLst/>
                        </a:rPr>
                        <a:t>國中</a:t>
                      </a:r>
                      <a:r>
                        <a:rPr lang="en-US" sz="1200" b="1" kern="100">
                          <a:effectLst/>
                        </a:rPr>
                        <a:t>75.57%</a:t>
                      </a:r>
                      <a:endParaRPr lang="zh-TW" sz="1200" b="1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國中</a:t>
                      </a:r>
                      <a:r>
                        <a:rPr lang="en-US" sz="1200" b="1" kern="100" dirty="0">
                          <a:effectLst/>
                        </a:rPr>
                        <a:t>79.48%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642867703"/>
                  </a:ext>
                </a:extLst>
              </a:tr>
              <a:tr h="408004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00">
                          <a:effectLst/>
                        </a:rPr>
                        <a:t> </a:t>
                      </a:r>
                      <a:endParaRPr lang="zh-TW" sz="1200" b="1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>
                          <a:effectLst/>
                        </a:rPr>
                        <a:t>高中</a:t>
                      </a:r>
                      <a:r>
                        <a:rPr lang="en-US" sz="1200" b="1" kern="100">
                          <a:effectLst/>
                        </a:rPr>
                        <a:t>35.25%</a:t>
                      </a:r>
                      <a:endParaRPr lang="zh-TW" sz="1200" b="1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zh-TW" sz="1200" b="1" kern="100" dirty="0">
                          <a:effectLst/>
                        </a:rPr>
                        <a:t>高中</a:t>
                      </a:r>
                      <a:r>
                        <a:rPr lang="en-US" sz="1200" b="1" kern="100" dirty="0">
                          <a:effectLst/>
                        </a:rPr>
                        <a:t>37.34%</a:t>
                      </a:r>
                      <a:endParaRPr lang="zh-TW" sz="12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</a:endParaRPr>
                    </a:p>
                  </a:txBody>
                  <a:tcPr marL="68580" marR="68580" marT="0" marB="0" anchor="ctr"/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409374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55325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2" name="Google Shape;268;p24"/>
          <p:cNvSpPr txBox="1">
            <a:spLocks/>
          </p:cNvSpPr>
          <p:nvPr/>
        </p:nvSpPr>
        <p:spPr>
          <a:xfrm>
            <a:off x="939372" y="404663"/>
            <a:ext cx="7467600" cy="904521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 fontScale="70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eaLnBrk="0" hangingPunct="0"/>
            <a:r>
              <a:rPr lang="zh-TW" altLang="zh-TW" dirty="0">
                <a:solidFill>
                  <a:srgbClr val="0000FF"/>
                </a:solidFill>
              </a:rPr>
              <a:t>必選議題</a:t>
            </a:r>
            <a:r>
              <a:rPr lang="en-US" altLang="zh-TW" dirty="0">
                <a:solidFill>
                  <a:srgbClr val="0000FF"/>
                </a:solidFill>
              </a:rPr>
              <a:t>:</a:t>
            </a:r>
            <a:endParaRPr lang="zh-TW" altLang="zh-TW" b="1" dirty="0">
              <a:solidFill>
                <a:srgbClr val="0000FF"/>
              </a:solidFill>
            </a:endParaRPr>
          </a:p>
          <a:p>
            <a:r>
              <a:rPr lang="zh-TW" altLang="en-US" b="1" dirty="0">
                <a:solidFill>
                  <a:srgbClr val="0000FF"/>
                </a:solidFill>
              </a:rPr>
              <a:t>口腔衛生</a:t>
            </a:r>
            <a:r>
              <a:rPr lang="zh-TW" altLang="zh-TW" b="1" dirty="0" smtClean="0">
                <a:solidFill>
                  <a:srgbClr val="0000FF"/>
                </a:solidFill>
              </a:rPr>
              <a:t>議題</a:t>
            </a:r>
            <a:r>
              <a:rPr lang="en-US" altLang="zh-TW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SWOT</a:t>
            </a:r>
            <a:r>
              <a:rPr lang="zh-TW" altLang="en-US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分析表</a:t>
            </a:r>
            <a:r>
              <a:rPr lang="en-US" altLang="zh-TW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(</a:t>
            </a:r>
            <a:r>
              <a:rPr lang="zh-TW" altLang="en-US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一</a:t>
            </a:r>
            <a:r>
              <a:rPr lang="en-US" altLang="zh-TW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)</a:t>
            </a:r>
            <a:endParaRPr lang="zh-TW" altLang="en-US" b="1" dirty="0">
              <a:solidFill>
                <a:srgbClr val="0000FF"/>
              </a:solidFill>
              <a:latin typeface="Jim Nightshade"/>
              <a:ea typeface="Jim Nightshade"/>
              <a:cs typeface="Jim Nightshade"/>
              <a:sym typeface="Jim Nightshade"/>
            </a:endParaRPr>
          </a:p>
        </p:txBody>
      </p:sp>
      <p:grpSp>
        <p:nvGrpSpPr>
          <p:cNvPr id="33" name="Google Shape;270;p24"/>
          <p:cNvGrpSpPr/>
          <p:nvPr/>
        </p:nvGrpSpPr>
        <p:grpSpPr>
          <a:xfrm>
            <a:off x="328755" y="1531407"/>
            <a:ext cx="8352928" cy="5142158"/>
            <a:chOff x="0" y="0"/>
            <a:chExt cx="8352928" cy="4896544"/>
          </a:xfrm>
        </p:grpSpPr>
        <p:sp>
          <p:nvSpPr>
            <p:cNvPr id="34" name="Google Shape;271;p24"/>
            <p:cNvSpPr/>
            <p:nvPr/>
          </p:nvSpPr>
          <p:spPr>
            <a:xfrm rot="-5400000">
              <a:off x="864096" y="-864096"/>
              <a:ext cx="2448272" cy="4176464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272;p24"/>
            <p:cNvSpPr txBox="1"/>
            <p:nvPr/>
          </p:nvSpPr>
          <p:spPr>
            <a:xfrm>
              <a:off x="0" y="0"/>
              <a:ext cx="4176464" cy="183620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42225" tIns="142225" rIns="142225" bIns="142225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000" dirty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  <a:p>
              <a:pPr marL="0" marR="0" lvl="0" indent="0" algn="l" rtl="0">
                <a:lnSpc>
                  <a:spcPct val="90000"/>
                </a:lnSpc>
                <a:spcBef>
                  <a:spcPts val="700"/>
                </a:spcBef>
                <a:spcAft>
                  <a:spcPts val="0"/>
                </a:spcAft>
                <a:buNone/>
              </a:pPr>
              <a:endParaRPr sz="2000" dirty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  <a:p>
              <a:pPr marL="0" marR="0" lvl="0" indent="0" algn="l" rtl="0">
                <a:lnSpc>
                  <a:spcPct val="90000"/>
                </a:lnSpc>
                <a:spcBef>
                  <a:spcPts val="700"/>
                </a:spcBef>
                <a:spcAft>
                  <a:spcPts val="0"/>
                </a:spcAft>
                <a:buNone/>
              </a:pPr>
              <a:r>
                <a:rPr lang="zh-TW" sz="2000" dirty="0" smtClean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◆ 學校內重視學生環境保護與健</a:t>
              </a:r>
              <a:endParaRPr sz="2000" dirty="0" smtClean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  <a:p>
              <a:pPr marL="0" marR="0" lvl="0" indent="0" algn="l" rtl="0">
                <a:lnSpc>
                  <a:spcPct val="90000"/>
                </a:lnSpc>
                <a:spcBef>
                  <a:spcPts val="700"/>
                </a:spcBef>
                <a:spcAft>
                  <a:spcPts val="0"/>
                </a:spcAft>
                <a:buNone/>
              </a:pPr>
              <a:r>
                <a:rPr lang="zh-TW" sz="2000" dirty="0" smtClean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   </a:t>
              </a:r>
              <a:r>
                <a:rPr lang="zh-TW" sz="2000" dirty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康促進之議題,並制定健康促 </a:t>
              </a:r>
              <a:endParaRPr dirty="0"/>
            </a:p>
            <a:p>
              <a:pPr marL="0" marR="0" lvl="0" indent="0" algn="l" rtl="0">
                <a:lnSpc>
                  <a:spcPct val="90000"/>
                </a:lnSpc>
                <a:spcBef>
                  <a:spcPts val="700"/>
                </a:spcBef>
                <a:spcAft>
                  <a:spcPts val="0"/>
                </a:spcAft>
                <a:buNone/>
              </a:pPr>
              <a:r>
                <a:rPr lang="zh-TW" sz="2000" dirty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   進計畫。</a:t>
              </a:r>
              <a:endParaRPr sz="2000" b="0" dirty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</p:txBody>
        </p:sp>
        <p:sp>
          <p:nvSpPr>
            <p:cNvPr id="36" name="Google Shape;273;p24"/>
            <p:cNvSpPr/>
            <p:nvPr/>
          </p:nvSpPr>
          <p:spPr>
            <a:xfrm>
              <a:off x="4176464" y="0"/>
              <a:ext cx="4176464" cy="2448272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275;p24"/>
            <p:cNvSpPr/>
            <p:nvPr/>
          </p:nvSpPr>
          <p:spPr>
            <a:xfrm rot="10800000">
              <a:off x="0" y="2448272"/>
              <a:ext cx="4176464" cy="2448272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276;p24"/>
            <p:cNvSpPr txBox="1"/>
            <p:nvPr/>
          </p:nvSpPr>
          <p:spPr>
            <a:xfrm>
              <a:off x="0" y="3060339"/>
              <a:ext cx="4176464" cy="183620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42225" tIns="142225" rIns="142225" bIns="142225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 sz="2000" dirty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◆ 家長代表參與校務會議、學校</a:t>
              </a:r>
              <a:endParaRPr sz="2000" dirty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  <a:p>
              <a:pPr marL="0" marR="0" lvl="0" indent="0" algn="l" rtl="0">
                <a:lnSpc>
                  <a:spcPct val="90000"/>
                </a:lnSpc>
                <a:spcBef>
                  <a:spcPts val="700"/>
                </a:spcBef>
                <a:spcAft>
                  <a:spcPts val="0"/>
                </a:spcAft>
                <a:buNone/>
              </a:pPr>
              <a:r>
                <a:rPr lang="zh-TW" sz="2000" dirty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   衛生委員會持正面肯定並給予</a:t>
              </a:r>
              <a:endParaRPr sz="2000" dirty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  <a:p>
              <a:pPr marL="0" marR="0" lvl="0" indent="0" algn="l" rtl="0">
                <a:lnSpc>
                  <a:spcPct val="90000"/>
                </a:lnSpc>
                <a:spcBef>
                  <a:spcPts val="700"/>
                </a:spcBef>
                <a:spcAft>
                  <a:spcPts val="0"/>
                </a:spcAft>
                <a:buNone/>
              </a:pPr>
              <a:r>
                <a:rPr lang="zh-TW" sz="2000" dirty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 </a:t>
              </a:r>
              <a:r>
                <a:rPr lang="zh-TW" altLang="en-US" sz="2000" dirty="0" smtClean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 </a:t>
              </a:r>
              <a:endParaRPr lang="en-US" altLang="zh-TW" sz="2000" dirty="0" smtClean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  <a:p>
              <a:pPr marL="0" marR="0" lvl="0" indent="0" algn="l" rtl="0">
                <a:lnSpc>
                  <a:spcPct val="90000"/>
                </a:lnSpc>
                <a:spcBef>
                  <a:spcPts val="700"/>
                </a:spcBef>
                <a:spcAft>
                  <a:spcPts val="0"/>
                </a:spcAft>
                <a:buNone/>
              </a:pPr>
              <a:r>
                <a:rPr lang="zh-TW" altLang="en-US" sz="2000" dirty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 </a:t>
              </a:r>
              <a:r>
                <a:rPr lang="zh-TW" altLang="en-US" sz="2000" dirty="0" smtClean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   </a:t>
              </a:r>
              <a:r>
                <a:rPr lang="zh-TW" sz="2000" dirty="0" smtClean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  </a:t>
              </a:r>
              <a:r>
                <a:rPr lang="zh-TW" sz="2000" dirty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適當協助與支持。</a:t>
              </a:r>
              <a:endParaRPr sz="2000" b="0" dirty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</p:txBody>
        </p:sp>
        <p:sp>
          <p:nvSpPr>
            <p:cNvPr id="40" name="Google Shape;277;p24"/>
            <p:cNvSpPr/>
            <p:nvPr/>
          </p:nvSpPr>
          <p:spPr>
            <a:xfrm rot="5400000">
              <a:off x="5040560" y="1584175"/>
              <a:ext cx="2448272" cy="4176464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278;p24"/>
            <p:cNvSpPr txBox="1"/>
            <p:nvPr/>
          </p:nvSpPr>
          <p:spPr>
            <a:xfrm>
              <a:off x="4210435" y="3008924"/>
              <a:ext cx="3847564" cy="183620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42225" tIns="142225" rIns="142225" bIns="142225" anchor="ctr" anchorCtr="0">
              <a:noAutofit/>
            </a:bodyPr>
            <a:lstStyle/>
            <a:p>
              <a:r>
                <a:rPr lang="en-US" altLang="zh-TW" sz="20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1</a:t>
              </a:r>
              <a:r>
                <a:rPr lang="en-US" altLang="zh-TW" sz="20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.</a:t>
              </a:r>
              <a:r>
                <a:rPr lang="zh-TW" altLang="zh-TW" sz="20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家長參與學校事務配合程度各異。</a:t>
              </a:r>
            </a:p>
            <a:p>
              <a:r>
                <a:rPr lang="en-US" altLang="zh-TW" sz="20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2.</a:t>
              </a:r>
              <a:r>
                <a:rPr lang="zh-TW" altLang="zh-TW" sz="20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弱勢家庭多，對於沒有立即性健康問題較不重視，配合度不高</a:t>
              </a:r>
              <a:r>
                <a:rPr lang="zh-TW" altLang="zh-TW" sz="20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。</a:t>
              </a:r>
              <a:endParaRPr sz="2000" dirty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</p:txBody>
        </p:sp>
        <p:sp>
          <p:nvSpPr>
            <p:cNvPr id="42" name="Google Shape;279;p24"/>
            <p:cNvSpPr/>
            <p:nvPr/>
          </p:nvSpPr>
          <p:spPr>
            <a:xfrm>
              <a:off x="2987067" y="2220648"/>
              <a:ext cx="2458360" cy="806458"/>
            </a:xfrm>
            <a:prstGeom prst="roundRect">
              <a:avLst>
                <a:gd name="adj" fmla="val 16667"/>
              </a:avLst>
            </a:prstGeom>
            <a:solidFill>
              <a:srgbClr val="AFD2DF"/>
            </a:solidFill>
            <a:ln w="3810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280;p24"/>
            <p:cNvSpPr txBox="1"/>
            <p:nvPr/>
          </p:nvSpPr>
          <p:spPr>
            <a:xfrm>
              <a:off x="2987067" y="2160881"/>
              <a:ext cx="2600082" cy="93876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 sz="2400" b="0" i="0" u="none" strike="noStrike" cap="none" dirty="0">
                  <a:solidFill>
                    <a:schemeClr val="dk1"/>
                  </a:solidFill>
                  <a:latin typeface="FangSong"/>
                  <a:ea typeface="FangSong"/>
                  <a:cs typeface="FangSong"/>
                  <a:sym typeface="FangSong"/>
                </a:rPr>
                <a:t>學校衛生政策</a:t>
              </a:r>
              <a:endParaRPr sz="2400" dirty="0">
                <a:solidFill>
                  <a:schemeClr val="dk1"/>
                </a:solidFill>
                <a:latin typeface="FangSong"/>
                <a:ea typeface="FangSong"/>
                <a:cs typeface="FangSong"/>
                <a:sym typeface="FangSong"/>
              </a:endParaRPr>
            </a:p>
          </p:txBody>
        </p:sp>
      </p:grpSp>
      <p:sp>
        <p:nvSpPr>
          <p:cNvPr id="17" name="Google Shape;272;p24"/>
          <p:cNvSpPr txBox="1"/>
          <p:nvPr/>
        </p:nvSpPr>
        <p:spPr>
          <a:xfrm>
            <a:off x="581194" y="1861095"/>
            <a:ext cx="3196019" cy="14295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2225" tIns="142225" rIns="142225" bIns="1422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dirty="0">
              <a:solidFill>
                <a:schemeClr val="lt1"/>
              </a:solidFill>
              <a:latin typeface="標楷體" panose="03000509000000000000" pitchFamily="65" charset="-120"/>
              <a:ea typeface="標楷體" panose="03000509000000000000" pitchFamily="65" charset="-120"/>
              <a:cs typeface="FangSong"/>
              <a:sym typeface="FangSong"/>
            </a:endParaRPr>
          </a:p>
          <a:p>
            <a:pPr>
              <a:lnSpc>
                <a:spcPct val="90000"/>
              </a:lnSpc>
              <a:spcBef>
                <a:spcPts val="700"/>
              </a:spcBef>
            </a:pPr>
            <a:endParaRPr lang="en-US" altLang="zh-TW" sz="32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700"/>
              </a:spcBef>
            </a:pPr>
            <a:r>
              <a:rPr lang="en-US" altLang="zh-TW" sz="3200" dirty="0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zh-TW" altLang="zh-TW" sz="3200" dirty="0">
                <a:solidFill>
                  <a:schemeClr val="accent6">
                    <a:lumMod val="50000"/>
                  </a:schemeClr>
                </a:solidFill>
              </a:rPr>
              <a:t>優勢</a:t>
            </a:r>
            <a:endParaRPr lang="zh-TW" altLang="zh-TW" sz="32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152400" indent="-152400">
              <a:lnSpc>
                <a:spcPts val="2400"/>
              </a:lnSpc>
              <a:spcAft>
                <a:spcPts val="0"/>
              </a:spcAft>
            </a:pPr>
            <a:r>
              <a:rPr lang="en-US" altLang="zh-TW" sz="2000" kern="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1.</a:t>
            </a:r>
            <a:r>
              <a:rPr lang="zh-TW" altLang="zh-TW" sz="2000" kern="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每年</a:t>
            </a:r>
            <a:r>
              <a:rPr lang="zh-TW" altLang="zh-TW" sz="2000" kern="100" dirty="0">
                <a:latin typeface="標楷體" panose="03000509000000000000" pitchFamily="65" charset="-120"/>
                <a:ea typeface="標楷體" panose="03000509000000000000" pitchFamily="65" charset="-120"/>
              </a:rPr>
              <a:t>制定健康促進計畫</a:t>
            </a:r>
            <a:r>
              <a:rPr lang="zh-TW" altLang="zh-TW" sz="2000" kern="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000" kern="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zh-TW" sz="2000" kern="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增進</a:t>
            </a:r>
            <a:r>
              <a:rPr lang="zh-TW" altLang="zh-TW" sz="2000" kern="100" dirty="0">
                <a:latin typeface="標楷體" panose="03000509000000000000" pitchFamily="65" charset="-120"/>
                <a:ea typeface="標楷體" panose="03000509000000000000" pitchFamily="65" charset="-120"/>
              </a:rPr>
              <a:t>學童健康狀況</a:t>
            </a:r>
            <a:endParaRPr lang="en-US" altLang="zh-TW" sz="2000" kern="1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152400" indent="-152400">
              <a:lnSpc>
                <a:spcPts val="2400"/>
              </a:lnSpc>
              <a:spcAft>
                <a:spcPts val="0"/>
              </a:spcAft>
            </a:pPr>
            <a:r>
              <a:rPr lang="en-US" altLang="zh-TW" sz="2000" kern="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2.</a:t>
            </a:r>
            <a:r>
              <a:rPr lang="zh-TW" altLang="zh-TW" sz="2000" kern="100" dirty="0">
                <a:latin typeface="標楷體" panose="03000509000000000000" pitchFamily="65" charset="-120"/>
                <a:ea typeface="標楷體" panose="03000509000000000000" pitchFamily="65" charset="-120"/>
              </a:rPr>
              <a:t>已成立學校衛生委員會，負責統籌規劃、推動及檢討學校的健康政策。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None/>
            </a:pPr>
            <a:r>
              <a:rPr lang="zh-TW" sz="2000" dirty="0" smtClean="0">
                <a:solidFill>
                  <a:schemeClr val="lt1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FangSong"/>
                <a:sym typeface="FangSong"/>
              </a:rPr>
              <a:t>內促 </a:t>
            </a:r>
            <a:endParaRPr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None/>
            </a:pPr>
            <a:r>
              <a:rPr lang="zh-TW" sz="2000" dirty="0">
                <a:solidFill>
                  <a:schemeClr val="lt1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FangSong"/>
                <a:sym typeface="FangSong"/>
              </a:rPr>
              <a:t>   進計畫。</a:t>
            </a:r>
            <a:endParaRPr sz="2000" b="0" dirty="0">
              <a:solidFill>
                <a:schemeClr val="lt1"/>
              </a:solidFill>
              <a:latin typeface="標楷體" panose="03000509000000000000" pitchFamily="65" charset="-120"/>
              <a:ea typeface="標楷體" panose="03000509000000000000" pitchFamily="65" charset="-120"/>
              <a:cs typeface="FangSong"/>
              <a:sym typeface="FangSong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802692" y="1946725"/>
            <a:ext cx="3560622" cy="18876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2000"/>
              </a:lnSpc>
              <a:spcAft>
                <a:spcPts val="0"/>
              </a:spcAft>
            </a:pPr>
            <a:r>
              <a:rPr lang="en-US" altLang="zh-TW" sz="1600" kern="100" dirty="0">
                <a:latin typeface="標楷體" panose="03000509000000000000" pitchFamily="65" charset="-120"/>
                <a:ea typeface="標楷體" panose="03000509000000000000" pitchFamily="65" charset="-120"/>
              </a:rPr>
              <a:t>1.</a:t>
            </a:r>
            <a:r>
              <a:rPr lang="zh-TW" altLang="zh-TW" sz="1600" kern="100" dirty="0">
                <a:latin typeface="標楷體" panose="03000509000000000000" pitchFamily="65" charset="-120"/>
                <a:ea typeface="標楷體" panose="03000509000000000000" pitchFamily="65" charset="-120"/>
              </a:rPr>
              <a:t>學生數多，教師行政工作壓力大。</a:t>
            </a:r>
          </a:p>
          <a:p>
            <a:pPr marL="228600" indent="-228600">
              <a:lnSpc>
                <a:spcPts val="2000"/>
              </a:lnSpc>
              <a:spcAft>
                <a:spcPts val="0"/>
              </a:spcAft>
            </a:pPr>
            <a:r>
              <a:rPr lang="en-US" altLang="zh-TW" sz="1600" kern="100" dirty="0">
                <a:latin typeface="標楷體" panose="03000509000000000000" pitchFamily="65" charset="-120"/>
                <a:ea typeface="標楷體" panose="03000509000000000000" pitchFamily="65" charset="-120"/>
              </a:rPr>
              <a:t>2.</a:t>
            </a:r>
            <a:r>
              <a:rPr lang="zh-TW" altLang="zh-TW" sz="1600" kern="100" dirty="0">
                <a:latin typeface="標楷體" panose="03000509000000000000" pitchFamily="65" charset="-120"/>
                <a:ea typeface="標楷體" panose="03000509000000000000" pitchFamily="65" charset="-120"/>
              </a:rPr>
              <a:t>教育政策</a:t>
            </a:r>
            <a:r>
              <a:rPr lang="zh-TW" altLang="zh-TW" sz="1600" kern="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眾多</a:t>
            </a:r>
            <a:r>
              <a:rPr lang="zh-TW" altLang="zh-TW" sz="1600" kern="100" dirty="0">
                <a:latin typeface="標楷體" panose="03000509000000000000" pitchFamily="65" charset="-120"/>
                <a:ea typeface="標楷體" panose="03000509000000000000" pitchFamily="65" charset="-120"/>
              </a:rPr>
              <a:t>，時間有限</a:t>
            </a:r>
            <a:r>
              <a:rPr lang="zh-TW" altLang="zh-TW" sz="1600" kern="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，無</a:t>
            </a:r>
            <a:r>
              <a:rPr lang="zh-TW" altLang="zh-TW" sz="1600" kern="100" dirty="0">
                <a:latin typeface="標楷體" panose="03000509000000000000" pitchFamily="65" charset="-120"/>
                <a:ea typeface="標楷體" panose="03000509000000000000" pitchFamily="65" charset="-120"/>
              </a:rPr>
              <a:t>心力積極</a:t>
            </a:r>
            <a:r>
              <a:rPr lang="zh-TW" altLang="zh-TW" sz="1600" kern="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投入健康</a:t>
            </a:r>
            <a:r>
              <a:rPr lang="zh-TW" altLang="zh-TW" sz="1600" kern="100" dirty="0">
                <a:latin typeface="標楷體" panose="03000509000000000000" pitchFamily="65" charset="-120"/>
                <a:ea typeface="標楷體" panose="03000509000000000000" pitchFamily="65" charset="-120"/>
              </a:rPr>
              <a:t>議題推展。</a:t>
            </a:r>
          </a:p>
          <a:p>
            <a:pPr>
              <a:lnSpc>
                <a:spcPts val="2000"/>
              </a:lnSpc>
              <a:spcAft>
                <a:spcPts val="0"/>
              </a:spcAft>
            </a:pPr>
            <a:r>
              <a:rPr lang="en-US" altLang="zh-TW" sz="1600" kern="100" dirty="0">
                <a:latin typeface="標楷體" panose="03000509000000000000" pitchFamily="65" charset="-120"/>
                <a:ea typeface="標楷體" panose="03000509000000000000" pitchFamily="65" charset="-120"/>
              </a:rPr>
              <a:t>3.</a:t>
            </a:r>
            <a:r>
              <a:rPr lang="zh-TW" altLang="zh-TW" sz="1600" kern="100" dirty="0">
                <a:latin typeface="標楷體" panose="03000509000000000000" pitchFamily="65" charset="-120"/>
                <a:ea typeface="標楷體" panose="03000509000000000000" pitchFamily="65" charset="-120"/>
              </a:rPr>
              <a:t>學校衛生</a:t>
            </a:r>
            <a:r>
              <a:rPr lang="zh-TW" altLang="zh-TW" sz="1600" kern="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委員會</a:t>
            </a:r>
            <a:r>
              <a:rPr lang="zh-TW" altLang="zh-TW" sz="1600" kern="100" dirty="0">
                <a:latin typeface="標楷體" panose="03000509000000000000" pitchFamily="65" charset="-120"/>
                <a:ea typeface="標楷體" panose="03000509000000000000" pitchFamily="65" charset="-120"/>
              </a:rPr>
              <a:t>需強化橫向</a:t>
            </a:r>
            <a:r>
              <a:rPr lang="zh-TW" altLang="zh-TW" sz="1600" kern="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聯繫</a:t>
            </a:r>
            <a:r>
              <a:rPr lang="zh-TW" altLang="en-US" sz="1600" kern="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endParaRPr lang="en-US" altLang="zh-TW" sz="1600" kern="1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2000"/>
              </a:lnSpc>
              <a:spcAft>
                <a:spcPts val="0"/>
              </a:spcAft>
            </a:pPr>
            <a:r>
              <a:rPr lang="zh-TW" altLang="en-US" sz="1600" kern="100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1600" kern="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zh-TW" sz="1600" kern="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工作。</a:t>
            </a:r>
            <a:endParaRPr lang="en-US" altLang="zh-TW" sz="1600" kern="1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2000"/>
              </a:lnSpc>
              <a:spcAft>
                <a:spcPts val="0"/>
              </a:spcAft>
            </a:pPr>
            <a:r>
              <a:rPr lang="en-US" altLang="zh-TW" sz="1600" dirty="0">
                <a:latin typeface="標楷體" panose="03000509000000000000" pitchFamily="65" charset="-120"/>
                <a:ea typeface="標楷體" panose="03000509000000000000" pitchFamily="65" charset="-120"/>
              </a:rPr>
              <a:t>4.</a:t>
            </a:r>
            <a:r>
              <a:rPr lang="zh-TW" altLang="zh-TW" sz="1600" dirty="0">
                <a:latin typeface="標楷體" panose="03000509000000000000" pitchFamily="65" charset="-120"/>
                <a:ea typeface="標楷體" panose="03000509000000000000" pitchFamily="65" charset="-120"/>
              </a:rPr>
              <a:t>健康促進承辦員流動較大，對</a:t>
            </a:r>
            <a:r>
              <a:rPr lang="zh-TW" altLang="zh-TW" sz="1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健</a:t>
            </a:r>
            <a:endParaRPr lang="en-US" altLang="zh-TW" sz="1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2000"/>
              </a:lnSpc>
              <a:spcAft>
                <a:spcPts val="0"/>
              </a:spcAft>
            </a:pPr>
            <a:r>
              <a:rPr lang="zh-TW" altLang="en-US" sz="1600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1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zh-TW" sz="1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促</a:t>
            </a:r>
            <a:r>
              <a:rPr lang="zh-TW" altLang="zh-TW" sz="1600" dirty="0">
                <a:latin typeface="標楷體" panose="03000509000000000000" pitchFamily="65" charset="-120"/>
                <a:ea typeface="標楷體" panose="03000509000000000000" pitchFamily="65" charset="-120"/>
              </a:rPr>
              <a:t>計畫推動較難延續。</a:t>
            </a:r>
            <a:endParaRPr lang="zh-TW" altLang="zh-TW" sz="1600" kern="1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67543" y="4774908"/>
            <a:ext cx="3423322" cy="1502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lnSpc>
                <a:spcPts val="1900"/>
              </a:lnSpc>
              <a:spcAft>
                <a:spcPts val="0"/>
              </a:spcAft>
              <a:buFont typeface="+mj-lt"/>
              <a:buAutoNum type="arabicPeriod"/>
            </a:pPr>
            <a:r>
              <a:rPr lang="zh-TW" altLang="zh-TW" sz="2000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家長會支持</a:t>
            </a:r>
            <a:r>
              <a:rPr lang="zh-TW" altLang="zh-TW" sz="2000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學校</a:t>
            </a:r>
            <a:r>
              <a:rPr lang="zh-TW" altLang="zh-TW" sz="2000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健康政策，協助學校健康促進活動。</a:t>
            </a:r>
            <a:endParaRPr lang="zh-TW" altLang="zh-TW" sz="2000" kern="100" dirty="0">
              <a:latin typeface="Times New Roman" panose="02020603050405020304" pitchFamily="18" charset="0"/>
            </a:endParaRPr>
          </a:p>
          <a:p>
            <a:r>
              <a:rPr lang="en-US" altLang="zh-TW" sz="2000" kern="100" dirty="0">
                <a:latin typeface="標楷體" panose="03000509000000000000" pitchFamily="65" charset="-120"/>
                <a:cs typeface="BiauKai"/>
              </a:rPr>
              <a:t>2.</a:t>
            </a:r>
            <a:r>
              <a:rPr lang="zh-TW" altLang="zh-TW" sz="2000" kern="100" dirty="0">
                <a:ea typeface="標楷體" panose="03000509000000000000" pitchFamily="65" charset="-120"/>
                <a:cs typeface="BiauKai"/>
              </a:rPr>
              <a:t>家長代表對於學校推展</a:t>
            </a:r>
            <a:r>
              <a:rPr lang="zh-TW" altLang="zh-TW" sz="2000" kern="100" dirty="0" smtClean="0">
                <a:ea typeface="標楷體" panose="03000509000000000000" pitchFamily="65" charset="-120"/>
                <a:cs typeface="BiauKai"/>
              </a:rPr>
              <a:t>之</a:t>
            </a:r>
            <a:r>
              <a:rPr lang="zh-TW" altLang="en-US" sz="2000" kern="100" dirty="0" smtClean="0">
                <a:ea typeface="標楷體" panose="03000509000000000000" pitchFamily="65" charset="-120"/>
                <a:cs typeface="BiauKai"/>
              </a:rPr>
              <a:t> </a:t>
            </a:r>
            <a:endParaRPr lang="en-US" altLang="zh-TW" sz="2000" kern="100" dirty="0" smtClean="0">
              <a:ea typeface="標楷體" panose="03000509000000000000" pitchFamily="65" charset="-120"/>
              <a:cs typeface="BiauKai"/>
            </a:endParaRPr>
          </a:p>
          <a:p>
            <a:r>
              <a:rPr lang="zh-TW" altLang="en-US" sz="2000" kern="100" dirty="0">
                <a:ea typeface="標楷體" panose="03000509000000000000" pitchFamily="65" charset="-120"/>
                <a:cs typeface="BiauKai"/>
              </a:rPr>
              <a:t> </a:t>
            </a:r>
            <a:r>
              <a:rPr lang="zh-TW" altLang="en-US" sz="2000" kern="100" dirty="0" smtClean="0">
                <a:ea typeface="標楷體" panose="03000509000000000000" pitchFamily="65" charset="-120"/>
                <a:cs typeface="BiauKai"/>
              </a:rPr>
              <a:t>   </a:t>
            </a:r>
            <a:r>
              <a:rPr lang="zh-TW" altLang="zh-TW" sz="2000" kern="100" dirty="0" smtClean="0">
                <a:ea typeface="標楷體" panose="03000509000000000000" pitchFamily="65" charset="-120"/>
                <a:cs typeface="BiauKai"/>
              </a:rPr>
              <a:t>健康</a:t>
            </a:r>
            <a:r>
              <a:rPr lang="zh-TW" altLang="zh-TW" sz="2000" kern="100" dirty="0">
                <a:ea typeface="標楷體" panose="03000509000000000000" pitchFamily="65" charset="-120"/>
                <a:cs typeface="BiauKai"/>
              </a:rPr>
              <a:t>促進政策，持正面</a:t>
            </a:r>
            <a:r>
              <a:rPr lang="zh-TW" altLang="zh-TW" sz="2000" kern="100" dirty="0" smtClean="0">
                <a:ea typeface="標楷體" panose="03000509000000000000" pitchFamily="65" charset="-120"/>
                <a:cs typeface="BiauKai"/>
              </a:rPr>
              <a:t>肯</a:t>
            </a:r>
            <a:r>
              <a:rPr lang="zh-TW" altLang="en-US" sz="2000" kern="100" dirty="0" smtClean="0">
                <a:ea typeface="標楷體" panose="03000509000000000000" pitchFamily="65" charset="-120"/>
                <a:cs typeface="BiauKai"/>
              </a:rPr>
              <a:t>    </a:t>
            </a:r>
            <a:endParaRPr lang="en-US" altLang="zh-TW" sz="2000" kern="100" dirty="0" smtClean="0">
              <a:ea typeface="標楷體" panose="03000509000000000000" pitchFamily="65" charset="-120"/>
              <a:cs typeface="BiauKai"/>
            </a:endParaRPr>
          </a:p>
          <a:p>
            <a:r>
              <a:rPr lang="zh-TW" altLang="en-US" sz="2000" kern="100" dirty="0">
                <a:ea typeface="標楷體" panose="03000509000000000000" pitchFamily="65" charset="-120"/>
                <a:cs typeface="BiauKai"/>
              </a:rPr>
              <a:t> </a:t>
            </a:r>
            <a:r>
              <a:rPr lang="zh-TW" altLang="en-US" sz="2000" kern="100" dirty="0" smtClean="0">
                <a:ea typeface="標楷體" panose="03000509000000000000" pitchFamily="65" charset="-120"/>
                <a:cs typeface="BiauKai"/>
              </a:rPr>
              <a:t>   </a:t>
            </a:r>
            <a:r>
              <a:rPr lang="zh-TW" altLang="zh-TW" sz="2000" kern="100" dirty="0" smtClean="0">
                <a:ea typeface="標楷體" panose="03000509000000000000" pitchFamily="65" charset="-120"/>
                <a:cs typeface="BiauKai"/>
              </a:rPr>
              <a:t>定</a:t>
            </a:r>
            <a:r>
              <a:rPr lang="zh-TW" altLang="zh-TW" sz="2000" kern="100" dirty="0">
                <a:ea typeface="標楷體" panose="03000509000000000000" pitchFamily="65" charset="-120"/>
                <a:cs typeface="BiauKai"/>
              </a:rPr>
              <a:t>與支持的態度。</a:t>
            </a:r>
            <a:endParaRPr lang="zh-TW" altLang="en-US" sz="2000" dirty="0"/>
          </a:p>
        </p:txBody>
      </p:sp>
      <p:sp>
        <p:nvSpPr>
          <p:cNvPr id="9" name="矩形 8"/>
          <p:cNvSpPr/>
          <p:nvPr/>
        </p:nvSpPr>
        <p:spPr>
          <a:xfrm>
            <a:off x="5480782" y="1451066"/>
            <a:ext cx="140775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3200" b="1" kern="0" dirty="0">
                <a:solidFill>
                  <a:schemeClr val="accent6">
                    <a:lumMod val="50000"/>
                  </a:schemeClr>
                </a:solidFill>
                <a:latin typeface="Century Schoolbook" panose="02040604050505020304" pitchFamily="18" charset="0"/>
                <a:cs typeface="Century Schoolbook" panose="02040604050505020304" pitchFamily="18" charset="0"/>
              </a:rPr>
              <a:t>W</a:t>
            </a:r>
            <a:r>
              <a:rPr lang="zh-TW" altLang="zh-TW" sz="3200" b="1" kern="0" dirty="0">
                <a:solidFill>
                  <a:schemeClr val="accent6">
                    <a:lumMod val="50000"/>
                  </a:schemeClr>
                </a:solidFill>
                <a:cs typeface="新細明體" panose="02020500000000000000" pitchFamily="18" charset="-120"/>
              </a:rPr>
              <a:t>劣勢</a:t>
            </a:r>
            <a:endParaRPr lang="zh-TW" altLang="en-US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927772" y="4102486"/>
            <a:ext cx="144933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3600" dirty="0" smtClean="0">
                <a:solidFill>
                  <a:schemeClr val="accent6">
                    <a:lumMod val="50000"/>
                  </a:schemeClr>
                </a:solidFill>
                <a:latin typeface="1"/>
              </a:rPr>
              <a:t>O</a:t>
            </a:r>
            <a:r>
              <a:rPr lang="zh-TW" altLang="en-US" sz="3200" dirty="0" smtClean="0">
                <a:solidFill>
                  <a:schemeClr val="accent6">
                    <a:lumMod val="50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機會</a:t>
            </a:r>
            <a:endParaRPr lang="zh-TW" altLang="en-US" sz="3200" dirty="0">
              <a:solidFill>
                <a:schemeClr val="accent6">
                  <a:lumMod val="50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5758571" y="4301874"/>
            <a:ext cx="153952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25755" eaLnBrk="0" hangingPunct="0">
              <a:lnSpc>
                <a:spcPts val="4100"/>
              </a:lnSpc>
              <a:spcAft>
                <a:spcPts val="0"/>
              </a:spcAft>
            </a:pPr>
            <a:r>
              <a:rPr lang="en-US" altLang="zh-TW" sz="3200" dirty="0" smtClean="0">
                <a:solidFill>
                  <a:schemeClr val="accent6">
                    <a:lumMod val="50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Century Schoolbook" panose="02040604050505020304" pitchFamily="18" charset="0"/>
              </a:rPr>
              <a:t>T</a:t>
            </a:r>
            <a:r>
              <a:rPr lang="zh-TW" altLang="zh-TW" sz="3200" dirty="0" smtClean="0">
                <a:solidFill>
                  <a:schemeClr val="accent6">
                    <a:lumMod val="50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新細明體" panose="02020500000000000000" pitchFamily="18" charset="-120"/>
              </a:rPr>
              <a:t>威脅</a:t>
            </a:r>
            <a:endParaRPr lang="zh-TW" altLang="zh-TW" sz="3200" b="1" dirty="0">
              <a:solidFill>
                <a:schemeClr val="accent6">
                  <a:lumMod val="50000"/>
                </a:schemeClr>
              </a:solidFill>
              <a:effectLst/>
              <a:latin typeface="標楷體" panose="03000509000000000000" pitchFamily="65" charset="-120"/>
              <a:ea typeface="標楷體" panose="03000509000000000000" pitchFamily="65" charset="-120"/>
              <a:cs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640892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grpSp>
        <p:nvGrpSpPr>
          <p:cNvPr id="33" name="Google Shape;270;p24"/>
          <p:cNvGrpSpPr/>
          <p:nvPr/>
        </p:nvGrpSpPr>
        <p:grpSpPr>
          <a:xfrm>
            <a:off x="323528" y="1484784"/>
            <a:ext cx="8352928" cy="5142158"/>
            <a:chOff x="0" y="0"/>
            <a:chExt cx="8352928" cy="4896544"/>
          </a:xfrm>
        </p:grpSpPr>
        <p:sp>
          <p:nvSpPr>
            <p:cNvPr id="34" name="Google Shape;271;p24"/>
            <p:cNvSpPr/>
            <p:nvPr/>
          </p:nvSpPr>
          <p:spPr>
            <a:xfrm rot="-5400000">
              <a:off x="864096" y="-864096"/>
              <a:ext cx="2448272" cy="4176464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272;p24"/>
            <p:cNvSpPr txBox="1"/>
            <p:nvPr/>
          </p:nvSpPr>
          <p:spPr>
            <a:xfrm>
              <a:off x="0" y="0"/>
              <a:ext cx="4176464" cy="183620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42225" tIns="142225" rIns="142225" bIns="142225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000" dirty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  <a:p>
              <a:pPr marL="0" marR="0" lvl="0" indent="0" algn="l" rtl="0">
                <a:lnSpc>
                  <a:spcPct val="90000"/>
                </a:lnSpc>
                <a:spcBef>
                  <a:spcPts val="700"/>
                </a:spcBef>
                <a:spcAft>
                  <a:spcPts val="0"/>
                </a:spcAft>
                <a:buNone/>
              </a:pPr>
              <a:endParaRPr sz="2000" dirty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  <a:p>
              <a:pPr marL="0" marR="0" lvl="0" indent="0" algn="l" rtl="0">
                <a:lnSpc>
                  <a:spcPct val="90000"/>
                </a:lnSpc>
                <a:spcBef>
                  <a:spcPts val="700"/>
                </a:spcBef>
                <a:spcAft>
                  <a:spcPts val="0"/>
                </a:spcAft>
                <a:buNone/>
              </a:pPr>
              <a:r>
                <a:rPr lang="zh-TW" sz="2000" dirty="0" smtClean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◆ 學校內重視學生環境保護與健</a:t>
              </a:r>
              <a:endParaRPr sz="2000" dirty="0" smtClean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  <a:p>
              <a:pPr marL="0" marR="0" lvl="0" indent="0" algn="l" rtl="0">
                <a:lnSpc>
                  <a:spcPct val="90000"/>
                </a:lnSpc>
                <a:spcBef>
                  <a:spcPts val="700"/>
                </a:spcBef>
                <a:spcAft>
                  <a:spcPts val="0"/>
                </a:spcAft>
                <a:buNone/>
              </a:pPr>
              <a:r>
                <a:rPr lang="zh-TW" sz="2000" dirty="0" smtClean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   </a:t>
              </a:r>
              <a:r>
                <a:rPr lang="zh-TW" sz="2000" dirty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康促進之議題,並制定健康促 </a:t>
              </a:r>
              <a:endParaRPr dirty="0"/>
            </a:p>
            <a:p>
              <a:pPr marL="0" marR="0" lvl="0" indent="0" algn="l" rtl="0">
                <a:lnSpc>
                  <a:spcPct val="90000"/>
                </a:lnSpc>
                <a:spcBef>
                  <a:spcPts val="700"/>
                </a:spcBef>
                <a:spcAft>
                  <a:spcPts val="0"/>
                </a:spcAft>
                <a:buNone/>
              </a:pPr>
              <a:r>
                <a:rPr lang="zh-TW" sz="2000" dirty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   進計畫。</a:t>
              </a:r>
              <a:endParaRPr sz="2000" b="0" dirty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</p:txBody>
        </p:sp>
        <p:sp>
          <p:nvSpPr>
            <p:cNvPr id="36" name="Google Shape;273;p24"/>
            <p:cNvSpPr/>
            <p:nvPr/>
          </p:nvSpPr>
          <p:spPr>
            <a:xfrm>
              <a:off x="4176464" y="0"/>
              <a:ext cx="4176464" cy="2448272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275;p24"/>
            <p:cNvSpPr/>
            <p:nvPr/>
          </p:nvSpPr>
          <p:spPr>
            <a:xfrm rot="10800000">
              <a:off x="0" y="2448272"/>
              <a:ext cx="4176464" cy="2448272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276;p24"/>
            <p:cNvSpPr txBox="1"/>
            <p:nvPr/>
          </p:nvSpPr>
          <p:spPr>
            <a:xfrm>
              <a:off x="0" y="3060339"/>
              <a:ext cx="4176464" cy="183620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42225" tIns="142225" rIns="142225" bIns="142225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 sz="2000" dirty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◆ 家長代表參與校務會議、學校</a:t>
              </a:r>
              <a:endParaRPr sz="2000" dirty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  <a:p>
              <a:pPr marL="0" marR="0" lvl="0" indent="0" algn="l" rtl="0">
                <a:lnSpc>
                  <a:spcPct val="90000"/>
                </a:lnSpc>
                <a:spcBef>
                  <a:spcPts val="700"/>
                </a:spcBef>
                <a:spcAft>
                  <a:spcPts val="0"/>
                </a:spcAft>
                <a:buNone/>
              </a:pPr>
              <a:r>
                <a:rPr lang="zh-TW" sz="2000" dirty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   衛生委員會持正面肯定並給予</a:t>
              </a:r>
              <a:endParaRPr sz="2000" dirty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  <a:p>
              <a:pPr marL="0" marR="0" lvl="0" indent="0" algn="l" rtl="0">
                <a:lnSpc>
                  <a:spcPct val="90000"/>
                </a:lnSpc>
                <a:spcBef>
                  <a:spcPts val="700"/>
                </a:spcBef>
                <a:spcAft>
                  <a:spcPts val="0"/>
                </a:spcAft>
                <a:buNone/>
              </a:pPr>
              <a:r>
                <a:rPr lang="zh-TW" sz="2000" dirty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 </a:t>
              </a:r>
              <a:r>
                <a:rPr lang="zh-TW" altLang="en-US" sz="2000" dirty="0" smtClean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 </a:t>
              </a:r>
              <a:endParaRPr lang="en-US" altLang="zh-TW" sz="2000" dirty="0" smtClean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  <a:p>
              <a:pPr marL="0" marR="0" lvl="0" indent="0" algn="l" rtl="0">
                <a:lnSpc>
                  <a:spcPct val="90000"/>
                </a:lnSpc>
                <a:spcBef>
                  <a:spcPts val="700"/>
                </a:spcBef>
                <a:spcAft>
                  <a:spcPts val="0"/>
                </a:spcAft>
                <a:buNone/>
              </a:pPr>
              <a:r>
                <a:rPr lang="zh-TW" altLang="en-US" sz="2000" dirty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 </a:t>
              </a:r>
              <a:r>
                <a:rPr lang="zh-TW" altLang="en-US" sz="2000" dirty="0" smtClean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   </a:t>
              </a:r>
              <a:r>
                <a:rPr lang="zh-TW" sz="2000" dirty="0" smtClean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  </a:t>
              </a:r>
              <a:r>
                <a:rPr lang="zh-TW" sz="2000" dirty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適當協助與支持。</a:t>
              </a:r>
              <a:endParaRPr sz="2000" b="0" dirty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</p:txBody>
        </p:sp>
        <p:sp>
          <p:nvSpPr>
            <p:cNvPr id="40" name="Google Shape;277;p24"/>
            <p:cNvSpPr/>
            <p:nvPr/>
          </p:nvSpPr>
          <p:spPr>
            <a:xfrm rot="5400000">
              <a:off x="5040560" y="1584175"/>
              <a:ext cx="2448272" cy="4176464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279;p24"/>
            <p:cNvSpPr/>
            <p:nvPr/>
          </p:nvSpPr>
          <p:spPr>
            <a:xfrm>
              <a:off x="2987067" y="2088346"/>
              <a:ext cx="2725154" cy="938760"/>
            </a:xfrm>
            <a:prstGeom prst="roundRect">
              <a:avLst>
                <a:gd name="adj" fmla="val 16667"/>
              </a:avLst>
            </a:prstGeom>
            <a:solidFill>
              <a:srgbClr val="AFD2DF"/>
            </a:solidFill>
            <a:ln w="3810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280;p24"/>
            <p:cNvSpPr txBox="1"/>
            <p:nvPr/>
          </p:nvSpPr>
          <p:spPr>
            <a:xfrm>
              <a:off x="2987067" y="2012124"/>
              <a:ext cx="2600082" cy="93876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lvl="0" algn="ctr">
                <a:lnSpc>
                  <a:spcPct val="90000"/>
                </a:lnSpc>
              </a:pPr>
              <a:r>
                <a:rPr lang="zh-TW" altLang="zh-TW" sz="2800" b="1" dirty="0"/>
                <a:t>學校物質環境</a:t>
              </a:r>
              <a:endParaRPr sz="2800" b="1" dirty="0">
                <a:solidFill>
                  <a:schemeClr val="dk1"/>
                </a:solidFill>
                <a:latin typeface="FangSong"/>
                <a:ea typeface="FangSong"/>
                <a:cs typeface="FangSong"/>
                <a:sym typeface="FangSong"/>
              </a:endParaRPr>
            </a:p>
          </p:txBody>
        </p:sp>
      </p:grpSp>
      <p:sp>
        <p:nvSpPr>
          <p:cNvPr id="17" name="Google Shape;272;p24"/>
          <p:cNvSpPr txBox="1"/>
          <p:nvPr/>
        </p:nvSpPr>
        <p:spPr>
          <a:xfrm>
            <a:off x="685799" y="1777493"/>
            <a:ext cx="3196019" cy="14295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2225" tIns="142225" rIns="142225" bIns="1422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dirty="0">
              <a:solidFill>
                <a:schemeClr val="lt1"/>
              </a:solidFill>
              <a:latin typeface="標楷體" panose="03000509000000000000" pitchFamily="65" charset="-120"/>
              <a:ea typeface="標楷體" panose="03000509000000000000" pitchFamily="65" charset="-120"/>
              <a:cs typeface="FangSong"/>
              <a:sym typeface="FangSong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None/>
            </a:pPr>
            <a:endParaRPr sz="2000" dirty="0">
              <a:solidFill>
                <a:schemeClr val="lt1"/>
              </a:solidFill>
              <a:latin typeface="標楷體" panose="03000509000000000000" pitchFamily="65" charset="-120"/>
              <a:ea typeface="標楷體" panose="03000509000000000000" pitchFamily="65" charset="-120"/>
              <a:cs typeface="FangSong"/>
              <a:sym typeface="FangSong"/>
            </a:endParaRPr>
          </a:p>
          <a:p>
            <a:pPr lvl="0">
              <a:lnSpc>
                <a:spcPct val="90000"/>
              </a:lnSpc>
              <a:spcBef>
                <a:spcPts val="700"/>
              </a:spcBef>
            </a:pPr>
            <a:r>
              <a:rPr lang="en-US" altLang="zh-TW" sz="3200" dirty="0">
                <a:solidFill>
                  <a:srgbClr val="F79646">
                    <a:lumMod val="50000"/>
                  </a:srgbClr>
                </a:solidFill>
              </a:rPr>
              <a:t>S</a:t>
            </a:r>
            <a:r>
              <a:rPr lang="zh-TW" altLang="zh-TW" sz="3200" dirty="0">
                <a:solidFill>
                  <a:srgbClr val="F79646">
                    <a:lumMod val="50000"/>
                  </a:srgbClr>
                </a:solidFill>
              </a:rPr>
              <a:t>優勢</a:t>
            </a:r>
            <a:endParaRPr lang="zh-TW" altLang="zh-TW" sz="3200" b="1" dirty="0">
              <a:solidFill>
                <a:srgbClr val="F79646">
                  <a:lumMod val="50000"/>
                </a:srgbClr>
              </a:solidFill>
            </a:endParaRPr>
          </a:p>
          <a:p>
            <a:pPr lvl="0"/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1.</a:t>
            </a:r>
            <a:r>
              <a:rPr lang="zh-TW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教室</a:t>
            </a:r>
            <a:r>
              <a:rPr lang="zh-TW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設有</a:t>
            </a:r>
            <a:r>
              <a:rPr lang="zh-TW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學生</a:t>
            </a:r>
            <a:r>
              <a:rPr lang="zh-TW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置物櫃，提供置放潔牙道具。</a:t>
            </a:r>
          </a:p>
          <a:p>
            <a:pPr lvl="0"/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2.</a:t>
            </a:r>
            <a:r>
              <a:rPr lang="zh-TW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提供</a:t>
            </a:r>
            <a:r>
              <a:rPr lang="zh-TW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足夠</a:t>
            </a:r>
            <a:r>
              <a:rPr lang="zh-TW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飲水</a:t>
            </a:r>
            <a:r>
              <a:rPr lang="zh-TW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機並定期維護保養。</a:t>
            </a:r>
            <a:r>
              <a:rPr lang="zh-TW" sz="2000" dirty="0" smtClean="0">
                <a:solidFill>
                  <a:schemeClr val="lt1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FangSong"/>
                <a:sym typeface="FangSong"/>
              </a:rPr>
              <a:t>內促 </a:t>
            </a:r>
            <a:endParaRPr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None/>
            </a:pPr>
            <a:r>
              <a:rPr lang="zh-TW" sz="2000" dirty="0">
                <a:solidFill>
                  <a:schemeClr val="lt1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FangSong"/>
                <a:sym typeface="FangSong"/>
              </a:rPr>
              <a:t>   進計畫。</a:t>
            </a:r>
            <a:endParaRPr sz="2000" b="0" dirty="0">
              <a:solidFill>
                <a:schemeClr val="lt1"/>
              </a:solidFill>
              <a:latin typeface="標楷體" panose="03000509000000000000" pitchFamily="65" charset="-120"/>
              <a:ea typeface="標楷體" panose="03000509000000000000" pitchFamily="65" charset="-120"/>
              <a:cs typeface="FangSong"/>
              <a:sym typeface="FangSong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673172" y="1948134"/>
            <a:ext cx="360831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1.</a:t>
            </a:r>
            <a:r>
              <a:rPr lang="zh-TW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校園人口密度</a:t>
            </a:r>
            <a:r>
              <a:rPr lang="zh-TW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高，洗手台仍待增設。</a:t>
            </a:r>
          </a:p>
          <a:p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2.</a:t>
            </a:r>
            <a:r>
              <a:rPr lang="zh-TW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口腔保健</a:t>
            </a:r>
            <a:r>
              <a:rPr lang="zh-TW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推動</a:t>
            </a:r>
            <a:r>
              <a:rPr lang="zh-TW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經費有限。</a:t>
            </a:r>
            <a:endParaRPr lang="zh-TW" altLang="zh-TW" sz="2400" kern="1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67543" y="4774908"/>
            <a:ext cx="342332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1. </a:t>
            </a:r>
            <a:r>
              <a:rPr lang="zh-TW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學校附近商家較少，可避免含糖甜食攝取。</a:t>
            </a:r>
          </a:p>
        </p:txBody>
      </p:sp>
      <p:sp>
        <p:nvSpPr>
          <p:cNvPr id="4" name="矩形 3"/>
          <p:cNvSpPr/>
          <p:nvPr/>
        </p:nvSpPr>
        <p:spPr>
          <a:xfrm>
            <a:off x="4596043" y="5084803"/>
            <a:ext cx="38779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kern="100" dirty="0" smtClean="0">
                <a:latin typeface="標楷體" panose="03000509000000000000" pitchFamily="65" charset="-120"/>
                <a:cs typeface="Times New Roman" panose="02020603050405020304" pitchFamily="18" charset="0"/>
              </a:rPr>
              <a:t>1.</a:t>
            </a:r>
            <a:r>
              <a:rPr lang="zh-TW" altLang="zh-TW" kern="100" dirty="0" smtClean="0">
                <a:ea typeface="標楷體" panose="03000509000000000000" pitchFamily="65" charset="-120"/>
                <a:cs typeface="Times New Roman" panose="02020603050405020304" pitchFamily="18" charset="0"/>
              </a:rPr>
              <a:t>部分</a:t>
            </a:r>
            <a:r>
              <a:rPr lang="zh-TW" altLang="zh-TW" kern="100" dirty="0">
                <a:ea typeface="標楷體" panose="03000509000000000000" pitchFamily="65" charset="-120"/>
                <a:cs typeface="Times New Roman" panose="02020603050405020304" pitchFamily="18" charset="0"/>
              </a:rPr>
              <a:t>家長未能定期更新潔牙工具。</a:t>
            </a:r>
            <a:endParaRPr lang="zh-TW" altLang="en-US" dirty="0"/>
          </a:p>
        </p:txBody>
      </p:sp>
      <p:sp>
        <p:nvSpPr>
          <p:cNvPr id="7" name="矩形 6"/>
          <p:cNvSpPr/>
          <p:nvPr/>
        </p:nvSpPr>
        <p:spPr>
          <a:xfrm>
            <a:off x="4673172" y="1506933"/>
            <a:ext cx="140775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altLang="zh-TW" sz="3200" b="1" kern="0" dirty="0">
                <a:solidFill>
                  <a:srgbClr val="F79646">
                    <a:lumMod val="50000"/>
                  </a:srgbClr>
                </a:solidFill>
                <a:latin typeface="Century Schoolbook" panose="02040604050505020304" pitchFamily="18" charset="0"/>
                <a:cs typeface="Century Schoolbook" panose="02040604050505020304" pitchFamily="18" charset="0"/>
              </a:rPr>
              <a:t>W</a:t>
            </a:r>
            <a:r>
              <a:rPr lang="zh-TW" altLang="zh-TW" sz="3200" b="1" kern="0" dirty="0">
                <a:solidFill>
                  <a:srgbClr val="F79646">
                    <a:lumMod val="50000"/>
                  </a:srgbClr>
                </a:solidFill>
                <a:cs typeface="新細明體" panose="02020500000000000000" pitchFamily="18" charset="-120"/>
              </a:rPr>
              <a:t>劣勢</a:t>
            </a:r>
            <a:endParaRPr lang="zh-TW" altLang="en-US" sz="3200" dirty="0">
              <a:solidFill>
                <a:srgbClr val="F79646">
                  <a:lumMod val="50000"/>
                </a:srgbClr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881582" y="4095682"/>
            <a:ext cx="131799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altLang="zh-TW" sz="3600" dirty="0">
                <a:solidFill>
                  <a:srgbClr val="F79646">
                    <a:lumMod val="50000"/>
                  </a:srgbClr>
                </a:solidFill>
                <a:latin typeface="1"/>
              </a:rPr>
              <a:t>O</a:t>
            </a:r>
            <a:r>
              <a:rPr lang="zh-TW" altLang="en-US" sz="3200" dirty="0">
                <a:solidFill>
                  <a:srgbClr val="F79646">
                    <a:lumMod val="50000"/>
                  </a:srgb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機會</a:t>
            </a:r>
          </a:p>
        </p:txBody>
      </p:sp>
      <p:sp>
        <p:nvSpPr>
          <p:cNvPr id="9" name="矩形 8"/>
          <p:cNvSpPr/>
          <p:nvPr/>
        </p:nvSpPr>
        <p:spPr>
          <a:xfrm>
            <a:off x="6080930" y="4218242"/>
            <a:ext cx="1539524" cy="6181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25755" lvl="0" eaLnBrk="0" hangingPunct="0">
              <a:lnSpc>
                <a:spcPts val="4100"/>
              </a:lnSpc>
            </a:pPr>
            <a:r>
              <a:rPr lang="en-US" altLang="zh-TW" sz="3200" dirty="0">
                <a:solidFill>
                  <a:srgbClr val="F79646">
                    <a:lumMod val="50000"/>
                  </a:srgb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Century Schoolbook" panose="02040604050505020304" pitchFamily="18" charset="0"/>
              </a:rPr>
              <a:t>T</a:t>
            </a:r>
            <a:r>
              <a:rPr lang="zh-TW" altLang="zh-TW" sz="3200" dirty="0">
                <a:solidFill>
                  <a:srgbClr val="F79646">
                    <a:lumMod val="50000"/>
                  </a:srgb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新細明體" panose="02020500000000000000" pitchFamily="18" charset="-120"/>
              </a:rPr>
              <a:t>威脅</a:t>
            </a:r>
            <a:endParaRPr lang="zh-TW" altLang="zh-TW" sz="3200" b="1" dirty="0">
              <a:solidFill>
                <a:srgbClr val="F79646">
                  <a:lumMod val="50000"/>
                </a:srgbClr>
              </a:solidFill>
              <a:latin typeface="標楷體" panose="03000509000000000000" pitchFamily="65" charset="-120"/>
              <a:ea typeface="標楷體" panose="03000509000000000000" pitchFamily="65" charset="-120"/>
              <a:cs typeface="微軟正黑體" panose="020B0604030504040204" pitchFamily="34" charset="-120"/>
            </a:endParaRPr>
          </a:p>
        </p:txBody>
      </p:sp>
      <p:sp>
        <p:nvSpPr>
          <p:cNvPr id="22" name="Google Shape;268;p24"/>
          <p:cNvSpPr txBox="1">
            <a:spLocks/>
          </p:cNvSpPr>
          <p:nvPr/>
        </p:nvSpPr>
        <p:spPr>
          <a:xfrm>
            <a:off x="939372" y="404663"/>
            <a:ext cx="7467600" cy="904521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 fontScale="70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eaLnBrk="0" hangingPunct="0"/>
            <a:r>
              <a:rPr lang="zh-TW" altLang="zh-TW" dirty="0">
                <a:solidFill>
                  <a:srgbClr val="0000FF"/>
                </a:solidFill>
              </a:rPr>
              <a:t>必選議題</a:t>
            </a:r>
            <a:r>
              <a:rPr lang="en-US" altLang="zh-TW" dirty="0">
                <a:solidFill>
                  <a:srgbClr val="0000FF"/>
                </a:solidFill>
              </a:rPr>
              <a:t>:</a:t>
            </a:r>
            <a:endParaRPr lang="zh-TW" altLang="zh-TW" b="1" dirty="0">
              <a:solidFill>
                <a:srgbClr val="0000FF"/>
              </a:solidFill>
            </a:endParaRPr>
          </a:p>
          <a:p>
            <a:r>
              <a:rPr lang="zh-TW" altLang="en-US" b="1" dirty="0">
                <a:solidFill>
                  <a:srgbClr val="0000FF"/>
                </a:solidFill>
              </a:rPr>
              <a:t>口腔衛生</a:t>
            </a:r>
            <a:r>
              <a:rPr lang="zh-TW" altLang="zh-TW" b="1" dirty="0" smtClean="0">
                <a:solidFill>
                  <a:srgbClr val="0000FF"/>
                </a:solidFill>
              </a:rPr>
              <a:t>議題</a:t>
            </a:r>
            <a:r>
              <a:rPr lang="en-US" altLang="zh-TW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SWOT</a:t>
            </a:r>
            <a:r>
              <a:rPr lang="zh-TW" altLang="en-US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分析表</a:t>
            </a:r>
            <a:r>
              <a:rPr lang="en-US" altLang="zh-TW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(</a:t>
            </a:r>
            <a:r>
              <a:rPr lang="zh-TW" altLang="en-US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一</a:t>
            </a:r>
            <a:r>
              <a:rPr lang="en-US" altLang="zh-TW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)</a:t>
            </a:r>
            <a:endParaRPr lang="zh-TW" altLang="en-US" b="1" dirty="0">
              <a:solidFill>
                <a:srgbClr val="0000FF"/>
              </a:solidFill>
              <a:latin typeface="Jim Nightshade"/>
              <a:ea typeface="Jim Nightshade"/>
              <a:cs typeface="Jim Nightshade"/>
              <a:sym typeface="Jim Nightshade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78672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grpSp>
        <p:nvGrpSpPr>
          <p:cNvPr id="33" name="Google Shape;270;p24"/>
          <p:cNvGrpSpPr/>
          <p:nvPr/>
        </p:nvGrpSpPr>
        <p:grpSpPr>
          <a:xfrm>
            <a:off x="395535" y="1337827"/>
            <a:ext cx="8352930" cy="5142157"/>
            <a:chOff x="-2" y="0"/>
            <a:chExt cx="8352930" cy="4896543"/>
          </a:xfrm>
        </p:grpSpPr>
        <p:sp>
          <p:nvSpPr>
            <p:cNvPr id="34" name="Google Shape;271;p24"/>
            <p:cNvSpPr/>
            <p:nvPr/>
          </p:nvSpPr>
          <p:spPr>
            <a:xfrm rot="-5400000">
              <a:off x="864096" y="-864096"/>
              <a:ext cx="2448272" cy="4176464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272;p24"/>
            <p:cNvSpPr txBox="1"/>
            <p:nvPr/>
          </p:nvSpPr>
          <p:spPr>
            <a:xfrm>
              <a:off x="0" y="0"/>
              <a:ext cx="4176464" cy="183620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42225" tIns="142225" rIns="142225" bIns="142225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000" dirty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  <a:p>
              <a:pPr marL="0" marR="0" lvl="0" indent="0" algn="l" rtl="0">
                <a:lnSpc>
                  <a:spcPct val="90000"/>
                </a:lnSpc>
                <a:spcBef>
                  <a:spcPts val="700"/>
                </a:spcBef>
                <a:spcAft>
                  <a:spcPts val="0"/>
                </a:spcAft>
                <a:buNone/>
              </a:pPr>
              <a:endParaRPr sz="2000" dirty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  <a:p>
              <a:pPr marL="0" marR="0" lvl="0" indent="0" algn="l" rtl="0">
                <a:lnSpc>
                  <a:spcPct val="90000"/>
                </a:lnSpc>
                <a:spcBef>
                  <a:spcPts val="700"/>
                </a:spcBef>
                <a:spcAft>
                  <a:spcPts val="0"/>
                </a:spcAft>
                <a:buNone/>
              </a:pPr>
              <a:r>
                <a:rPr lang="zh-TW" sz="2000" dirty="0" smtClean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◆ 學校內重視學生環境保護與健</a:t>
              </a:r>
              <a:endParaRPr sz="2000" dirty="0" smtClean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  <a:p>
              <a:pPr marL="0" marR="0" lvl="0" indent="0" algn="l" rtl="0">
                <a:lnSpc>
                  <a:spcPct val="90000"/>
                </a:lnSpc>
                <a:spcBef>
                  <a:spcPts val="700"/>
                </a:spcBef>
                <a:spcAft>
                  <a:spcPts val="0"/>
                </a:spcAft>
                <a:buNone/>
              </a:pPr>
              <a:r>
                <a:rPr lang="zh-TW" sz="2000" dirty="0" smtClean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   </a:t>
              </a:r>
              <a:r>
                <a:rPr lang="zh-TW" sz="2000" dirty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康促進之議題,並制定健康促 </a:t>
              </a:r>
              <a:endParaRPr dirty="0"/>
            </a:p>
            <a:p>
              <a:pPr marL="0" marR="0" lvl="0" indent="0" algn="l" rtl="0">
                <a:lnSpc>
                  <a:spcPct val="90000"/>
                </a:lnSpc>
                <a:spcBef>
                  <a:spcPts val="700"/>
                </a:spcBef>
                <a:spcAft>
                  <a:spcPts val="0"/>
                </a:spcAft>
                <a:buNone/>
              </a:pPr>
              <a:r>
                <a:rPr lang="zh-TW" sz="2000" dirty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   進計畫。</a:t>
              </a:r>
              <a:endParaRPr sz="2000" b="0" dirty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</p:txBody>
        </p:sp>
        <p:sp>
          <p:nvSpPr>
            <p:cNvPr id="36" name="Google Shape;273;p24"/>
            <p:cNvSpPr/>
            <p:nvPr/>
          </p:nvSpPr>
          <p:spPr>
            <a:xfrm>
              <a:off x="4176464" y="0"/>
              <a:ext cx="4176464" cy="2448272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275;p24"/>
            <p:cNvSpPr/>
            <p:nvPr/>
          </p:nvSpPr>
          <p:spPr>
            <a:xfrm rot="10800000">
              <a:off x="-2" y="2447976"/>
              <a:ext cx="4176464" cy="2448272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276;p24"/>
            <p:cNvSpPr txBox="1"/>
            <p:nvPr/>
          </p:nvSpPr>
          <p:spPr>
            <a:xfrm>
              <a:off x="279190" y="2802597"/>
              <a:ext cx="3618083" cy="183620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42225" tIns="142225" rIns="142225" bIns="142225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000" dirty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  <a:p>
              <a:r>
                <a:rPr lang="zh-TW" sz="2000" dirty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 </a:t>
              </a:r>
              <a:r>
                <a:rPr lang="en-US" altLang="zh-TW" sz="22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1</a:t>
              </a:r>
              <a:r>
                <a:rPr lang="en-US" altLang="zh-TW" sz="22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.</a:t>
              </a:r>
              <a:r>
                <a:rPr lang="zh-TW" altLang="zh-TW" sz="22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家長會能配合學校</a:t>
              </a:r>
              <a:r>
                <a:rPr lang="zh-TW" altLang="zh-TW" sz="22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健康</a:t>
              </a:r>
              <a:r>
                <a:rPr lang="zh-TW" altLang="en-US" sz="22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 </a:t>
              </a:r>
              <a:endParaRPr lang="en-US" altLang="zh-TW" sz="2200" dirty="0" smtClean="0">
                <a:latin typeface="標楷體" panose="03000509000000000000" pitchFamily="65" charset="-120"/>
                <a:ea typeface="標楷體" panose="03000509000000000000" pitchFamily="65" charset="-120"/>
              </a:endParaRPr>
            </a:p>
            <a:p>
              <a:r>
                <a:rPr lang="zh-TW" altLang="zh-TW" sz="22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促進</a:t>
              </a:r>
              <a:r>
                <a:rPr lang="zh-TW" altLang="zh-TW" sz="22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議題推展活動，</a:t>
              </a:r>
              <a:r>
                <a:rPr lang="zh-TW" altLang="zh-TW" sz="22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提供</a:t>
              </a:r>
              <a:r>
                <a:rPr lang="zh-TW" altLang="zh-TW" sz="22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獎品鼓勵學生。</a:t>
              </a:r>
            </a:p>
            <a:p>
              <a:r>
                <a:rPr lang="en-US" altLang="zh-TW" sz="22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2.</a:t>
              </a:r>
              <a:r>
                <a:rPr lang="zh-TW" altLang="zh-TW" sz="22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家長會結合學校鼓勵制度鼓勵孩子朝健康促進議題努力</a:t>
              </a:r>
              <a:r>
                <a:rPr lang="zh-TW" altLang="zh-TW" sz="22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。</a:t>
              </a:r>
              <a:endParaRPr lang="zh-TW" altLang="zh-TW" sz="2200" dirty="0">
                <a:latin typeface="標楷體" panose="03000509000000000000" pitchFamily="65" charset="-120"/>
                <a:ea typeface="標楷體" panose="03000509000000000000" pitchFamily="65" charset="-120"/>
              </a:endParaRPr>
            </a:p>
          </p:txBody>
        </p:sp>
        <p:sp>
          <p:nvSpPr>
            <p:cNvPr id="40" name="Google Shape;277;p24"/>
            <p:cNvSpPr/>
            <p:nvPr/>
          </p:nvSpPr>
          <p:spPr>
            <a:xfrm rot="5400000">
              <a:off x="5040560" y="1584175"/>
              <a:ext cx="2448272" cy="4176464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279;p24"/>
            <p:cNvSpPr/>
            <p:nvPr/>
          </p:nvSpPr>
          <p:spPr>
            <a:xfrm>
              <a:off x="3028276" y="2235768"/>
              <a:ext cx="2427729" cy="493017"/>
            </a:xfrm>
            <a:prstGeom prst="roundRect">
              <a:avLst>
                <a:gd name="adj" fmla="val 16667"/>
              </a:avLst>
            </a:prstGeom>
            <a:solidFill>
              <a:srgbClr val="AFD2DF"/>
            </a:solidFill>
            <a:ln w="3810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280;p24"/>
            <p:cNvSpPr txBox="1"/>
            <p:nvPr/>
          </p:nvSpPr>
          <p:spPr>
            <a:xfrm>
              <a:off x="2934972" y="2250359"/>
              <a:ext cx="2427730" cy="51596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lvl="0" algn="ctr">
                <a:lnSpc>
                  <a:spcPct val="90000"/>
                </a:lnSpc>
              </a:pPr>
              <a:r>
                <a:rPr lang="zh-TW" altLang="zh-TW" sz="28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學校社會環境</a:t>
              </a:r>
              <a:endParaRPr sz="2800" b="1" dirty="0">
                <a:solidFill>
                  <a:schemeClr val="dk1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FangSong"/>
                <a:sym typeface="FangSong"/>
              </a:endParaRPr>
            </a:p>
          </p:txBody>
        </p:sp>
      </p:grpSp>
      <p:sp>
        <p:nvSpPr>
          <p:cNvPr id="7" name="矩形 6"/>
          <p:cNvSpPr/>
          <p:nvPr/>
        </p:nvSpPr>
        <p:spPr>
          <a:xfrm>
            <a:off x="526890" y="1679690"/>
            <a:ext cx="3878769" cy="20210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ts val="2000"/>
              </a:lnSpc>
              <a:spcAft>
                <a:spcPts val="0"/>
              </a:spcAft>
              <a:buFont typeface="+mj-lt"/>
              <a:buAutoNum type="arabicPeriod"/>
            </a:pPr>
            <a:r>
              <a:rPr lang="zh-TW" altLang="zh-TW" sz="2000" dirty="0">
                <a:solidFill>
                  <a:srgbClr val="000000"/>
                </a:solidFill>
                <a:latin typeface="新細明體" panose="02020500000000000000" pitchFamily="18" charset="-120"/>
                <a:ea typeface="標楷體" panose="03000509000000000000" pitchFamily="65" charset="-120"/>
                <a:cs typeface="Times New Roman" panose="02020603050405020304" pitchFamily="18" charset="0"/>
              </a:rPr>
              <a:t>結合學校</a:t>
            </a:r>
            <a:r>
              <a:rPr lang="zh-TW" altLang="zh-TW" sz="2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標楷體" panose="03000509000000000000" pitchFamily="65" charset="-120"/>
                <a:cs typeface="Times New Roman" panose="02020603050405020304" pitchFamily="18" charset="0"/>
              </a:rPr>
              <a:t>榮譽</a:t>
            </a:r>
            <a:r>
              <a:rPr lang="zh-TW" altLang="zh-TW" sz="2000" dirty="0">
                <a:solidFill>
                  <a:srgbClr val="000000"/>
                </a:solidFill>
                <a:latin typeface="新細明體" panose="02020500000000000000" pitchFamily="18" charset="-120"/>
                <a:ea typeface="標楷體" panose="03000509000000000000" pitchFamily="65" charset="-120"/>
                <a:cs typeface="Times New Roman" panose="02020603050405020304" pitchFamily="18" charset="0"/>
              </a:rPr>
              <a:t>制度，鼓勵學生不喝飲料，補充充足的白開水。</a:t>
            </a:r>
            <a:endParaRPr lang="zh-TW" altLang="zh-TW" sz="2000" dirty="0">
              <a:solidFill>
                <a:srgbClr val="000000"/>
              </a:solidFill>
              <a:latin typeface="新細明體" panose="02020500000000000000" pitchFamily="18" charset="-120"/>
              <a:cs typeface="Times New Roman" panose="02020603050405020304" pitchFamily="18" charset="0"/>
            </a:endParaRPr>
          </a:p>
          <a:p>
            <a:pPr algn="just">
              <a:lnSpc>
                <a:spcPts val="2000"/>
              </a:lnSpc>
              <a:spcAft>
                <a:spcPts val="0"/>
              </a:spcAft>
            </a:pPr>
            <a:r>
              <a:rPr lang="en-US" altLang="zh-TW" sz="2000" dirty="0">
                <a:solidFill>
                  <a:srgbClr val="000000"/>
                </a:solidFill>
                <a:latin typeface="標楷體" panose="03000509000000000000" pitchFamily="65" charset="-120"/>
                <a:cs typeface="Times New Roman" panose="02020603050405020304" pitchFamily="18" charset="0"/>
              </a:rPr>
              <a:t>2.</a:t>
            </a:r>
            <a:r>
              <a:rPr lang="zh-TW" altLang="zh-TW" sz="2000" dirty="0">
                <a:solidFill>
                  <a:srgbClr val="000000"/>
                </a:solidFill>
                <a:latin typeface="新細明體" panose="02020500000000000000" pitchFamily="18" charset="-120"/>
                <a:ea typeface="標楷體" panose="03000509000000000000" pitchFamily="65" charset="-120"/>
                <a:cs typeface="Times New Roman" panose="02020603050405020304" pitchFamily="18" charset="0"/>
              </a:rPr>
              <a:t>針對一、四</a:t>
            </a:r>
            <a:r>
              <a:rPr lang="zh-TW" altLang="zh-TW" sz="2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標楷體" panose="03000509000000000000" pitchFamily="65" charset="-120"/>
                <a:cs typeface="Times New Roman" panose="02020603050405020304" pitchFamily="18" charset="0"/>
              </a:rPr>
              <a:t>年級</a:t>
            </a:r>
            <a:r>
              <a:rPr lang="zh-TW" altLang="zh-TW" sz="2000" dirty="0">
                <a:solidFill>
                  <a:srgbClr val="000000"/>
                </a:solidFill>
                <a:latin typeface="新細明體" panose="02020500000000000000" pitchFamily="18" charset="-120"/>
                <a:ea typeface="標楷體" panose="03000509000000000000" pitchFamily="65" charset="-120"/>
                <a:cs typeface="Times New Roman" panose="02020603050405020304" pitchFamily="18" charset="0"/>
              </a:rPr>
              <a:t>健康檢查</a:t>
            </a:r>
            <a:r>
              <a:rPr lang="zh-TW" altLang="zh-TW" sz="2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標楷體" panose="03000509000000000000" pitchFamily="65" charset="-120"/>
                <a:cs typeface="Times New Roman" panose="02020603050405020304" pitchFamily="18" charset="0"/>
              </a:rPr>
              <a:t>複</a:t>
            </a:r>
            <a:endParaRPr lang="en-US" altLang="zh-TW" sz="2000" dirty="0" smtClean="0">
              <a:solidFill>
                <a:srgbClr val="000000"/>
              </a:solidFill>
              <a:latin typeface="新細明體" panose="02020500000000000000" pitchFamily="18" charset="-12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algn="just">
              <a:lnSpc>
                <a:spcPts val="2000"/>
              </a:lnSpc>
              <a:spcAft>
                <a:spcPts val="0"/>
              </a:spcAft>
            </a:pPr>
            <a:r>
              <a:rPr lang="zh-TW" altLang="en-US" sz="2000" dirty="0">
                <a:solidFill>
                  <a:srgbClr val="000000"/>
                </a:solidFill>
                <a:latin typeface="新細明體" panose="02020500000000000000" pitchFamily="18" charset="-120"/>
                <a:ea typeface="標楷體" panose="03000509000000000000" pitchFamily="65" charset="-120"/>
                <a:cs typeface="Times New Roman" panose="02020603050405020304" pitchFamily="18" charset="0"/>
              </a:rPr>
              <a:t> </a:t>
            </a:r>
            <a:r>
              <a:rPr lang="zh-TW" altLang="en-US" sz="2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標楷體" panose="03000509000000000000" pitchFamily="65" charset="-120"/>
                <a:cs typeface="Times New Roman" panose="02020603050405020304" pitchFamily="18" charset="0"/>
              </a:rPr>
              <a:t>   </a:t>
            </a:r>
            <a:r>
              <a:rPr lang="zh-TW" altLang="zh-TW" sz="2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標楷體" panose="03000509000000000000" pitchFamily="65" charset="-120"/>
                <a:cs typeface="Times New Roman" panose="02020603050405020304" pitchFamily="18" charset="0"/>
              </a:rPr>
              <a:t>檢</a:t>
            </a:r>
            <a:r>
              <a:rPr lang="zh-TW" altLang="zh-TW" sz="2000" dirty="0">
                <a:solidFill>
                  <a:srgbClr val="000000"/>
                </a:solidFill>
                <a:latin typeface="新細明體" panose="02020500000000000000" pitchFamily="18" charset="-120"/>
                <a:ea typeface="標楷體" panose="03000509000000000000" pitchFamily="65" charset="-120"/>
                <a:cs typeface="Times New Roman" panose="02020603050405020304" pitchFamily="18" charset="0"/>
              </a:rPr>
              <a:t>率達成班級給予全班性</a:t>
            </a:r>
            <a:r>
              <a:rPr lang="zh-TW" altLang="zh-TW" sz="2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標楷體" panose="03000509000000000000" pitchFamily="65" charset="-120"/>
                <a:cs typeface="Times New Roman" panose="02020603050405020304" pitchFamily="18" charset="0"/>
              </a:rPr>
              <a:t>的</a:t>
            </a:r>
            <a:endParaRPr lang="en-US" altLang="zh-TW" sz="2000" dirty="0" smtClean="0">
              <a:solidFill>
                <a:srgbClr val="000000"/>
              </a:solidFill>
              <a:latin typeface="新細明體" panose="02020500000000000000" pitchFamily="18" charset="-12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algn="just">
              <a:lnSpc>
                <a:spcPts val="2000"/>
              </a:lnSpc>
              <a:spcAft>
                <a:spcPts val="0"/>
              </a:spcAft>
            </a:pPr>
            <a:r>
              <a:rPr lang="zh-TW" altLang="en-US" sz="2000" dirty="0">
                <a:solidFill>
                  <a:srgbClr val="000000"/>
                </a:solidFill>
                <a:latin typeface="新細明體" panose="02020500000000000000" pitchFamily="18" charset="-120"/>
                <a:ea typeface="標楷體" panose="03000509000000000000" pitchFamily="65" charset="-120"/>
                <a:cs typeface="Times New Roman" panose="02020603050405020304" pitchFamily="18" charset="0"/>
              </a:rPr>
              <a:t> </a:t>
            </a:r>
            <a:r>
              <a:rPr lang="zh-TW" altLang="en-US" sz="2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標楷體" panose="03000509000000000000" pitchFamily="65" charset="-120"/>
                <a:cs typeface="Times New Roman" panose="02020603050405020304" pitchFamily="18" charset="0"/>
              </a:rPr>
              <a:t>   </a:t>
            </a:r>
            <a:r>
              <a:rPr lang="zh-TW" altLang="zh-TW" sz="2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標楷體" panose="03000509000000000000" pitchFamily="65" charset="-120"/>
                <a:cs typeface="Times New Roman" panose="02020603050405020304" pitchFamily="18" charset="0"/>
              </a:rPr>
              <a:t>獎勵</a:t>
            </a:r>
            <a:r>
              <a:rPr lang="zh-TW" altLang="zh-TW" sz="2000" dirty="0">
                <a:solidFill>
                  <a:srgbClr val="000000"/>
                </a:solidFill>
                <a:latin typeface="新細明體" panose="02020500000000000000" pitchFamily="18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  <a:endParaRPr lang="zh-TW" altLang="zh-TW" sz="2000" dirty="0">
              <a:solidFill>
                <a:srgbClr val="000000"/>
              </a:solidFill>
              <a:latin typeface="新細明體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altLang="zh-TW" sz="2000" kern="100" dirty="0">
                <a:latin typeface="標楷體" panose="03000509000000000000" pitchFamily="65" charset="-120"/>
                <a:cs typeface="Times New Roman" panose="02020603050405020304" pitchFamily="18" charset="0"/>
              </a:rPr>
              <a:t>3.</a:t>
            </a:r>
            <a:r>
              <a:rPr lang="zh-TW" altLang="zh-TW" sz="2000" dirty="0">
                <a:ea typeface="標楷體" panose="03000509000000000000" pitchFamily="65" charset="-120"/>
                <a:cs typeface="Times New Roman" panose="02020603050405020304" pitchFamily="18" charset="0"/>
              </a:rPr>
              <a:t>提供健康資訊給全校親師生</a:t>
            </a:r>
            <a:r>
              <a:rPr lang="zh-TW" altLang="zh-TW" sz="2000" dirty="0" smtClean="0">
                <a:ea typeface="標楷體" panose="03000509000000000000" pitchFamily="65" charset="-120"/>
                <a:cs typeface="Times New Roman" panose="02020603050405020304" pitchFamily="18" charset="0"/>
              </a:rPr>
              <a:t>，</a:t>
            </a:r>
            <a:endParaRPr lang="en-US" altLang="zh-TW" sz="2000" dirty="0" smtClean="0"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r>
              <a:rPr lang="zh-TW" altLang="en-US" sz="2000" dirty="0">
                <a:ea typeface="標楷體" panose="03000509000000000000" pitchFamily="65" charset="-120"/>
                <a:cs typeface="Times New Roman" panose="02020603050405020304" pitchFamily="18" charset="0"/>
              </a:rPr>
              <a:t> </a:t>
            </a:r>
            <a:r>
              <a:rPr lang="zh-TW" altLang="en-US" sz="2000" dirty="0" smtClean="0">
                <a:ea typeface="標楷體" panose="03000509000000000000" pitchFamily="65" charset="-120"/>
                <a:cs typeface="Times New Roman" panose="02020603050405020304" pitchFamily="18" charset="0"/>
              </a:rPr>
              <a:t>   </a:t>
            </a:r>
            <a:r>
              <a:rPr lang="zh-TW" altLang="zh-TW" sz="2000" dirty="0" smtClean="0">
                <a:ea typeface="標楷體" panose="03000509000000000000" pitchFamily="65" charset="-120"/>
                <a:cs typeface="Times New Roman" panose="02020603050405020304" pitchFamily="18" charset="0"/>
              </a:rPr>
              <a:t>關懷</a:t>
            </a:r>
            <a:r>
              <a:rPr lang="zh-TW" altLang="zh-TW" sz="2000" dirty="0">
                <a:ea typeface="標楷體" panose="03000509000000000000" pitchFamily="65" charset="-120"/>
                <a:cs typeface="Times New Roman" panose="02020603050405020304" pitchFamily="18" charset="0"/>
              </a:rPr>
              <a:t>有特殊需求的學生及家庭</a:t>
            </a:r>
            <a:r>
              <a:rPr lang="zh-TW" altLang="zh-TW" sz="2200" dirty="0"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  <a:endParaRPr lang="zh-TW" altLang="en-US" sz="2200" dirty="0"/>
          </a:p>
        </p:txBody>
      </p:sp>
      <p:sp>
        <p:nvSpPr>
          <p:cNvPr id="8" name="矩形 7"/>
          <p:cNvSpPr/>
          <p:nvPr/>
        </p:nvSpPr>
        <p:spPr>
          <a:xfrm>
            <a:off x="4851192" y="4473715"/>
            <a:ext cx="3424335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2000"/>
              </a:lnSpc>
            </a:pPr>
            <a:r>
              <a:rPr lang="en-US" altLang="zh-TW" sz="2200" dirty="0">
                <a:solidFill>
                  <a:srgbClr val="000000"/>
                </a:solidFill>
                <a:latin typeface="標楷體" panose="03000509000000000000" pitchFamily="65" charset="-120"/>
              </a:rPr>
              <a:t>1.</a:t>
            </a:r>
            <a:r>
              <a:rPr lang="zh-TW" altLang="zh-TW" sz="2200" dirty="0">
                <a:solidFill>
                  <a:srgbClr val="000000"/>
                </a:solidFill>
                <a:ea typeface="標楷體" panose="03000509000000000000" pitchFamily="65" charset="-120"/>
              </a:rPr>
              <a:t>弱勢家庭比例高，有些家長忙碌工作，對於子女疏於照顧口腔健康。</a:t>
            </a:r>
            <a:endParaRPr lang="zh-TW" altLang="zh-TW" sz="2200" dirty="0"/>
          </a:p>
          <a:p>
            <a:r>
              <a:rPr lang="en-US" altLang="zh-TW" sz="2200" kern="100" dirty="0">
                <a:solidFill>
                  <a:srgbClr val="000000"/>
                </a:solidFill>
                <a:latin typeface="標楷體" panose="03000509000000000000" pitchFamily="65" charset="-120"/>
                <a:cs typeface="Times New Roman" panose="02020603050405020304" pitchFamily="18" charset="0"/>
              </a:rPr>
              <a:t>2.</a:t>
            </a:r>
            <a:r>
              <a:rPr lang="zh-TW" altLang="zh-TW" sz="2200" kern="100" dirty="0">
                <a:solidFill>
                  <a:srgbClr val="000000"/>
                </a:solidFill>
                <a:ea typeface="標楷體" panose="03000509000000000000" pitchFamily="65" charset="-120"/>
                <a:cs typeface="Times New Roman" panose="02020603050405020304" pitchFamily="18" charset="0"/>
              </a:rPr>
              <a:t>雙薪家長忙於工作，無法確實督促孩子做好口腔保健。</a:t>
            </a:r>
            <a:endParaRPr lang="zh-TW" altLang="en-US" sz="2200" dirty="0"/>
          </a:p>
        </p:txBody>
      </p:sp>
      <p:sp>
        <p:nvSpPr>
          <p:cNvPr id="9" name="矩形 8"/>
          <p:cNvSpPr/>
          <p:nvPr/>
        </p:nvSpPr>
        <p:spPr>
          <a:xfrm>
            <a:off x="4664916" y="1695462"/>
            <a:ext cx="3793284" cy="20518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2500"/>
              </a:lnSpc>
              <a:spcAft>
                <a:spcPts val="0"/>
              </a:spcAft>
            </a:pPr>
            <a:r>
              <a:rPr lang="en-US" altLang="zh-TW" sz="2200" kern="100" dirty="0">
                <a:latin typeface="標楷體" panose="03000509000000000000" pitchFamily="65" charset="-120"/>
              </a:rPr>
              <a:t>1.</a:t>
            </a:r>
            <a:r>
              <a:rPr lang="zh-TW" altLang="zh-TW" sz="2200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校內弱勢學生比例較高</a:t>
            </a:r>
            <a:r>
              <a:rPr lang="zh-TW" altLang="zh-TW" sz="2200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，</a:t>
            </a:r>
            <a:r>
              <a:rPr lang="zh-TW" altLang="en-US" sz="2200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 </a:t>
            </a:r>
            <a:r>
              <a:rPr lang="zh-TW" altLang="zh-TW" sz="2200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家長</a:t>
            </a:r>
            <a:r>
              <a:rPr lang="zh-TW" altLang="zh-TW" sz="2200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忙碌，造成學童口腔健康習慣養成不易，需要老師較多關心。</a:t>
            </a:r>
            <a:endParaRPr lang="zh-TW" altLang="zh-TW" sz="2200" kern="100" dirty="0">
              <a:latin typeface="Times New Roman" panose="02020603050405020304" pitchFamily="18" charset="0"/>
            </a:endParaRPr>
          </a:p>
          <a:p>
            <a:r>
              <a:rPr lang="en-US" altLang="zh-TW" sz="2200" kern="100" dirty="0">
                <a:latin typeface="標楷體" panose="03000509000000000000" pitchFamily="65" charset="-120"/>
                <a:cs typeface="Times New Roman" panose="02020603050405020304" pitchFamily="18" charset="0"/>
              </a:rPr>
              <a:t>2.</a:t>
            </a:r>
            <a:r>
              <a:rPr lang="zh-TW" altLang="zh-TW" sz="2200" kern="100" dirty="0">
                <a:ea typeface="標楷體" panose="03000509000000000000" pitchFamily="65" charset="-120"/>
                <a:cs typeface="Times New Roman" panose="02020603050405020304" pitchFamily="18" charset="0"/>
              </a:rPr>
              <a:t>而老師教學課務繁重，</a:t>
            </a:r>
            <a:r>
              <a:rPr lang="zh-TW" altLang="zh-TW" sz="2200" kern="100" dirty="0" smtClean="0">
                <a:ea typeface="標楷體" panose="03000509000000000000" pitchFamily="65" charset="-120"/>
                <a:cs typeface="Times New Roman" panose="02020603050405020304" pitchFamily="18" charset="0"/>
              </a:rPr>
              <a:t>有</a:t>
            </a:r>
            <a:r>
              <a:rPr lang="zh-TW" altLang="en-US" sz="2200" kern="100" dirty="0" smtClean="0">
                <a:ea typeface="標楷體" panose="03000509000000000000" pitchFamily="65" charset="-120"/>
                <a:cs typeface="Times New Roman" panose="02020603050405020304" pitchFamily="18" charset="0"/>
              </a:rPr>
              <a:t>  </a:t>
            </a:r>
            <a:r>
              <a:rPr lang="zh-TW" altLang="zh-TW" sz="2200" kern="100" dirty="0" smtClean="0">
                <a:ea typeface="標楷體" panose="03000509000000000000" pitchFamily="65" charset="-120"/>
                <a:cs typeface="Times New Roman" panose="02020603050405020304" pitchFamily="18" charset="0"/>
              </a:rPr>
              <a:t>心</a:t>
            </a:r>
            <a:r>
              <a:rPr lang="zh-TW" altLang="zh-TW" sz="2200" kern="100" dirty="0">
                <a:ea typeface="標楷體" panose="03000509000000000000" pitchFamily="65" charset="-120"/>
                <a:cs typeface="Times New Roman" panose="02020603050405020304" pitchFamily="18" charset="0"/>
              </a:rPr>
              <a:t>卻無法時時督促。</a:t>
            </a:r>
            <a:endParaRPr lang="zh-TW" altLang="en-US" sz="2200" dirty="0"/>
          </a:p>
        </p:txBody>
      </p:sp>
      <p:sp>
        <p:nvSpPr>
          <p:cNvPr id="10" name="矩形 9"/>
          <p:cNvSpPr/>
          <p:nvPr/>
        </p:nvSpPr>
        <p:spPr>
          <a:xfrm>
            <a:off x="774321" y="1234407"/>
            <a:ext cx="1194558" cy="5355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90000"/>
              </a:lnSpc>
              <a:spcBef>
                <a:spcPts val="700"/>
              </a:spcBef>
            </a:pPr>
            <a:r>
              <a:rPr lang="en-US" altLang="zh-TW" sz="3200" dirty="0">
                <a:solidFill>
                  <a:srgbClr val="F79646">
                    <a:lumMod val="50000"/>
                  </a:srgbClr>
                </a:solidFill>
              </a:rPr>
              <a:t>S</a:t>
            </a:r>
            <a:r>
              <a:rPr lang="zh-TW" altLang="zh-TW" sz="3200" dirty="0">
                <a:solidFill>
                  <a:srgbClr val="F79646">
                    <a:lumMod val="50000"/>
                  </a:srgbClr>
                </a:solidFill>
              </a:rPr>
              <a:t>優勢</a:t>
            </a:r>
            <a:endParaRPr lang="zh-TW" altLang="zh-TW" sz="3200" b="1" dirty="0">
              <a:solidFill>
                <a:srgbClr val="F79646">
                  <a:lumMod val="50000"/>
                </a:srgbClr>
              </a:solidFill>
            </a:endParaRPr>
          </a:p>
        </p:txBody>
      </p:sp>
      <p:pic>
        <p:nvPicPr>
          <p:cNvPr id="11" name="圖片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2255" y="1195056"/>
            <a:ext cx="1725318" cy="871804"/>
          </a:xfrm>
          <a:prstGeom prst="rect">
            <a:avLst/>
          </a:prstGeom>
        </p:spPr>
      </p:pic>
      <p:pic>
        <p:nvPicPr>
          <p:cNvPr id="12" name="圖片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810" y="3711098"/>
            <a:ext cx="1664352" cy="969348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5804166" y="3870072"/>
            <a:ext cx="1539524" cy="6181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25755" lvl="0" eaLnBrk="0" hangingPunct="0">
              <a:lnSpc>
                <a:spcPts val="4100"/>
              </a:lnSpc>
            </a:pPr>
            <a:r>
              <a:rPr lang="en-US" altLang="zh-TW" sz="3200" dirty="0">
                <a:solidFill>
                  <a:srgbClr val="F79646">
                    <a:lumMod val="50000"/>
                  </a:srgb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Century Schoolbook" panose="02040604050505020304" pitchFamily="18" charset="0"/>
              </a:rPr>
              <a:t>T</a:t>
            </a:r>
            <a:r>
              <a:rPr lang="zh-TW" altLang="zh-TW" sz="3200" dirty="0">
                <a:solidFill>
                  <a:srgbClr val="F79646">
                    <a:lumMod val="50000"/>
                  </a:srgb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新細明體" panose="02020500000000000000" pitchFamily="18" charset="-120"/>
              </a:rPr>
              <a:t>威脅</a:t>
            </a:r>
            <a:endParaRPr lang="zh-TW" altLang="zh-TW" sz="3200" b="1" dirty="0">
              <a:solidFill>
                <a:srgbClr val="F79646">
                  <a:lumMod val="50000"/>
                </a:srgbClr>
              </a:solidFill>
              <a:latin typeface="標楷體" panose="03000509000000000000" pitchFamily="65" charset="-120"/>
              <a:ea typeface="標楷體" panose="03000509000000000000" pitchFamily="65" charset="-120"/>
              <a:cs typeface="微軟正黑體" panose="020B0604030504040204" pitchFamily="34" charset="-120"/>
            </a:endParaRPr>
          </a:p>
        </p:txBody>
      </p:sp>
      <p:sp>
        <p:nvSpPr>
          <p:cNvPr id="21" name="Google Shape;268;p24"/>
          <p:cNvSpPr txBox="1">
            <a:spLocks/>
          </p:cNvSpPr>
          <p:nvPr/>
        </p:nvSpPr>
        <p:spPr>
          <a:xfrm>
            <a:off x="939372" y="404663"/>
            <a:ext cx="7467600" cy="904521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 fontScale="70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eaLnBrk="0" hangingPunct="0"/>
            <a:r>
              <a:rPr lang="zh-TW" altLang="zh-TW" dirty="0">
                <a:solidFill>
                  <a:srgbClr val="0000FF"/>
                </a:solidFill>
              </a:rPr>
              <a:t>必選議題</a:t>
            </a:r>
            <a:r>
              <a:rPr lang="en-US" altLang="zh-TW" dirty="0">
                <a:solidFill>
                  <a:srgbClr val="0000FF"/>
                </a:solidFill>
              </a:rPr>
              <a:t>:</a:t>
            </a:r>
            <a:endParaRPr lang="zh-TW" altLang="zh-TW" b="1" dirty="0">
              <a:solidFill>
                <a:srgbClr val="0000FF"/>
              </a:solidFill>
            </a:endParaRPr>
          </a:p>
          <a:p>
            <a:r>
              <a:rPr lang="zh-TW" altLang="en-US" b="1" dirty="0">
                <a:solidFill>
                  <a:srgbClr val="0000FF"/>
                </a:solidFill>
              </a:rPr>
              <a:t>口腔衛生</a:t>
            </a:r>
            <a:r>
              <a:rPr lang="zh-TW" altLang="zh-TW" b="1" dirty="0" smtClean="0">
                <a:solidFill>
                  <a:srgbClr val="0000FF"/>
                </a:solidFill>
              </a:rPr>
              <a:t>議題</a:t>
            </a:r>
            <a:r>
              <a:rPr lang="en-US" altLang="zh-TW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SWOT</a:t>
            </a:r>
            <a:r>
              <a:rPr lang="zh-TW" altLang="en-US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分析表</a:t>
            </a:r>
            <a:r>
              <a:rPr lang="en-US" altLang="zh-TW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(</a:t>
            </a:r>
            <a:r>
              <a:rPr lang="zh-TW" altLang="en-US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一</a:t>
            </a:r>
            <a:r>
              <a:rPr lang="en-US" altLang="zh-TW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)</a:t>
            </a:r>
            <a:endParaRPr lang="zh-TW" altLang="en-US" b="1" dirty="0">
              <a:solidFill>
                <a:srgbClr val="0000FF"/>
              </a:solidFill>
              <a:latin typeface="Jim Nightshade"/>
              <a:ea typeface="Jim Nightshade"/>
              <a:cs typeface="Jim Nightshade"/>
              <a:sym typeface="Jim Nightshade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73597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grpSp>
        <p:nvGrpSpPr>
          <p:cNvPr id="33" name="Google Shape;270;p24"/>
          <p:cNvGrpSpPr/>
          <p:nvPr/>
        </p:nvGrpSpPr>
        <p:grpSpPr>
          <a:xfrm>
            <a:off x="395535" y="1314437"/>
            <a:ext cx="8352930" cy="5165547"/>
            <a:chOff x="-2" y="-22273"/>
            <a:chExt cx="8352930" cy="4918816"/>
          </a:xfrm>
        </p:grpSpPr>
        <p:sp>
          <p:nvSpPr>
            <p:cNvPr id="34" name="Google Shape;271;p24"/>
            <p:cNvSpPr/>
            <p:nvPr/>
          </p:nvSpPr>
          <p:spPr>
            <a:xfrm rot="16200000">
              <a:off x="864097" y="-886369"/>
              <a:ext cx="2448272" cy="4176464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272;p24"/>
            <p:cNvSpPr txBox="1"/>
            <p:nvPr/>
          </p:nvSpPr>
          <p:spPr>
            <a:xfrm>
              <a:off x="0" y="474226"/>
              <a:ext cx="3644618" cy="13619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42225" tIns="142225" rIns="142225" bIns="142225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000" dirty="0" smtClean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  <a:p>
              <a:pPr marL="0" marR="0" lvl="0" indent="0" algn="l" rtl="0">
                <a:lnSpc>
                  <a:spcPct val="90000"/>
                </a:lnSpc>
                <a:spcBef>
                  <a:spcPts val="700"/>
                </a:spcBef>
                <a:spcAft>
                  <a:spcPts val="0"/>
                </a:spcAft>
                <a:buNone/>
              </a:pPr>
              <a:r>
                <a:rPr lang="en-US" altLang="zh-TW" sz="20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1.</a:t>
              </a:r>
              <a:r>
                <a:rPr lang="zh-TW" altLang="zh-TW" sz="20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結合</a:t>
              </a:r>
              <a:r>
                <a:rPr lang="zh-TW" altLang="zh-TW" sz="20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口腔</a:t>
              </a:r>
              <a:r>
                <a:rPr lang="zh-TW" altLang="zh-TW" sz="20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健康</a:t>
              </a:r>
              <a:r>
                <a:rPr lang="zh-TW" altLang="zh-TW" sz="20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促進議題和學生需求，將課程融入相關健康領域</a:t>
              </a:r>
              <a:r>
                <a:rPr lang="zh-TW" altLang="zh-TW" sz="20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。</a:t>
              </a:r>
              <a:endParaRPr lang="zh-TW" altLang="zh-TW" sz="2000" dirty="0">
                <a:latin typeface="標楷體" panose="03000509000000000000" pitchFamily="65" charset="-120"/>
                <a:ea typeface="標楷體" panose="03000509000000000000" pitchFamily="65" charset="-120"/>
              </a:endParaRPr>
            </a:p>
            <a:p>
              <a:r>
                <a:rPr lang="en-US" altLang="zh-TW" sz="20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2.</a:t>
              </a:r>
              <a:r>
                <a:rPr lang="zh-TW" altLang="zh-TW" sz="20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辦理口腔健康講座。</a:t>
              </a:r>
            </a:p>
            <a:p>
              <a:r>
                <a:rPr lang="en-US" altLang="zh-TW" sz="20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3.</a:t>
              </a:r>
              <a:r>
                <a:rPr lang="zh-TW" altLang="zh-TW" sz="20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辦理教師增能研習。</a:t>
              </a:r>
            </a:p>
            <a:p>
              <a:r>
                <a:rPr lang="en-US" altLang="zh-TW" sz="20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4.</a:t>
              </a:r>
              <a:r>
                <a:rPr lang="zh-TW" altLang="zh-TW" sz="20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安排護理師入班教授潔牙知識與技巧。</a:t>
              </a:r>
              <a:r>
                <a:rPr lang="zh-TW" sz="2000" dirty="0" smtClean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。</a:t>
              </a:r>
              <a:endParaRPr sz="2000" b="0" dirty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</p:txBody>
        </p:sp>
        <p:sp>
          <p:nvSpPr>
            <p:cNvPr id="36" name="Google Shape;273;p24"/>
            <p:cNvSpPr/>
            <p:nvPr/>
          </p:nvSpPr>
          <p:spPr>
            <a:xfrm>
              <a:off x="4176464" y="0"/>
              <a:ext cx="4176464" cy="2448272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275;p24"/>
            <p:cNvSpPr/>
            <p:nvPr/>
          </p:nvSpPr>
          <p:spPr>
            <a:xfrm rot="10800000">
              <a:off x="-2" y="2447976"/>
              <a:ext cx="4176464" cy="2448272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277;p24"/>
            <p:cNvSpPr/>
            <p:nvPr/>
          </p:nvSpPr>
          <p:spPr>
            <a:xfrm rot="5400000">
              <a:off x="5040560" y="1584175"/>
              <a:ext cx="2448272" cy="4176464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279;p24"/>
            <p:cNvSpPr/>
            <p:nvPr/>
          </p:nvSpPr>
          <p:spPr>
            <a:xfrm>
              <a:off x="2879216" y="2250359"/>
              <a:ext cx="2455705" cy="599155"/>
            </a:xfrm>
            <a:prstGeom prst="roundRect">
              <a:avLst>
                <a:gd name="adj" fmla="val 16667"/>
              </a:avLst>
            </a:prstGeom>
            <a:solidFill>
              <a:srgbClr val="AFD2DF"/>
            </a:solidFill>
            <a:ln w="3810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280;p24"/>
            <p:cNvSpPr txBox="1"/>
            <p:nvPr/>
          </p:nvSpPr>
          <p:spPr>
            <a:xfrm>
              <a:off x="2747850" y="2202703"/>
              <a:ext cx="2587071" cy="69148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lvl="0" algn="ctr">
                <a:lnSpc>
                  <a:spcPct val="90000"/>
                </a:lnSpc>
              </a:pPr>
              <a:r>
                <a:rPr lang="zh-TW" altLang="zh-TW" sz="20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健康生活</a:t>
              </a:r>
              <a:r>
                <a:rPr lang="zh-TW" altLang="zh-TW" sz="20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技能</a:t>
              </a:r>
              <a:endParaRPr lang="en-US" altLang="zh-TW" sz="2000" dirty="0" smtClean="0">
                <a:latin typeface="標楷體" panose="03000509000000000000" pitchFamily="65" charset="-120"/>
                <a:ea typeface="標楷體" panose="03000509000000000000" pitchFamily="65" charset="-120"/>
              </a:endParaRPr>
            </a:p>
            <a:p>
              <a:pPr lvl="0" algn="ctr">
                <a:lnSpc>
                  <a:spcPct val="90000"/>
                </a:lnSpc>
              </a:pPr>
              <a:r>
                <a:rPr lang="zh-TW" altLang="zh-TW" sz="20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教學</a:t>
              </a:r>
              <a:r>
                <a:rPr lang="zh-TW" altLang="zh-TW" sz="20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及活動</a:t>
              </a:r>
              <a:endParaRPr sz="2000" b="1" dirty="0">
                <a:solidFill>
                  <a:schemeClr val="dk1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FangSong"/>
                <a:sym typeface="FangSong"/>
              </a:endParaRPr>
            </a:p>
          </p:txBody>
        </p:sp>
      </p:grpSp>
      <p:sp>
        <p:nvSpPr>
          <p:cNvPr id="10" name="矩形 9"/>
          <p:cNvSpPr/>
          <p:nvPr/>
        </p:nvSpPr>
        <p:spPr>
          <a:xfrm>
            <a:off x="774321" y="1234407"/>
            <a:ext cx="1194558" cy="5355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90000"/>
              </a:lnSpc>
              <a:spcBef>
                <a:spcPts val="700"/>
              </a:spcBef>
            </a:pPr>
            <a:r>
              <a:rPr lang="en-US" altLang="zh-TW" sz="3200" dirty="0">
                <a:solidFill>
                  <a:srgbClr val="F79646">
                    <a:lumMod val="50000"/>
                  </a:srgbClr>
                </a:solidFill>
              </a:rPr>
              <a:t>S</a:t>
            </a:r>
            <a:r>
              <a:rPr lang="zh-TW" altLang="zh-TW" sz="3200" dirty="0">
                <a:solidFill>
                  <a:srgbClr val="F79646">
                    <a:lumMod val="50000"/>
                  </a:srgbClr>
                </a:solidFill>
              </a:rPr>
              <a:t>優勢</a:t>
            </a:r>
            <a:endParaRPr lang="zh-TW" altLang="zh-TW" sz="3200" b="1" dirty="0">
              <a:solidFill>
                <a:srgbClr val="F79646">
                  <a:lumMod val="50000"/>
                </a:srgbClr>
              </a:solidFill>
            </a:endParaRPr>
          </a:p>
        </p:txBody>
      </p:sp>
      <p:pic>
        <p:nvPicPr>
          <p:cNvPr id="11" name="圖片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9518" y="1167177"/>
            <a:ext cx="1725318" cy="871804"/>
          </a:xfrm>
          <a:prstGeom prst="rect">
            <a:avLst/>
          </a:prstGeom>
        </p:spPr>
      </p:pic>
      <p:pic>
        <p:nvPicPr>
          <p:cNvPr id="12" name="圖片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904" y="3823100"/>
            <a:ext cx="1664352" cy="969348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5804166" y="3870072"/>
            <a:ext cx="1539524" cy="6181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25755" lvl="0" eaLnBrk="0" hangingPunct="0">
              <a:lnSpc>
                <a:spcPts val="4100"/>
              </a:lnSpc>
            </a:pPr>
            <a:r>
              <a:rPr lang="en-US" altLang="zh-TW" sz="3200" dirty="0">
                <a:solidFill>
                  <a:srgbClr val="F79646">
                    <a:lumMod val="50000"/>
                  </a:srgb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Century Schoolbook" panose="02040604050505020304" pitchFamily="18" charset="0"/>
              </a:rPr>
              <a:t>T</a:t>
            </a:r>
            <a:r>
              <a:rPr lang="zh-TW" altLang="zh-TW" sz="3200" dirty="0">
                <a:solidFill>
                  <a:srgbClr val="F79646">
                    <a:lumMod val="50000"/>
                  </a:srgb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新細明體" panose="02020500000000000000" pitchFamily="18" charset="-120"/>
              </a:rPr>
              <a:t>威脅</a:t>
            </a:r>
            <a:endParaRPr lang="zh-TW" altLang="zh-TW" sz="3200" b="1" dirty="0">
              <a:solidFill>
                <a:srgbClr val="F79646">
                  <a:lumMod val="50000"/>
                </a:srgbClr>
              </a:solidFill>
              <a:latin typeface="標楷體" panose="03000509000000000000" pitchFamily="65" charset="-120"/>
              <a:ea typeface="標楷體" panose="03000509000000000000" pitchFamily="65" charset="-120"/>
              <a:cs typeface="微軟正黑體" panose="020B0604030504040204" pitchFamily="34" charset="-12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794649" y="1818923"/>
            <a:ext cx="3697255" cy="18620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2300"/>
              </a:lnSpc>
              <a:spcAft>
                <a:spcPts val="0"/>
              </a:spcAft>
            </a:pPr>
            <a:r>
              <a:rPr lang="en-US" altLang="zh-TW" sz="2000" kern="100" dirty="0">
                <a:latin typeface="標楷體" panose="03000509000000000000" pitchFamily="65" charset="-120"/>
              </a:rPr>
              <a:t>1.</a:t>
            </a:r>
            <a:r>
              <a:rPr lang="zh-TW" altLang="zh-TW" sz="2000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專業領域</a:t>
            </a:r>
            <a:r>
              <a:rPr lang="zh-TW" altLang="zh-TW" sz="2000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不同</a:t>
            </a:r>
            <a:r>
              <a:rPr lang="zh-TW" altLang="zh-TW" sz="2000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教師對健康促進學校概念尚不太清楚。</a:t>
            </a:r>
            <a:endParaRPr lang="zh-TW" altLang="zh-TW" sz="2000" kern="100" dirty="0">
              <a:latin typeface="Times New Roman" panose="02020603050405020304" pitchFamily="18" charset="0"/>
            </a:endParaRPr>
          </a:p>
          <a:p>
            <a:pPr>
              <a:lnSpc>
                <a:spcPts val="2300"/>
              </a:lnSpc>
              <a:spcAft>
                <a:spcPts val="0"/>
              </a:spcAft>
            </a:pPr>
            <a:r>
              <a:rPr lang="en-US" altLang="zh-TW" sz="2000" kern="100" dirty="0" smtClean="0">
                <a:latin typeface="標楷體" panose="03000509000000000000" pitchFamily="65" charset="-120"/>
                <a:cs typeface="BiauKai"/>
              </a:rPr>
              <a:t>2.</a:t>
            </a:r>
            <a:r>
              <a:rPr lang="zh-TW" altLang="zh-TW" sz="2000" kern="100" dirty="0" smtClean="0">
                <a:latin typeface="Times New Roman" panose="02020603050405020304" pitchFamily="18" charset="0"/>
                <a:ea typeface="標楷體" panose="03000509000000000000" pitchFamily="65" charset="-120"/>
                <a:cs typeface="BiauKai"/>
              </a:rPr>
              <a:t>須</a:t>
            </a:r>
            <a:r>
              <a:rPr lang="zh-TW" altLang="zh-TW" sz="2000" kern="100" dirty="0">
                <a:latin typeface="Times New Roman" panose="02020603050405020304" pitchFamily="18" charset="0"/>
                <a:ea typeface="標楷體" panose="03000509000000000000" pitchFamily="65" charset="-120"/>
                <a:cs typeface="BiauKai"/>
              </a:rPr>
              <a:t>配合各單位進行宣導及防制</a:t>
            </a:r>
            <a:r>
              <a:rPr lang="en-US" altLang="zh-TW" sz="2000" kern="100" dirty="0">
                <a:latin typeface="Times New Roman" panose="02020603050405020304" pitchFamily="18" charset="0"/>
                <a:ea typeface="標楷體" panose="03000509000000000000" pitchFamily="65" charset="-120"/>
                <a:cs typeface="BiauKai"/>
              </a:rPr>
              <a:t>,</a:t>
            </a:r>
            <a:r>
              <a:rPr lang="zh-TW" altLang="zh-TW" sz="2000" kern="100" dirty="0">
                <a:latin typeface="Times New Roman" panose="02020603050405020304" pitchFamily="18" charset="0"/>
                <a:ea typeface="標楷體" panose="03000509000000000000" pitchFamily="65" charset="-120"/>
                <a:cs typeface="BiauKai"/>
              </a:rPr>
              <a:t>教師及學生的負荷超重。</a:t>
            </a:r>
            <a:endParaRPr lang="zh-TW" altLang="zh-TW" sz="2000" kern="100" dirty="0">
              <a:latin typeface="Times New Roman" panose="02020603050405020304" pitchFamily="18" charset="0"/>
            </a:endParaRPr>
          </a:p>
          <a:p>
            <a:pPr algn="just">
              <a:lnSpc>
                <a:spcPts val="2300"/>
              </a:lnSpc>
              <a:spcAft>
                <a:spcPts val="0"/>
              </a:spcAft>
            </a:pPr>
            <a:r>
              <a:rPr lang="en-US" altLang="zh-TW" sz="2000" kern="100" dirty="0">
                <a:latin typeface="標楷體" panose="03000509000000000000" pitchFamily="65" charset="-120"/>
              </a:rPr>
              <a:t>3.</a:t>
            </a:r>
            <a:r>
              <a:rPr lang="zh-TW" altLang="zh-TW" sz="2000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健促議題眾多，須達成目標太廣泛，無法深入。</a:t>
            </a:r>
            <a:endParaRPr lang="zh-TW" altLang="zh-TW" sz="2000" kern="100" dirty="0">
              <a:latin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597688" y="4712034"/>
            <a:ext cx="3325383" cy="13747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2000"/>
              </a:lnSpc>
              <a:spcAft>
                <a:spcPts val="0"/>
              </a:spcAft>
            </a:pPr>
            <a:r>
              <a:rPr lang="en-US" altLang="zh-TW" sz="2000" kern="100" dirty="0">
                <a:latin typeface="標楷體" panose="03000509000000000000" pitchFamily="65" charset="-120"/>
                <a:ea typeface="標楷體" panose="03000509000000000000" pitchFamily="65" charset="-120"/>
              </a:rPr>
              <a:t>1.</a:t>
            </a:r>
            <a:r>
              <a:rPr lang="zh-TW" altLang="zh-TW" sz="2000" kern="100" dirty="0">
                <a:latin typeface="標楷體" panose="03000509000000000000" pitchFamily="65" charset="-120"/>
                <a:ea typeface="標楷體" panose="03000509000000000000" pitchFamily="65" charset="-120"/>
              </a:rPr>
              <a:t>衛生所、民間單位等協助口腔保健宣導講座</a:t>
            </a:r>
          </a:p>
          <a:p>
            <a:pPr>
              <a:lnSpc>
                <a:spcPts val="2000"/>
              </a:lnSpc>
              <a:spcAft>
                <a:spcPts val="0"/>
              </a:spcAft>
            </a:pPr>
            <a:r>
              <a:rPr lang="en-US" altLang="zh-TW" sz="2000" kern="100" dirty="0">
                <a:latin typeface="標楷體" panose="03000509000000000000" pitchFamily="65" charset="-120"/>
                <a:ea typeface="標楷體" panose="03000509000000000000" pitchFamily="65" charset="-120"/>
                <a:cs typeface="BiauKai"/>
              </a:rPr>
              <a:t>2.</a:t>
            </a:r>
            <a:r>
              <a:rPr lang="zh-TW" altLang="zh-TW" sz="2000" kern="100" dirty="0">
                <a:latin typeface="標楷體" panose="03000509000000000000" pitchFamily="65" charset="-120"/>
                <a:ea typeface="標楷體" panose="03000509000000000000" pitchFamily="65" charset="-120"/>
                <a:cs typeface="BiauKai"/>
              </a:rPr>
              <a:t>寒暑假，家長能配合學校政策，協助子女完成健康自主管理表。</a:t>
            </a:r>
            <a:endParaRPr lang="zh-TW" altLang="zh-TW" sz="2000" kern="1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4901792" y="4427238"/>
            <a:ext cx="3344272" cy="19902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2000"/>
              </a:lnSpc>
              <a:spcAft>
                <a:spcPts val="0"/>
              </a:spcAft>
            </a:pPr>
            <a:r>
              <a:rPr lang="en-US" altLang="zh-TW" sz="2000" kern="100" dirty="0">
                <a:latin typeface="標楷體" panose="03000509000000000000" pitchFamily="65" charset="-120"/>
              </a:rPr>
              <a:t>1.</a:t>
            </a:r>
            <a:r>
              <a:rPr lang="zh-TW" altLang="zh-TW" sz="2000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部分家長因工作繁重，或本身健康行為不良，對學生關注程度低，無法居家持續配合督促子女口腔保健健康行為</a:t>
            </a:r>
            <a:endParaRPr lang="zh-TW" altLang="zh-TW" sz="2000" kern="100" dirty="0">
              <a:latin typeface="Times New Roman" panose="02020603050405020304" pitchFamily="18" charset="0"/>
            </a:endParaRPr>
          </a:p>
          <a:p>
            <a:r>
              <a:rPr lang="en-US" altLang="zh-TW" sz="2000" kern="100" dirty="0">
                <a:latin typeface="標楷體" panose="03000509000000000000" pitchFamily="65" charset="-120"/>
                <a:cs typeface="Tahoma" panose="020B0604030504040204" pitchFamily="34" charset="0"/>
              </a:rPr>
              <a:t>2.</a:t>
            </a:r>
            <a:r>
              <a:rPr lang="zh-TW" altLang="zh-TW" sz="2000" kern="100" dirty="0">
                <a:ea typeface="標楷體" panose="03000509000000000000" pitchFamily="65" charset="-120"/>
                <a:cs typeface="Tahoma" panose="020B0604030504040204" pitchFamily="34" charset="0"/>
              </a:rPr>
              <a:t>家長過度重視學業表現，忽略口腔保健重要性。</a:t>
            </a:r>
            <a:endParaRPr lang="zh-TW" altLang="en-US" sz="2000" dirty="0"/>
          </a:p>
        </p:txBody>
      </p:sp>
      <p:sp>
        <p:nvSpPr>
          <p:cNvPr id="20" name="Google Shape;268;p24"/>
          <p:cNvSpPr txBox="1">
            <a:spLocks/>
          </p:cNvSpPr>
          <p:nvPr/>
        </p:nvSpPr>
        <p:spPr>
          <a:xfrm>
            <a:off x="939372" y="404663"/>
            <a:ext cx="7467600" cy="904521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 fontScale="70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eaLnBrk="0" hangingPunct="0"/>
            <a:r>
              <a:rPr lang="zh-TW" altLang="zh-TW" dirty="0">
                <a:solidFill>
                  <a:srgbClr val="0000FF"/>
                </a:solidFill>
              </a:rPr>
              <a:t>必選議題</a:t>
            </a:r>
            <a:r>
              <a:rPr lang="en-US" altLang="zh-TW" dirty="0">
                <a:solidFill>
                  <a:srgbClr val="0000FF"/>
                </a:solidFill>
              </a:rPr>
              <a:t>:</a:t>
            </a:r>
            <a:endParaRPr lang="zh-TW" altLang="zh-TW" b="1" dirty="0">
              <a:solidFill>
                <a:srgbClr val="0000FF"/>
              </a:solidFill>
            </a:endParaRPr>
          </a:p>
          <a:p>
            <a:r>
              <a:rPr lang="zh-TW" altLang="en-US" b="1" dirty="0">
                <a:solidFill>
                  <a:srgbClr val="0000FF"/>
                </a:solidFill>
              </a:rPr>
              <a:t>口腔衛生</a:t>
            </a:r>
            <a:r>
              <a:rPr lang="zh-TW" altLang="zh-TW" b="1" dirty="0" smtClean="0">
                <a:solidFill>
                  <a:srgbClr val="0000FF"/>
                </a:solidFill>
              </a:rPr>
              <a:t>議題</a:t>
            </a:r>
            <a:r>
              <a:rPr lang="en-US" altLang="zh-TW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SWOT</a:t>
            </a:r>
            <a:r>
              <a:rPr lang="zh-TW" altLang="en-US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分析表</a:t>
            </a:r>
            <a:r>
              <a:rPr lang="en-US" altLang="zh-TW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(</a:t>
            </a:r>
            <a:r>
              <a:rPr lang="zh-TW" altLang="en-US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一</a:t>
            </a:r>
            <a:r>
              <a:rPr lang="en-US" altLang="zh-TW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)</a:t>
            </a:r>
            <a:endParaRPr lang="zh-TW" altLang="en-US" b="1" dirty="0">
              <a:solidFill>
                <a:srgbClr val="0000FF"/>
              </a:solidFill>
              <a:latin typeface="Jim Nightshade"/>
              <a:ea typeface="Jim Nightshade"/>
              <a:cs typeface="Jim Nightshade"/>
              <a:sym typeface="Jim Nightshade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09603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grpSp>
        <p:nvGrpSpPr>
          <p:cNvPr id="33" name="Google Shape;270;p24"/>
          <p:cNvGrpSpPr/>
          <p:nvPr/>
        </p:nvGrpSpPr>
        <p:grpSpPr>
          <a:xfrm>
            <a:off x="395535" y="1314437"/>
            <a:ext cx="8352930" cy="5165547"/>
            <a:chOff x="-2" y="-22273"/>
            <a:chExt cx="8352930" cy="4918816"/>
          </a:xfrm>
        </p:grpSpPr>
        <p:sp>
          <p:nvSpPr>
            <p:cNvPr id="34" name="Google Shape;271;p24"/>
            <p:cNvSpPr/>
            <p:nvPr/>
          </p:nvSpPr>
          <p:spPr>
            <a:xfrm rot="16200000">
              <a:off x="864097" y="-886369"/>
              <a:ext cx="2448272" cy="4176464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272;p24"/>
            <p:cNvSpPr txBox="1"/>
            <p:nvPr/>
          </p:nvSpPr>
          <p:spPr>
            <a:xfrm>
              <a:off x="0" y="474226"/>
              <a:ext cx="3644618" cy="13619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42225" tIns="142225" rIns="142225" bIns="142225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000" dirty="0" smtClean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  <a:p>
              <a:pPr lvl="0"/>
              <a:r>
                <a:rPr lang="en-US" altLang="zh-TW" dirty="0" smtClean="0"/>
                <a:t>1.</a:t>
              </a:r>
              <a:r>
                <a:rPr lang="zh-TW" altLang="en-US" dirty="0" smtClean="0"/>
                <a:t> </a:t>
              </a:r>
              <a:r>
                <a:rPr lang="zh-TW" altLang="zh-TW" sz="24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於</a:t>
              </a:r>
              <a:r>
                <a:rPr lang="zh-TW" altLang="zh-TW" sz="24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親職講座</a:t>
              </a:r>
              <a:r>
                <a:rPr lang="zh-TW" altLang="zh-TW" sz="24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、家長</a:t>
              </a:r>
              <a:r>
                <a:rPr lang="zh-TW" altLang="zh-TW" sz="24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日、新生歡迎會暨家長座談會，宣導各種健康議題知能。</a:t>
              </a:r>
            </a:p>
            <a:p>
              <a:r>
                <a:rPr lang="zh-TW" sz="2000" dirty="0" smtClean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。</a:t>
              </a:r>
              <a:endParaRPr sz="2000" b="0" dirty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</p:txBody>
        </p:sp>
        <p:sp>
          <p:nvSpPr>
            <p:cNvPr id="36" name="Google Shape;273;p24"/>
            <p:cNvSpPr/>
            <p:nvPr/>
          </p:nvSpPr>
          <p:spPr>
            <a:xfrm>
              <a:off x="4176464" y="0"/>
              <a:ext cx="4176464" cy="2448272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275;p24"/>
            <p:cNvSpPr/>
            <p:nvPr/>
          </p:nvSpPr>
          <p:spPr>
            <a:xfrm rot="10800000">
              <a:off x="-2" y="2447976"/>
              <a:ext cx="4176464" cy="2448272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277;p24"/>
            <p:cNvSpPr/>
            <p:nvPr/>
          </p:nvSpPr>
          <p:spPr>
            <a:xfrm rot="5400000">
              <a:off x="5040560" y="1584175"/>
              <a:ext cx="2448272" cy="4176464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279;p24"/>
            <p:cNvSpPr/>
            <p:nvPr/>
          </p:nvSpPr>
          <p:spPr>
            <a:xfrm>
              <a:off x="2879216" y="2250359"/>
              <a:ext cx="2455705" cy="599155"/>
            </a:xfrm>
            <a:prstGeom prst="roundRect">
              <a:avLst>
                <a:gd name="adj" fmla="val 16667"/>
              </a:avLst>
            </a:prstGeom>
            <a:solidFill>
              <a:srgbClr val="AFD2DF"/>
            </a:solidFill>
            <a:ln w="3810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280;p24"/>
            <p:cNvSpPr txBox="1"/>
            <p:nvPr/>
          </p:nvSpPr>
          <p:spPr>
            <a:xfrm>
              <a:off x="2747850" y="2202703"/>
              <a:ext cx="2587071" cy="69148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lvl="0" algn="ctr">
                <a:lnSpc>
                  <a:spcPct val="90000"/>
                </a:lnSpc>
              </a:pPr>
              <a:r>
                <a:rPr lang="zh-TW" altLang="zh-TW" sz="24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社區關係</a:t>
              </a:r>
              <a:endParaRPr sz="2400" b="1" dirty="0">
                <a:solidFill>
                  <a:schemeClr val="dk1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FangSong"/>
                <a:sym typeface="FangSong"/>
              </a:endParaRPr>
            </a:p>
          </p:txBody>
        </p:sp>
      </p:grpSp>
      <p:sp>
        <p:nvSpPr>
          <p:cNvPr id="10" name="矩形 9"/>
          <p:cNvSpPr/>
          <p:nvPr/>
        </p:nvSpPr>
        <p:spPr>
          <a:xfrm>
            <a:off x="811475" y="1400654"/>
            <a:ext cx="1290453" cy="53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90000"/>
              </a:lnSpc>
              <a:spcBef>
                <a:spcPts val="700"/>
              </a:spcBef>
            </a:pPr>
            <a:r>
              <a:rPr lang="en-US" altLang="zh-TW" sz="3200" dirty="0">
                <a:solidFill>
                  <a:srgbClr val="F79646">
                    <a:lumMod val="50000"/>
                  </a:srgbClr>
                </a:solidFill>
              </a:rPr>
              <a:t>S</a:t>
            </a:r>
            <a:r>
              <a:rPr lang="zh-TW" altLang="zh-TW" sz="3200" dirty="0">
                <a:solidFill>
                  <a:srgbClr val="F79646">
                    <a:lumMod val="50000"/>
                  </a:srgbClr>
                </a:solidFill>
              </a:rPr>
              <a:t>優勢</a:t>
            </a:r>
            <a:endParaRPr lang="zh-TW" altLang="zh-TW" sz="3200" b="1" dirty="0">
              <a:solidFill>
                <a:srgbClr val="F79646">
                  <a:lumMod val="50000"/>
                </a:srgbClr>
              </a:solidFill>
            </a:endParaRPr>
          </a:p>
        </p:txBody>
      </p:sp>
      <p:pic>
        <p:nvPicPr>
          <p:cNvPr id="11" name="圖片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9518" y="1167177"/>
            <a:ext cx="1725318" cy="871804"/>
          </a:xfrm>
          <a:prstGeom prst="rect">
            <a:avLst/>
          </a:prstGeom>
        </p:spPr>
      </p:pic>
      <p:pic>
        <p:nvPicPr>
          <p:cNvPr id="12" name="圖片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904" y="3823100"/>
            <a:ext cx="1664352" cy="969348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5804166" y="3870072"/>
            <a:ext cx="1539524" cy="6181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25755" lvl="0" eaLnBrk="0" hangingPunct="0">
              <a:lnSpc>
                <a:spcPts val="4100"/>
              </a:lnSpc>
            </a:pPr>
            <a:r>
              <a:rPr lang="en-US" altLang="zh-TW" sz="3200" dirty="0">
                <a:solidFill>
                  <a:srgbClr val="F79646">
                    <a:lumMod val="50000"/>
                  </a:srgb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Century Schoolbook" panose="02040604050505020304" pitchFamily="18" charset="0"/>
              </a:rPr>
              <a:t>T</a:t>
            </a:r>
            <a:r>
              <a:rPr lang="zh-TW" altLang="zh-TW" sz="3200" dirty="0">
                <a:solidFill>
                  <a:srgbClr val="F79646">
                    <a:lumMod val="50000"/>
                  </a:srgb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新細明體" panose="02020500000000000000" pitchFamily="18" charset="-120"/>
              </a:rPr>
              <a:t>威脅</a:t>
            </a:r>
            <a:endParaRPr lang="zh-TW" altLang="zh-TW" sz="3200" b="1" dirty="0">
              <a:solidFill>
                <a:srgbClr val="F79646">
                  <a:lumMod val="50000"/>
                </a:srgbClr>
              </a:solidFill>
              <a:latin typeface="標楷體" panose="03000509000000000000" pitchFamily="65" charset="-120"/>
              <a:ea typeface="標楷體" panose="03000509000000000000" pitchFamily="65" charset="-120"/>
              <a:cs typeface="微軟正黑體" panose="020B0604030504040204" pitchFamily="34" charset="-120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4901792" y="4427238"/>
            <a:ext cx="33442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TW" sz="2400" kern="100" dirty="0">
                <a:latin typeface="標楷體" panose="03000509000000000000" pitchFamily="65" charset="-120"/>
                <a:ea typeface="標楷體" panose="03000509000000000000" pitchFamily="65" charset="-120"/>
              </a:rPr>
              <a:t>1</a:t>
            </a:r>
            <a:r>
              <a:rPr lang="en-US" altLang="zh-TW" sz="2400" kern="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安親班、</a:t>
            </a:r>
            <a:r>
              <a:rPr lang="zh-TW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才藝班</a:t>
            </a:r>
            <a:r>
              <a:rPr lang="zh-TW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林立，干擾正常教學，亦未能督促學生餐後潔牙習慣。</a:t>
            </a:r>
          </a:p>
        </p:txBody>
      </p:sp>
      <p:sp>
        <p:nvSpPr>
          <p:cNvPr id="4" name="矩形 3"/>
          <p:cNvSpPr/>
          <p:nvPr/>
        </p:nvSpPr>
        <p:spPr>
          <a:xfrm>
            <a:off x="4862264" y="2256998"/>
            <a:ext cx="354470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2000" kern="100" dirty="0">
                <a:latin typeface="標楷體" panose="03000509000000000000" pitchFamily="65" charset="-120"/>
                <a:cs typeface="Times New Roman" panose="02020603050405020304" pitchFamily="18" charset="0"/>
              </a:rPr>
              <a:t>1.</a:t>
            </a:r>
            <a:r>
              <a:rPr lang="zh-TW" altLang="zh-TW" sz="2400" kern="100" dirty="0">
                <a:ea typeface="標楷體" panose="03000509000000000000" pitchFamily="65" charset="-120"/>
                <a:cs typeface="Times New Roman" panose="02020603050405020304" pitchFamily="18" charset="0"/>
              </a:rPr>
              <a:t>家長多為高工時的勞工，忙於家計無法參與學校活動。</a:t>
            </a:r>
            <a:endParaRPr lang="zh-TW" altLang="en-US" sz="2400" dirty="0"/>
          </a:p>
        </p:txBody>
      </p:sp>
      <p:sp>
        <p:nvSpPr>
          <p:cNvPr id="7" name="矩形 6"/>
          <p:cNvSpPr/>
          <p:nvPr/>
        </p:nvSpPr>
        <p:spPr>
          <a:xfrm>
            <a:off x="646098" y="4792448"/>
            <a:ext cx="3228562" cy="9387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ts val="2200"/>
              </a:lnSpc>
              <a:spcAft>
                <a:spcPts val="0"/>
              </a:spcAft>
            </a:pPr>
            <a:r>
              <a:rPr lang="en-US" altLang="zh-TW" sz="2000" kern="100" dirty="0">
                <a:latin typeface="標楷體" panose="03000509000000000000" pitchFamily="65" charset="-120"/>
              </a:rPr>
              <a:t>1.</a:t>
            </a:r>
            <a:r>
              <a:rPr lang="zh-TW" altLang="zh-TW" sz="2400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志工家長到校協助口腔保健等健康促進活動推廣。</a:t>
            </a:r>
            <a:endParaRPr lang="zh-TW" altLang="zh-TW" sz="2400" kern="100" dirty="0">
              <a:latin typeface="Times New Roman" panose="02020603050405020304" pitchFamily="18" charset="0"/>
            </a:endParaRPr>
          </a:p>
        </p:txBody>
      </p:sp>
      <p:sp>
        <p:nvSpPr>
          <p:cNvPr id="22" name="Google Shape;268;p24"/>
          <p:cNvSpPr txBox="1">
            <a:spLocks/>
          </p:cNvSpPr>
          <p:nvPr/>
        </p:nvSpPr>
        <p:spPr>
          <a:xfrm>
            <a:off x="939372" y="404663"/>
            <a:ext cx="7467600" cy="904521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 fontScale="70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eaLnBrk="0" hangingPunct="0"/>
            <a:r>
              <a:rPr lang="zh-TW" altLang="zh-TW" dirty="0">
                <a:solidFill>
                  <a:srgbClr val="0000FF"/>
                </a:solidFill>
              </a:rPr>
              <a:t>必選議題</a:t>
            </a:r>
            <a:r>
              <a:rPr lang="en-US" altLang="zh-TW" dirty="0">
                <a:solidFill>
                  <a:srgbClr val="0000FF"/>
                </a:solidFill>
              </a:rPr>
              <a:t>:</a:t>
            </a:r>
            <a:endParaRPr lang="zh-TW" altLang="zh-TW" b="1" dirty="0">
              <a:solidFill>
                <a:srgbClr val="0000FF"/>
              </a:solidFill>
            </a:endParaRPr>
          </a:p>
          <a:p>
            <a:r>
              <a:rPr lang="zh-TW" altLang="en-US" b="1" dirty="0">
                <a:solidFill>
                  <a:srgbClr val="0000FF"/>
                </a:solidFill>
              </a:rPr>
              <a:t>口腔衛生</a:t>
            </a:r>
            <a:r>
              <a:rPr lang="zh-TW" altLang="zh-TW" b="1" dirty="0" smtClean="0">
                <a:solidFill>
                  <a:srgbClr val="0000FF"/>
                </a:solidFill>
              </a:rPr>
              <a:t>議題</a:t>
            </a:r>
            <a:r>
              <a:rPr lang="en-US" altLang="zh-TW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SWOT</a:t>
            </a:r>
            <a:r>
              <a:rPr lang="zh-TW" altLang="en-US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分析表</a:t>
            </a:r>
            <a:r>
              <a:rPr lang="en-US" altLang="zh-TW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(</a:t>
            </a:r>
            <a:r>
              <a:rPr lang="zh-TW" altLang="en-US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一</a:t>
            </a:r>
            <a:r>
              <a:rPr lang="en-US" altLang="zh-TW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)</a:t>
            </a:r>
            <a:endParaRPr lang="zh-TW" altLang="en-US" b="1" dirty="0">
              <a:solidFill>
                <a:srgbClr val="0000FF"/>
              </a:solidFill>
              <a:latin typeface="Jim Nightshade"/>
              <a:ea typeface="Jim Nightshade"/>
              <a:cs typeface="Jim Nightshade"/>
              <a:sym typeface="Jim Nightshade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64576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grpSp>
        <p:nvGrpSpPr>
          <p:cNvPr id="33" name="Google Shape;270;p24"/>
          <p:cNvGrpSpPr/>
          <p:nvPr/>
        </p:nvGrpSpPr>
        <p:grpSpPr>
          <a:xfrm>
            <a:off x="496707" y="1412208"/>
            <a:ext cx="8352930" cy="5165547"/>
            <a:chOff x="-2" y="-22273"/>
            <a:chExt cx="8352930" cy="4918816"/>
          </a:xfrm>
        </p:grpSpPr>
        <p:sp>
          <p:nvSpPr>
            <p:cNvPr id="34" name="Google Shape;271;p24"/>
            <p:cNvSpPr/>
            <p:nvPr/>
          </p:nvSpPr>
          <p:spPr>
            <a:xfrm rot="16200000">
              <a:off x="864097" y="-886369"/>
              <a:ext cx="2448272" cy="4176464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272;p24"/>
            <p:cNvSpPr txBox="1"/>
            <p:nvPr/>
          </p:nvSpPr>
          <p:spPr>
            <a:xfrm>
              <a:off x="0" y="474226"/>
              <a:ext cx="3644618" cy="13619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42225" tIns="142225" rIns="142225" bIns="142225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000" dirty="0" smtClean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  <a:p>
              <a:r>
                <a:rPr lang="zh-TW" sz="2000" dirty="0" smtClean="0">
                  <a:solidFill>
                    <a:schemeClr val="lt1"/>
                  </a:solidFill>
                  <a:latin typeface="FangSong"/>
                  <a:ea typeface="FangSong"/>
                  <a:cs typeface="FangSong"/>
                  <a:sym typeface="FangSong"/>
                </a:rPr>
                <a:t>。</a:t>
              </a:r>
              <a:endParaRPr sz="2000" b="0" dirty="0">
                <a:solidFill>
                  <a:schemeClr val="lt1"/>
                </a:solidFill>
                <a:latin typeface="FangSong"/>
                <a:ea typeface="FangSong"/>
                <a:cs typeface="FangSong"/>
                <a:sym typeface="FangSong"/>
              </a:endParaRPr>
            </a:p>
          </p:txBody>
        </p:sp>
        <p:sp>
          <p:nvSpPr>
            <p:cNvPr id="36" name="Google Shape;273;p24"/>
            <p:cNvSpPr/>
            <p:nvPr/>
          </p:nvSpPr>
          <p:spPr>
            <a:xfrm>
              <a:off x="4176464" y="0"/>
              <a:ext cx="4176464" cy="2448272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275;p24"/>
            <p:cNvSpPr/>
            <p:nvPr/>
          </p:nvSpPr>
          <p:spPr>
            <a:xfrm rot="10800000">
              <a:off x="-2" y="2447976"/>
              <a:ext cx="4176464" cy="2448272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277;p24"/>
            <p:cNvSpPr/>
            <p:nvPr/>
          </p:nvSpPr>
          <p:spPr>
            <a:xfrm rot="5400000">
              <a:off x="5040560" y="1584175"/>
              <a:ext cx="2448272" cy="4176464"/>
            </a:xfrm>
            <a:prstGeom prst="round1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rgbClr val="429BB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279;p24"/>
            <p:cNvSpPr/>
            <p:nvPr/>
          </p:nvSpPr>
          <p:spPr>
            <a:xfrm>
              <a:off x="2879216" y="2250359"/>
              <a:ext cx="2455705" cy="599155"/>
            </a:xfrm>
            <a:prstGeom prst="roundRect">
              <a:avLst>
                <a:gd name="adj" fmla="val 16667"/>
              </a:avLst>
            </a:prstGeom>
            <a:solidFill>
              <a:srgbClr val="AFD2DF"/>
            </a:solidFill>
            <a:ln w="3810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40000" dist="20000" dir="5400000" rotWithShape="0">
                <a:srgbClr val="000000">
                  <a:alpha val="37647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280;p24"/>
            <p:cNvSpPr txBox="1"/>
            <p:nvPr/>
          </p:nvSpPr>
          <p:spPr>
            <a:xfrm>
              <a:off x="2747850" y="2202703"/>
              <a:ext cx="2587071" cy="69148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lvl="0" algn="ctr">
                <a:lnSpc>
                  <a:spcPct val="90000"/>
                </a:lnSpc>
              </a:pPr>
              <a:endParaRPr sz="2400" b="1" dirty="0">
                <a:solidFill>
                  <a:schemeClr val="dk1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FangSong"/>
                <a:sym typeface="FangSong"/>
              </a:endParaRPr>
            </a:p>
          </p:txBody>
        </p:sp>
      </p:grpSp>
      <p:sp>
        <p:nvSpPr>
          <p:cNvPr id="10" name="矩形 9"/>
          <p:cNvSpPr/>
          <p:nvPr/>
        </p:nvSpPr>
        <p:spPr>
          <a:xfrm>
            <a:off x="800777" y="1470781"/>
            <a:ext cx="1290453" cy="53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90000"/>
              </a:lnSpc>
              <a:spcBef>
                <a:spcPts val="700"/>
              </a:spcBef>
            </a:pPr>
            <a:r>
              <a:rPr lang="en-US" altLang="zh-TW" sz="3200" dirty="0">
                <a:solidFill>
                  <a:srgbClr val="F79646">
                    <a:lumMod val="50000"/>
                  </a:srgbClr>
                </a:solidFill>
              </a:rPr>
              <a:t>S</a:t>
            </a:r>
            <a:r>
              <a:rPr lang="zh-TW" altLang="zh-TW" sz="3200" dirty="0">
                <a:solidFill>
                  <a:srgbClr val="F79646">
                    <a:lumMod val="50000"/>
                  </a:srgbClr>
                </a:solidFill>
              </a:rPr>
              <a:t>優勢</a:t>
            </a:r>
            <a:endParaRPr lang="zh-TW" altLang="zh-TW" sz="3200" b="1" dirty="0">
              <a:solidFill>
                <a:srgbClr val="F79646">
                  <a:lumMod val="50000"/>
                </a:srgbClr>
              </a:solidFill>
            </a:endParaRPr>
          </a:p>
        </p:txBody>
      </p:sp>
      <p:pic>
        <p:nvPicPr>
          <p:cNvPr id="11" name="圖片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1889" y="1237671"/>
            <a:ext cx="1725318" cy="871804"/>
          </a:xfrm>
          <a:prstGeom prst="rect">
            <a:avLst/>
          </a:prstGeom>
        </p:spPr>
      </p:pic>
      <p:pic>
        <p:nvPicPr>
          <p:cNvPr id="12" name="圖片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904" y="3823100"/>
            <a:ext cx="1664352" cy="969348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5762939" y="3985745"/>
            <a:ext cx="1539524" cy="6181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25755" lvl="0" eaLnBrk="0" hangingPunct="0">
              <a:lnSpc>
                <a:spcPts val="4100"/>
              </a:lnSpc>
            </a:pPr>
            <a:r>
              <a:rPr lang="en-US" altLang="zh-TW" sz="3200" dirty="0">
                <a:solidFill>
                  <a:srgbClr val="F79646">
                    <a:lumMod val="50000"/>
                  </a:srgb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Century Schoolbook" panose="02040604050505020304" pitchFamily="18" charset="0"/>
              </a:rPr>
              <a:t>T</a:t>
            </a:r>
            <a:r>
              <a:rPr lang="zh-TW" altLang="zh-TW" sz="3200" dirty="0">
                <a:solidFill>
                  <a:srgbClr val="F79646">
                    <a:lumMod val="50000"/>
                  </a:srgb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新細明體" panose="02020500000000000000" pitchFamily="18" charset="-120"/>
              </a:rPr>
              <a:t>威脅</a:t>
            </a:r>
            <a:endParaRPr lang="zh-TW" altLang="zh-TW" sz="3200" b="1" dirty="0">
              <a:solidFill>
                <a:srgbClr val="F79646">
                  <a:lumMod val="50000"/>
                </a:srgbClr>
              </a:solidFill>
              <a:latin typeface="標楷體" panose="03000509000000000000" pitchFamily="65" charset="-120"/>
              <a:ea typeface="標楷體" panose="03000509000000000000" pitchFamily="65" charset="-120"/>
              <a:cs typeface="微軟正黑體" panose="020B0604030504040204" pitchFamily="34" charset="-12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578836" y="3811266"/>
            <a:ext cx="18261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zh-TW" sz="3200" kern="100" dirty="0">
                <a:ea typeface="標楷體" panose="03000509000000000000" pitchFamily="65" charset="-120"/>
                <a:cs typeface="Times New Roman" panose="02020603050405020304" pitchFamily="18" charset="0"/>
              </a:rPr>
              <a:t>健康服務</a:t>
            </a:r>
            <a:endParaRPr lang="zh-TW" altLang="en-US" sz="3200" dirty="0"/>
          </a:p>
        </p:txBody>
      </p:sp>
      <p:sp>
        <p:nvSpPr>
          <p:cNvPr id="6" name="矩形 5"/>
          <p:cNvSpPr/>
          <p:nvPr/>
        </p:nvSpPr>
        <p:spPr>
          <a:xfrm>
            <a:off x="564394" y="1945614"/>
            <a:ext cx="3579814" cy="20467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ts val="2500"/>
              </a:lnSpc>
              <a:spcAft>
                <a:spcPts val="0"/>
              </a:spcAft>
              <a:buFont typeface="+mj-lt"/>
              <a:buAutoNum type="arabicPeriod"/>
            </a:pPr>
            <a:r>
              <a:rPr lang="zh-TW" altLang="zh-TW" sz="2400" kern="100" dirty="0">
                <a:solidFill>
                  <a:srgbClr val="000000"/>
                </a:solidFill>
                <a:latin typeface="Times New Roman" panose="02020603050405020304" pitchFamily="18" charset="0"/>
                <a:ea typeface="標楷體" panose="03000509000000000000" pitchFamily="65" charset="-120"/>
              </a:rPr>
              <a:t>定期執行</a:t>
            </a:r>
            <a:r>
              <a:rPr lang="zh-TW" altLang="zh-TW" sz="2400" kern="100" dirty="0" smtClean="0">
                <a:solidFill>
                  <a:srgbClr val="000000"/>
                </a:solidFill>
                <a:latin typeface="Times New Roman" panose="02020603050405020304" pitchFamily="18" charset="0"/>
                <a:ea typeface="標楷體" panose="03000509000000000000" pitchFamily="65" charset="-120"/>
              </a:rPr>
              <a:t>學生健康檢查</a:t>
            </a:r>
            <a:r>
              <a:rPr lang="zh-TW" altLang="zh-TW" sz="2400" kern="100" dirty="0">
                <a:solidFill>
                  <a:srgbClr val="000000"/>
                </a:solidFill>
                <a:latin typeface="Times New Roman" panose="02020603050405020304" pitchFamily="18" charset="0"/>
                <a:ea typeface="標楷體" panose="03000509000000000000" pitchFamily="65" charset="-120"/>
              </a:rPr>
              <a:t>，進行</a:t>
            </a:r>
            <a:r>
              <a:rPr lang="zh-TW" altLang="zh-TW" sz="2400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口腔</a:t>
            </a:r>
            <a:r>
              <a:rPr lang="zh-TW" altLang="zh-TW" sz="2400" kern="100" dirty="0">
                <a:solidFill>
                  <a:srgbClr val="000000"/>
                </a:solidFill>
                <a:latin typeface="Times New Roman" panose="02020603050405020304" pitchFamily="18" charset="0"/>
                <a:ea typeface="標楷體" panose="03000509000000000000" pitchFamily="65" charset="-120"/>
              </a:rPr>
              <a:t>健康評估及追蹤。</a:t>
            </a:r>
            <a:endParaRPr lang="zh-TW" altLang="zh-TW" sz="2400" kern="100" dirty="0">
              <a:latin typeface="Times New Roman" panose="02020603050405020304" pitchFamily="18" charset="0"/>
            </a:endParaRPr>
          </a:p>
          <a:p>
            <a:pPr>
              <a:lnSpc>
                <a:spcPts val="2500"/>
              </a:lnSpc>
            </a:pPr>
            <a:r>
              <a:rPr lang="en-US" altLang="zh-TW" sz="2400" kern="100" dirty="0">
                <a:solidFill>
                  <a:srgbClr val="000000"/>
                </a:solidFill>
                <a:latin typeface="標楷體" panose="03000509000000000000" pitchFamily="65" charset="-120"/>
                <a:cs typeface="Times New Roman" panose="02020603050405020304" pitchFamily="18" charset="0"/>
              </a:rPr>
              <a:t>2.</a:t>
            </a:r>
            <a:r>
              <a:rPr lang="zh-TW" altLang="zh-TW" sz="2400" kern="100" dirty="0">
                <a:solidFill>
                  <a:srgbClr val="000000"/>
                </a:solidFill>
                <a:ea typeface="標楷體" panose="03000509000000000000" pitchFamily="65" charset="-120"/>
                <a:cs typeface="Times New Roman" panose="02020603050405020304" pitchFamily="18" charset="0"/>
              </a:rPr>
              <a:t>各項學生健康管理</a:t>
            </a:r>
            <a:r>
              <a:rPr lang="zh-TW" altLang="zh-TW" sz="2400" kern="100" dirty="0" smtClean="0">
                <a:solidFill>
                  <a:srgbClr val="000000"/>
                </a:solidFill>
                <a:ea typeface="標楷體" panose="03000509000000000000" pitchFamily="65" charset="-120"/>
                <a:cs typeface="Times New Roman" panose="02020603050405020304" pitchFamily="18" charset="0"/>
              </a:rPr>
              <a:t>資訊</a:t>
            </a:r>
            <a:endParaRPr lang="en-US" altLang="zh-TW" sz="2400" kern="100" dirty="0" smtClean="0">
              <a:solidFill>
                <a:srgbClr val="000000"/>
              </a:solidFill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>
              <a:lnSpc>
                <a:spcPts val="2500"/>
              </a:lnSpc>
            </a:pPr>
            <a:r>
              <a:rPr lang="en-US" altLang="zh-TW" sz="2400" kern="100" dirty="0">
                <a:solidFill>
                  <a:srgbClr val="000000"/>
                </a:solidFill>
                <a:ea typeface="標楷體" panose="03000509000000000000" pitchFamily="65" charset="-120"/>
                <a:cs typeface="Times New Roman" panose="02020603050405020304" pitchFamily="18" charset="0"/>
              </a:rPr>
              <a:t> </a:t>
            </a:r>
            <a:r>
              <a:rPr lang="en-US" altLang="zh-TW" sz="2400" kern="100" dirty="0" smtClean="0">
                <a:solidFill>
                  <a:srgbClr val="000000"/>
                </a:solidFill>
                <a:ea typeface="標楷體" panose="03000509000000000000" pitchFamily="65" charset="-120"/>
                <a:cs typeface="Times New Roman" panose="02020603050405020304" pitchFamily="18" charset="0"/>
              </a:rPr>
              <a:t>    </a:t>
            </a:r>
            <a:r>
              <a:rPr lang="zh-TW" altLang="zh-TW" sz="2400" kern="100" dirty="0" smtClean="0">
                <a:solidFill>
                  <a:srgbClr val="000000"/>
                </a:solidFill>
                <a:ea typeface="標楷體" panose="03000509000000000000" pitchFamily="65" charset="-120"/>
                <a:cs typeface="Times New Roman" panose="02020603050405020304" pitchFamily="18" charset="0"/>
              </a:rPr>
              <a:t>化</a:t>
            </a:r>
            <a:r>
              <a:rPr lang="zh-TW" altLang="zh-TW" sz="2400" kern="100" dirty="0">
                <a:solidFill>
                  <a:srgbClr val="000000"/>
                </a:solidFill>
                <a:ea typeface="標楷體" panose="03000509000000000000" pitchFamily="65" charset="-120"/>
                <a:cs typeface="Times New Roman" panose="02020603050405020304" pitchFamily="18" charset="0"/>
              </a:rPr>
              <a:t>，確實掌握學生</a:t>
            </a:r>
            <a:r>
              <a:rPr lang="zh-TW" altLang="zh-TW" sz="2400" kern="100" dirty="0" smtClean="0">
                <a:ea typeface="標楷體" panose="03000509000000000000" pitchFamily="65" charset="-120"/>
                <a:cs typeface="Times New Roman" panose="02020603050405020304" pitchFamily="18" charset="0"/>
              </a:rPr>
              <a:t>齲齒</a:t>
            </a:r>
            <a:endParaRPr lang="en-US" altLang="zh-TW" sz="2400" kern="100" dirty="0" smtClean="0"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>
              <a:lnSpc>
                <a:spcPts val="2500"/>
              </a:lnSpc>
            </a:pPr>
            <a:r>
              <a:rPr lang="en-US" altLang="zh-TW" sz="2400" kern="100" dirty="0">
                <a:solidFill>
                  <a:srgbClr val="000000"/>
                </a:solidFill>
                <a:ea typeface="標楷體" panose="03000509000000000000" pitchFamily="65" charset="-120"/>
                <a:cs typeface="Times New Roman" panose="02020603050405020304" pitchFamily="18" charset="0"/>
              </a:rPr>
              <a:t> </a:t>
            </a:r>
            <a:r>
              <a:rPr lang="en-US" altLang="zh-TW" sz="2400" kern="100" dirty="0" smtClean="0">
                <a:solidFill>
                  <a:srgbClr val="000000"/>
                </a:solidFill>
                <a:ea typeface="標楷體" panose="03000509000000000000" pitchFamily="65" charset="-120"/>
                <a:cs typeface="Times New Roman" panose="02020603050405020304" pitchFamily="18" charset="0"/>
              </a:rPr>
              <a:t>    </a:t>
            </a:r>
            <a:r>
              <a:rPr lang="zh-TW" altLang="zh-TW" sz="2400" kern="100" dirty="0" smtClean="0">
                <a:solidFill>
                  <a:srgbClr val="000000"/>
                </a:solidFill>
                <a:ea typeface="標楷體" panose="03000509000000000000" pitchFamily="65" charset="-120"/>
                <a:cs typeface="Times New Roman" panose="02020603050405020304" pitchFamily="18" charset="0"/>
              </a:rPr>
              <a:t>情況</a:t>
            </a:r>
            <a:r>
              <a:rPr lang="zh-TW" altLang="zh-TW" sz="2400" kern="100" dirty="0">
                <a:solidFill>
                  <a:srgbClr val="000000"/>
                </a:solidFill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  <a:endParaRPr lang="zh-TW" altLang="en-US" sz="2400" dirty="0"/>
          </a:p>
        </p:txBody>
      </p:sp>
      <p:sp>
        <p:nvSpPr>
          <p:cNvPr id="8" name="矩形 7"/>
          <p:cNvSpPr/>
          <p:nvPr/>
        </p:nvSpPr>
        <p:spPr>
          <a:xfrm>
            <a:off x="4817839" y="1789685"/>
            <a:ext cx="3810862" cy="19774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2500"/>
              </a:lnSpc>
              <a:spcAft>
                <a:spcPts val="0"/>
              </a:spcAft>
            </a:pPr>
            <a:r>
              <a:rPr lang="en-US" altLang="zh-TW" sz="2000" kern="100" dirty="0" smtClean="0">
                <a:solidFill>
                  <a:srgbClr val="000000"/>
                </a:solidFill>
                <a:latin typeface="Times New Roman" panose="02020603050405020304" pitchFamily="18" charset="0"/>
                <a:ea typeface="標楷體" panose="03000509000000000000" pitchFamily="65" charset="-120"/>
              </a:rPr>
              <a:t>1.</a:t>
            </a:r>
            <a:r>
              <a:rPr lang="zh-TW" altLang="zh-TW" sz="2000" kern="100" dirty="0" smtClean="0">
                <a:solidFill>
                  <a:srgbClr val="000000"/>
                </a:solidFill>
                <a:latin typeface="Times New Roman" panose="02020603050405020304" pitchFamily="18" charset="0"/>
                <a:ea typeface="標楷體" panose="03000509000000000000" pitchFamily="65" charset="-120"/>
              </a:rPr>
              <a:t>學生</a:t>
            </a:r>
            <a:r>
              <a:rPr lang="zh-TW" altLang="zh-TW" sz="2000" kern="100" dirty="0">
                <a:solidFill>
                  <a:srgbClr val="000000"/>
                </a:solidFill>
                <a:latin typeface="Times New Roman" panose="02020603050405020304" pitchFamily="18" charset="0"/>
                <a:ea typeface="標楷體" panose="03000509000000000000" pitchFamily="65" charset="-120"/>
              </a:rPr>
              <a:t>齲齒率高，辦理相關口腔保健業務量大，令護理師人力吃緊。</a:t>
            </a:r>
            <a:endParaRPr lang="zh-TW" altLang="zh-TW" sz="2000" kern="100" dirty="0">
              <a:latin typeface="Times New Roman" panose="02020603050405020304" pitchFamily="18" charset="0"/>
            </a:endParaRPr>
          </a:p>
          <a:p>
            <a:r>
              <a:rPr lang="en-US" altLang="zh-TW" sz="2000" kern="100" dirty="0">
                <a:solidFill>
                  <a:srgbClr val="000000"/>
                </a:solidFill>
                <a:latin typeface="標楷體" panose="03000509000000000000" pitchFamily="65" charset="-120"/>
                <a:cs typeface="Times New Roman" panose="02020603050405020304" pitchFamily="18" charset="0"/>
              </a:rPr>
              <a:t>2</a:t>
            </a:r>
            <a:r>
              <a:rPr lang="en-US" altLang="zh-TW" sz="2000" kern="100" dirty="0" smtClean="0">
                <a:solidFill>
                  <a:srgbClr val="000000"/>
                </a:solidFill>
                <a:latin typeface="標楷體" panose="03000509000000000000" pitchFamily="65" charset="-120"/>
                <a:cs typeface="Times New Roman" panose="02020603050405020304" pitchFamily="18" charset="0"/>
              </a:rPr>
              <a:t>.</a:t>
            </a:r>
            <a:r>
              <a:rPr lang="zh-TW" altLang="zh-TW" sz="2000" kern="100" dirty="0" smtClean="0">
                <a:ea typeface="標楷體" panose="03000509000000000000" pitchFamily="65" charset="-120"/>
                <a:cs typeface="Times New Roman" panose="02020603050405020304" pitchFamily="18" charset="0"/>
              </a:rPr>
              <a:t>導師</a:t>
            </a:r>
            <a:r>
              <a:rPr lang="zh-TW" altLang="zh-TW" sz="2000" kern="100" dirty="0">
                <a:ea typeface="標楷體" panose="03000509000000000000" pitchFamily="65" charset="-120"/>
                <a:cs typeface="Times New Roman" panose="02020603050405020304" pitchFamily="18" charset="0"/>
              </a:rPr>
              <a:t>和護理師光追各項複檢回條和後續追蹤就花費極大心力，擠壓到口腔健促推行工作。</a:t>
            </a:r>
            <a:endParaRPr lang="zh-TW" altLang="en-US" sz="2000" dirty="0"/>
          </a:p>
        </p:txBody>
      </p:sp>
      <p:sp>
        <p:nvSpPr>
          <p:cNvPr id="9" name="矩形 8"/>
          <p:cNvSpPr/>
          <p:nvPr/>
        </p:nvSpPr>
        <p:spPr>
          <a:xfrm>
            <a:off x="584152" y="4419120"/>
            <a:ext cx="3843976" cy="1971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152400">
              <a:spcAft>
                <a:spcPts val="0"/>
              </a:spcAft>
            </a:pPr>
            <a:r>
              <a:rPr lang="en-US" altLang="zh-TW" sz="2000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BiauKai"/>
              </a:rPr>
              <a:t>1.</a:t>
            </a:r>
            <a:r>
              <a:rPr lang="zh-TW" altLang="zh-TW" sz="2000" kern="100" dirty="0">
                <a:latin typeface="標楷體" panose="03000509000000000000" pitchFamily="65" charset="-120"/>
                <a:ea typeface="標楷體" panose="03000509000000000000" pitchFamily="65" charset="-120"/>
                <a:cs typeface="BiauKai"/>
              </a:rPr>
              <a:t>結合衛生單位及社區資源，到校進行相關巡迴醫療服務。</a:t>
            </a:r>
            <a:endParaRPr lang="zh-TW" altLang="zh-TW" sz="2000" kern="1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2500"/>
              </a:lnSpc>
              <a:spcAft>
                <a:spcPts val="0"/>
              </a:spcAft>
            </a:pPr>
            <a:r>
              <a:rPr lang="en-US" altLang="zh-TW" sz="2000" kern="100" dirty="0">
                <a:latin typeface="標楷體" panose="03000509000000000000" pitchFamily="65" charset="-120"/>
                <a:ea typeface="標楷體" panose="03000509000000000000" pitchFamily="65" charset="-120"/>
                <a:cs typeface="BiauKai"/>
              </a:rPr>
              <a:t>2.</a:t>
            </a:r>
            <a:r>
              <a:rPr lang="zh-TW" altLang="zh-TW" sz="2000" kern="100" dirty="0">
                <a:latin typeface="標楷體" panose="03000509000000000000" pitchFamily="65" charset="-120"/>
                <a:ea typeface="標楷體" panose="03000509000000000000" pitchFamily="65" charset="-120"/>
                <a:cs typeface="Arial" panose="020B0604020202020204" pitchFamily="34" charset="0"/>
              </a:rPr>
              <a:t>與附近醫療院所合作，提供相關健康檢查及資訊服務。</a:t>
            </a:r>
            <a:endParaRPr lang="zh-TW" altLang="zh-TW" sz="2000" kern="1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2500"/>
              </a:lnSpc>
              <a:spcAft>
                <a:spcPts val="0"/>
              </a:spcAft>
            </a:pPr>
            <a:r>
              <a:rPr lang="en-US" altLang="zh-TW" sz="2000" kern="100" dirty="0">
                <a:latin typeface="標楷體" panose="03000509000000000000" pitchFamily="65" charset="-120"/>
                <a:ea typeface="標楷體" panose="03000509000000000000" pitchFamily="65" charset="-120"/>
              </a:rPr>
              <a:t>3.</a:t>
            </a:r>
            <a:r>
              <a:rPr lang="zh-TW" altLang="zh-TW" sz="2000" kern="100" dirty="0">
                <a:latin typeface="標楷體" panose="03000509000000000000" pitchFamily="65" charset="-120"/>
                <a:ea typeface="標楷體" panose="03000509000000000000" pitchFamily="65" charset="-120"/>
              </a:rPr>
              <a:t>配合健康檢查醫療服務團隊到本校替學生作健康檢查。</a:t>
            </a:r>
          </a:p>
        </p:txBody>
      </p:sp>
      <p:sp>
        <p:nvSpPr>
          <p:cNvPr id="15" name="矩形 14"/>
          <p:cNvSpPr/>
          <p:nvPr/>
        </p:nvSpPr>
        <p:spPr>
          <a:xfrm>
            <a:off x="4786899" y="4632392"/>
            <a:ext cx="3620073" cy="9387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algn="just">
              <a:lnSpc>
                <a:spcPts val="2200"/>
              </a:lnSpc>
              <a:spcAft>
                <a:spcPts val="0"/>
              </a:spcAft>
            </a:pPr>
            <a:r>
              <a:rPr lang="en-US" altLang="zh-TW" sz="2400" kern="100" dirty="0" smtClean="0">
                <a:solidFill>
                  <a:srgbClr val="00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ahoma" panose="020B0604030504040204" pitchFamily="34" charset="0"/>
              </a:rPr>
              <a:t>1.</a:t>
            </a:r>
            <a:r>
              <a:rPr lang="zh-TW" altLang="en-US" sz="2400" kern="100" dirty="0" smtClean="0">
                <a:solidFill>
                  <a:srgbClr val="00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ahoma" panose="020B0604030504040204" pitchFamily="34" charset="0"/>
              </a:rPr>
              <a:t>部</a:t>
            </a:r>
            <a:r>
              <a:rPr lang="zh-TW" altLang="zh-TW" sz="2400" kern="100" dirty="0" smtClean="0">
                <a:solidFill>
                  <a:srgbClr val="00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ahoma" panose="020B0604030504040204" pitchFamily="34" charset="0"/>
              </a:rPr>
              <a:t>分</a:t>
            </a:r>
            <a:r>
              <a:rPr lang="zh-TW" altLang="zh-TW" sz="2400" kern="100" dirty="0">
                <a:solidFill>
                  <a:srgbClr val="00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ahoma" panose="020B0604030504040204" pitchFamily="34" charset="0"/>
              </a:rPr>
              <a:t>弱勢家庭</a:t>
            </a:r>
            <a:endParaRPr lang="zh-TW" altLang="zh-TW" sz="2400" kern="100" dirty="0">
              <a:latin typeface="Times New Roman" panose="02020603050405020304" pitchFamily="18" charset="0"/>
            </a:endParaRPr>
          </a:p>
          <a:p>
            <a:pPr marL="8255" algn="just">
              <a:lnSpc>
                <a:spcPts val="2200"/>
              </a:lnSpc>
              <a:spcAft>
                <a:spcPts val="0"/>
              </a:spcAft>
            </a:pPr>
            <a:r>
              <a:rPr lang="zh-TW" altLang="zh-TW" sz="2400" kern="100" dirty="0">
                <a:solidFill>
                  <a:srgbClr val="00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ahoma" panose="020B0604030504040204" pitchFamily="34" charset="0"/>
              </a:rPr>
              <a:t>對於學生的健康檢查結果，無法配合矯治或定期複診。</a:t>
            </a:r>
            <a:endParaRPr lang="zh-TW" altLang="zh-TW" sz="2400" kern="100" dirty="0">
              <a:latin typeface="Times New Roman" panose="02020603050405020304" pitchFamily="18" charset="0"/>
            </a:endParaRPr>
          </a:p>
        </p:txBody>
      </p:sp>
      <p:sp>
        <p:nvSpPr>
          <p:cNvPr id="25" name="Google Shape;268;p24"/>
          <p:cNvSpPr txBox="1">
            <a:spLocks/>
          </p:cNvSpPr>
          <p:nvPr/>
        </p:nvSpPr>
        <p:spPr>
          <a:xfrm>
            <a:off x="939372" y="404663"/>
            <a:ext cx="7467600" cy="904521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 fontScale="70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eaLnBrk="0" hangingPunct="0"/>
            <a:r>
              <a:rPr lang="zh-TW" altLang="zh-TW" dirty="0">
                <a:solidFill>
                  <a:srgbClr val="0000FF"/>
                </a:solidFill>
              </a:rPr>
              <a:t>必選議題</a:t>
            </a:r>
            <a:r>
              <a:rPr lang="en-US" altLang="zh-TW" dirty="0">
                <a:solidFill>
                  <a:srgbClr val="0000FF"/>
                </a:solidFill>
              </a:rPr>
              <a:t>:</a:t>
            </a:r>
            <a:endParaRPr lang="zh-TW" altLang="zh-TW" b="1" dirty="0">
              <a:solidFill>
                <a:srgbClr val="0000FF"/>
              </a:solidFill>
            </a:endParaRPr>
          </a:p>
          <a:p>
            <a:r>
              <a:rPr lang="zh-TW" altLang="en-US" b="1" dirty="0">
                <a:solidFill>
                  <a:srgbClr val="0000FF"/>
                </a:solidFill>
              </a:rPr>
              <a:t>口腔衛生</a:t>
            </a:r>
            <a:r>
              <a:rPr lang="zh-TW" altLang="zh-TW" b="1" dirty="0" smtClean="0">
                <a:solidFill>
                  <a:srgbClr val="0000FF"/>
                </a:solidFill>
              </a:rPr>
              <a:t>議題</a:t>
            </a:r>
            <a:r>
              <a:rPr lang="en-US" altLang="zh-TW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SWOT</a:t>
            </a:r>
            <a:r>
              <a:rPr lang="zh-TW" altLang="en-US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分析表</a:t>
            </a:r>
            <a:r>
              <a:rPr lang="en-US" altLang="zh-TW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(</a:t>
            </a:r>
            <a:r>
              <a:rPr lang="zh-TW" altLang="en-US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一</a:t>
            </a:r>
            <a:r>
              <a:rPr lang="en-US" altLang="zh-TW" b="1" dirty="0" smtClean="0">
                <a:solidFill>
                  <a:srgbClr val="0000FF"/>
                </a:solidFill>
                <a:latin typeface="Jim Nightshade"/>
                <a:ea typeface="Jim Nightshade"/>
                <a:cs typeface="Jim Nightshade"/>
                <a:sym typeface="Jim Nightshade"/>
              </a:rPr>
              <a:t>)</a:t>
            </a:r>
            <a:endParaRPr lang="zh-TW" altLang="en-US" b="1" dirty="0">
              <a:solidFill>
                <a:srgbClr val="0000FF"/>
              </a:solidFill>
              <a:latin typeface="Jim Nightshade"/>
              <a:ea typeface="Jim Nightshade"/>
              <a:cs typeface="Jim Nightshade"/>
              <a:sym typeface="Jim Nightshade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83913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509" y="0"/>
            <a:ext cx="9173509" cy="6858000"/>
          </a:xfrm>
          <a:prstGeom prst="rect">
            <a:avLst/>
          </a:prstGeom>
        </p:spPr>
      </p:pic>
      <p:sp>
        <p:nvSpPr>
          <p:cNvPr id="8" name="Google Shape;302;p26"/>
          <p:cNvSpPr txBox="1"/>
          <p:nvPr/>
        </p:nvSpPr>
        <p:spPr>
          <a:xfrm>
            <a:off x="241300" y="183029"/>
            <a:ext cx="8699500" cy="9232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zh-TW" altLang="en-US" sz="5400" b="1" dirty="0">
                <a:solidFill>
                  <a:srgbClr val="660066"/>
                </a:solidFill>
                <a:latin typeface="BiauKai"/>
                <a:ea typeface="BiauKai"/>
                <a:cs typeface="BiauKai"/>
                <a:sym typeface="BiauKai"/>
              </a:rPr>
              <a:t>口腔衛生</a:t>
            </a:r>
            <a:r>
              <a:rPr lang="zh-TW" sz="5400" b="1" dirty="0" smtClean="0">
                <a:solidFill>
                  <a:srgbClr val="660066"/>
                </a:solidFill>
                <a:latin typeface="BiauKai"/>
                <a:ea typeface="BiauKai"/>
                <a:cs typeface="BiauKai"/>
                <a:sym typeface="BiauKai"/>
              </a:rPr>
              <a:t>六大</a:t>
            </a:r>
            <a:r>
              <a:rPr lang="zh-TW" sz="5400" b="1" dirty="0">
                <a:solidFill>
                  <a:srgbClr val="660066"/>
                </a:solidFill>
                <a:latin typeface="BiauKai"/>
                <a:ea typeface="BiauKai"/>
                <a:cs typeface="BiauKai"/>
                <a:sym typeface="BiauKai"/>
              </a:rPr>
              <a:t>範疇介入策略</a:t>
            </a:r>
            <a:endParaRPr sz="5400" b="1" dirty="0">
              <a:solidFill>
                <a:srgbClr val="660066"/>
              </a:solidFill>
              <a:latin typeface="BiauKai"/>
              <a:ea typeface="BiauKai"/>
              <a:cs typeface="BiauKai"/>
              <a:sym typeface="BiauKai"/>
            </a:endParaRPr>
          </a:p>
        </p:txBody>
      </p:sp>
      <p:sp>
        <p:nvSpPr>
          <p:cNvPr id="9" name="Google Shape;303;p26"/>
          <p:cNvSpPr txBox="1"/>
          <p:nvPr/>
        </p:nvSpPr>
        <p:spPr>
          <a:xfrm>
            <a:off x="508000" y="1431488"/>
            <a:ext cx="7772400" cy="5078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  <a:sym typeface="BiauKai"/>
              </a:rPr>
              <a:t>一、健康政策</a:t>
            </a:r>
            <a:endParaRPr sz="5400" b="1" dirty="0">
              <a:solidFill>
                <a:srgbClr val="0000FF"/>
              </a:solidFill>
              <a:latin typeface="BiauKai"/>
              <a:ea typeface="BiauKai"/>
              <a:cs typeface="BiauKai"/>
              <a:sym typeface="BiauKa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  <a:sym typeface="BiauKai"/>
              </a:rPr>
              <a:t>二、健康物質環境</a:t>
            </a:r>
            <a:endParaRPr sz="5400" b="1" dirty="0">
              <a:solidFill>
                <a:srgbClr val="0000FF"/>
              </a:solidFill>
              <a:latin typeface="BiauKai"/>
              <a:ea typeface="BiauKai"/>
              <a:cs typeface="BiauKai"/>
              <a:sym typeface="BiauKa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  <a:sym typeface="BiauKai"/>
              </a:rPr>
              <a:t>三、健康社會環境</a:t>
            </a:r>
            <a:endParaRPr sz="5400" b="1" dirty="0">
              <a:solidFill>
                <a:srgbClr val="0000FF"/>
              </a:solidFill>
              <a:latin typeface="BiauKai"/>
              <a:ea typeface="BiauKai"/>
              <a:cs typeface="BiauKai"/>
              <a:sym typeface="BiauKa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  <a:sym typeface="BiauKai"/>
              </a:rPr>
              <a:t>四、健康教學與活動</a:t>
            </a:r>
            <a:endParaRPr sz="5400" b="1" dirty="0">
              <a:solidFill>
                <a:srgbClr val="0000FF"/>
              </a:solidFill>
              <a:latin typeface="BiauKai"/>
              <a:ea typeface="BiauKai"/>
              <a:cs typeface="BiauKai"/>
              <a:sym typeface="BiauKa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  <a:sym typeface="BiauKai"/>
              </a:rPr>
              <a:t>五、社區關係</a:t>
            </a:r>
            <a:endParaRPr sz="5400" b="1" dirty="0">
              <a:solidFill>
                <a:srgbClr val="0000FF"/>
              </a:solidFill>
              <a:latin typeface="BiauKai"/>
              <a:ea typeface="BiauKai"/>
              <a:cs typeface="BiauKai"/>
              <a:sym typeface="BiauKa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  <a:sym typeface="BiauKai"/>
              </a:rPr>
              <a:t>六、健康服務</a:t>
            </a:r>
            <a:endParaRPr sz="5400" b="1" dirty="0">
              <a:solidFill>
                <a:srgbClr val="0000FF"/>
              </a:solidFill>
              <a:latin typeface="BiauKai"/>
              <a:ea typeface="BiauKai"/>
              <a:cs typeface="BiauKai"/>
              <a:sym typeface="BiauKa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29105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755" y="0"/>
            <a:ext cx="9173509" cy="6858000"/>
          </a:xfrm>
          <a:prstGeom prst="rect">
            <a:avLst/>
          </a:prstGeom>
        </p:spPr>
      </p:pic>
      <p:sp>
        <p:nvSpPr>
          <p:cNvPr id="9" name="Google Shape;303;p26"/>
          <p:cNvSpPr txBox="1"/>
          <p:nvPr/>
        </p:nvSpPr>
        <p:spPr>
          <a:xfrm>
            <a:off x="85213" y="1447131"/>
            <a:ext cx="7772400" cy="44011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/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1.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成立</a:t>
            </a:r>
            <a:r>
              <a:rPr lang="zh-TW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學校衛生委員會，負責統籌規劃、推動及檢討學校的健康政策。成立健康促進委員會，並定期召開會議。</a:t>
            </a:r>
          </a:p>
          <a:p>
            <a:pPr lvl="0"/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2.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落實</a:t>
            </a:r>
            <a:r>
              <a:rPr lang="zh-TW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餐後潔牙（早餐後、午餐後）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，潔</a:t>
            </a:r>
            <a:r>
              <a:rPr lang="zh-TW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牙氟化物結合：使用</a:t>
            </a:r>
            <a:r>
              <a:rPr lang="en-US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&gt;1000PPM</a:t>
            </a:r>
            <a:r>
              <a:rPr lang="zh-TW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牙膏潔牙，每週一次含氟漱口水含漱措施。</a:t>
            </a:r>
          </a:p>
          <a:p>
            <a:pPr lvl="0"/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3.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宣導</a:t>
            </a:r>
            <a:r>
              <a:rPr lang="zh-TW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教師、家長不以含糖飲料、不提供甜食作為獎勵。</a:t>
            </a:r>
          </a:p>
          <a:p>
            <a:pPr lvl="0"/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4.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辦理</a:t>
            </a:r>
            <a:r>
              <a:rPr lang="zh-TW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全校口腔衛教宣導活動與口腔衛教講座。</a:t>
            </a:r>
          </a:p>
          <a:p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5.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宣導</a:t>
            </a:r>
            <a:r>
              <a:rPr lang="zh-TW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定期更新潔牙工具，維護口腔衛生</a:t>
            </a:r>
            <a:r>
              <a:rPr lang="zh-TW" altLang="zh-TW" b="1" dirty="0"/>
              <a:t>。</a:t>
            </a:r>
            <a:endParaRPr sz="5400" b="1" dirty="0">
              <a:solidFill>
                <a:srgbClr val="0000FF"/>
              </a:solidFill>
              <a:latin typeface="BiauKai"/>
              <a:ea typeface="BiauKai"/>
              <a:cs typeface="BiauKai"/>
              <a:sym typeface="BiauKai"/>
            </a:endParaRPr>
          </a:p>
        </p:txBody>
      </p:sp>
      <p:sp>
        <p:nvSpPr>
          <p:cNvPr id="7" name="Google Shape;311;p27"/>
          <p:cNvSpPr txBox="1"/>
          <p:nvPr/>
        </p:nvSpPr>
        <p:spPr>
          <a:xfrm>
            <a:off x="215900" y="148788"/>
            <a:ext cx="7772400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4000" b="1" dirty="0">
                <a:solidFill>
                  <a:srgbClr val="0000FF"/>
                </a:solidFill>
                <a:latin typeface="BiauKai"/>
                <a:ea typeface="BiauKai"/>
                <a:cs typeface="BiauKai"/>
                <a:sym typeface="BiauKai"/>
              </a:rPr>
              <a:t>一、健康政策推動重點</a:t>
            </a:r>
            <a:endParaRPr sz="4000" b="1" dirty="0">
              <a:solidFill>
                <a:srgbClr val="0000FF"/>
              </a:solidFill>
              <a:latin typeface="BiauKai"/>
              <a:ea typeface="BiauKai"/>
              <a:cs typeface="BiauKai"/>
              <a:sym typeface="BiauKa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80941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509" y="-1292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840657" y="76945"/>
            <a:ext cx="7320116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zh-TW" sz="4000" b="1" dirty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一、學校衛生政策</a:t>
            </a:r>
            <a:endParaRPr lang="en-US" altLang="zh-TW" sz="4000" b="1" dirty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pPr lvl="0"/>
            <a:r>
              <a:rPr lang="en-US" altLang="zh-TW" sz="3200" b="1" dirty="0">
                <a:solidFill>
                  <a:srgbClr val="002060"/>
                </a:solidFill>
                <a:latin typeface="DFKai-SB"/>
                <a:ea typeface="DFKai-SB"/>
                <a:sym typeface="DFKai-SB"/>
              </a:rPr>
              <a:t>1.</a:t>
            </a:r>
            <a:r>
              <a:rPr lang="zh-TW" altLang="en-US" sz="3200" b="1" dirty="0">
                <a:solidFill>
                  <a:srgbClr val="002060"/>
                </a:solidFill>
                <a:latin typeface="DFKai-SB"/>
                <a:ea typeface="DFKai-SB"/>
                <a:sym typeface="DFKai-SB"/>
              </a:rPr>
              <a:t>成立</a:t>
            </a:r>
            <a:r>
              <a:rPr lang="zh-TW" altLang="zh-TW" sz="3200" b="1" dirty="0">
                <a:solidFill>
                  <a:srgbClr val="00206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健康促進委員會，並定期召開會議</a:t>
            </a:r>
            <a:endParaRPr lang="zh-TW" altLang="en-US" sz="3200" dirty="0">
              <a:solidFill>
                <a:srgbClr val="002060"/>
              </a:solidFill>
            </a:endParaRPr>
          </a:p>
        </p:txBody>
      </p:sp>
      <p:sp>
        <p:nvSpPr>
          <p:cNvPr id="8" name="圓角矩形 7"/>
          <p:cNvSpPr/>
          <p:nvPr/>
        </p:nvSpPr>
        <p:spPr>
          <a:xfrm>
            <a:off x="614314" y="1315287"/>
            <a:ext cx="3437191" cy="2367463"/>
          </a:xfrm>
          <a:prstGeom prst="roundRect">
            <a:avLst/>
          </a:prstGeom>
          <a:blipFill>
            <a:blip r:embed="rId4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 t="-17000" b="-17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1" name="Google Shape;321;p28"/>
          <p:cNvSpPr/>
          <p:nvPr/>
        </p:nvSpPr>
        <p:spPr>
          <a:xfrm>
            <a:off x="251373" y="6277161"/>
            <a:ext cx="4889500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 dirty="0" smtClean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【</a:t>
            </a:r>
            <a:r>
              <a:rPr lang="zh-TW" sz="2400" b="1" dirty="0" smtClean="0">
                <a:solidFill>
                  <a:srgbClr val="000000"/>
                </a:solidFill>
                <a:latin typeface="DFKai-SB"/>
                <a:ea typeface="DFKai-SB"/>
                <a:cs typeface="DFKai-SB"/>
                <a:sym typeface="DFKai-SB"/>
              </a:rPr>
              <a:t>定期</a:t>
            </a:r>
            <a:r>
              <a:rPr lang="zh-TW" sz="2400" b="1" dirty="0">
                <a:solidFill>
                  <a:srgbClr val="000000"/>
                </a:solidFill>
                <a:latin typeface="DFKai-SB"/>
                <a:ea typeface="DFKai-SB"/>
                <a:cs typeface="DFKai-SB"/>
                <a:sym typeface="DFKai-SB"/>
              </a:rPr>
              <a:t>召開衛生委員會會議</a:t>
            </a:r>
            <a:r>
              <a:rPr lang="zh-TW" sz="24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】</a:t>
            </a:r>
            <a:endParaRPr dirty="0"/>
          </a:p>
        </p:txBody>
      </p:sp>
      <p:sp>
        <p:nvSpPr>
          <p:cNvPr id="12" name="圓角矩形 11"/>
          <p:cNvSpPr/>
          <p:nvPr/>
        </p:nvSpPr>
        <p:spPr>
          <a:xfrm>
            <a:off x="4695327" y="1433170"/>
            <a:ext cx="3830914" cy="4773159"/>
          </a:xfrm>
          <a:prstGeom prst="roundRect">
            <a:avLst/>
          </a:prstGeom>
          <a:blipFill rotWithShape="1">
            <a:blip r:embed="rId5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6" name="矩形 5"/>
          <p:cNvSpPr/>
          <p:nvPr/>
        </p:nvSpPr>
        <p:spPr>
          <a:xfrm>
            <a:off x="4869425" y="6241745"/>
            <a:ext cx="358877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zh-TW" sz="2400" b="1" u="sng" dirty="0">
                <a:ea typeface="Calibri"/>
                <a:cs typeface="Calibri"/>
                <a:sym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xmlns:lc="http://schemas.openxmlformats.org/drawingml/2006/lockedCanvas" val="tx"/>
                    </a:ext>
                  </a:extLst>
                </a:hlinkClick>
              </a:rPr>
              <a:t>訂定學校健康促進計畫</a:t>
            </a:r>
            <a:endParaRPr lang="zh-TW" altLang="en-US" sz="2400" dirty="0"/>
          </a:p>
        </p:txBody>
      </p:sp>
      <p:sp>
        <p:nvSpPr>
          <p:cNvPr id="13" name="矩形 12"/>
          <p:cNvSpPr/>
          <p:nvPr/>
        </p:nvSpPr>
        <p:spPr>
          <a:xfrm>
            <a:off x="1196307" y="3670600"/>
            <a:ext cx="232532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zh-TW" altLang="en-US" sz="2400" b="1" dirty="0"/>
              <a:t>衛生小組討論</a:t>
            </a:r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450" y="4134676"/>
            <a:ext cx="3479031" cy="202460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406660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353973" y="225554"/>
            <a:ext cx="88195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zh-TW" sz="4000" b="1" dirty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一、學校</a:t>
            </a:r>
            <a:r>
              <a:rPr lang="zh-TW" altLang="zh-TW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衛生</a:t>
            </a:r>
            <a:r>
              <a:rPr lang="zh-TW" altLang="en-US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委員會運作情形</a:t>
            </a:r>
            <a:r>
              <a:rPr lang="en-US" altLang="zh-TW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(108</a:t>
            </a:r>
            <a:r>
              <a:rPr lang="zh-TW" altLang="en-US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下</a:t>
            </a:r>
            <a:r>
              <a:rPr lang="en-US" altLang="zh-TW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)</a:t>
            </a:r>
          </a:p>
        </p:txBody>
      </p:sp>
      <p:sp>
        <p:nvSpPr>
          <p:cNvPr id="14" name="矩形 13"/>
          <p:cNvSpPr/>
          <p:nvPr/>
        </p:nvSpPr>
        <p:spPr>
          <a:xfrm>
            <a:off x="4862050" y="1221849"/>
            <a:ext cx="4016479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3200" b="1" dirty="0" smtClean="0">
                <a:latin typeface="DFKai-SB"/>
                <a:ea typeface="DFKai-SB"/>
                <a:cs typeface="DFKai-SB"/>
                <a:sym typeface="DFKai-SB"/>
              </a:rPr>
              <a:t>業務</a:t>
            </a:r>
            <a:r>
              <a:rPr lang="zh-TW" altLang="en-US" sz="3200" b="1" dirty="0">
                <a:latin typeface="DFKai-SB"/>
                <a:ea typeface="DFKai-SB"/>
                <a:cs typeface="DFKai-SB"/>
                <a:sym typeface="DFKai-SB"/>
              </a:rPr>
              <a:t>報告與</a:t>
            </a:r>
            <a:r>
              <a:rPr lang="zh-TW" altLang="en-US" sz="3200" b="1" dirty="0" smtClean="0">
                <a:latin typeface="DFKai-SB"/>
                <a:ea typeface="DFKai-SB"/>
                <a:cs typeface="DFKai-SB"/>
                <a:sym typeface="DFKai-SB"/>
              </a:rPr>
              <a:t>執行</a:t>
            </a:r>
            <a:endParaRPr lang="en-US" altLang="zh-TW" sz="3200" b="1" dirty="0" smtClean="0">
              <a:latin typeface="DFKai-SB"/>
              <a:ea typeface="DFKai-SB"/>
              <a:cs typeface="DFKai-SB"/>
              <a:sym typeface="DFKai-SB"/>
            </a:endParaRPr>
          </a:p>
          <a:p>
            <a:r>
              <a:rPr lang="en-US" altLang="zh-TW" sz="1600" b="1" dirty="0" smtClean="0">
                <a:latin typeface="DFKai-SB"/>
                <a:ea typeface="DFKai-SB"/>
                <a:cs typeface="DFKai-SB"/>
                <a:sym typeface="DFKai-SB"/>
              </a:rPr>
              <a:t>▲</a:t>
            </a:r>
            <a:r>
              <a:rPr lang="en-US" altLang="zh-TW" sz="2400" b="1" dirty="0" smtClean="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3</a:t>
            </a:r>
            <a:r>
              <a:rPr lang="zh-TW" altLang="en-US" sz="2400" b="1" dirty="0" smtClean="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月</a:t>
            </a:r>
            <a:r>
              <a:rPr lang="en-US" altLang="zh-TW" sz="2400" b="1" dirty="0" smtClean="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-</a:t>
            </a:r>
            <a:r>
              <a:rPr lang="zh-TW" altLang="en-US" sz="2400" b="1" dirty="0" smtClean="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低年級入班教學</a:t>
            </a:r>
            <a:r>
              <a:rPr lang="en-US" altLang="zh-TW" sz="2400" b="1" dirty="0" smtClean="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(</a:t>
            </a:r>
            <a:r>
              <a:rPr lang="zh-TW" altLang="en-US" sz="2400" b="1" dirty="0" smtClean="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漱口</a:t>
            </a:r>
            <a:endParaRPr lang="en-US" altLang="zh-TW" sz="2400" b="1" dirty="0" smtClean="0">
              <a:solidFill>
                <a:srgbClr val="FF0000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r>
              <a:rPr lang="zh-TW" altLang="en-US" sz="2400" b="1" dirty="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 </a:t>
            </a:r>
            <a:r>
              <a:rPr lang="zh-TW" altLang="en-US" sz="2400" b="1" dirty="0" smtClean="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     水</a:t>
            </a:r>
            <a:r>
              <a:rPr lang="zh-TW" altLang="en-US" sz="2400" b="1" dirty="0" smtClean="0">
                <a:solidFill>
                  <a:srgbClr val="FF0000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、</a:t>
            </a:r>
            <a:r>
              <a:rPr lang="zh-TW" altLang="en-US" sz="2400" b="1" dirty="0" smtClean="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貝氏刷牙法</a:t>
            </a:r>
            <a:r>
              <a:rPr lang="en-US" altLang="zh-TW" sz="2400" b="1" dirty="0" smtClean="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)</a:t>
            </a:r>
          </a:p>
          <a:p>
            <a:r>
              <a:rPr lang="en-US" altLang="zh-TW" sz="1600" b="1" dirty="0" smtClean="0">
                <a:latin typeface="DFKai-SB"/>
                <a:ea typeface="DFKai-SB"/>
                <a:cs typeface="DFKai-SB"/>
                <a:sym typeface="DFKai-SB"/>
              </a:rPr>
              <a:t>▲</a:t>
            </a:r>
            <a:r>
              <a:rPr lang="en-US" altLang="zh-TW" sz="2400" b="1" dirty="0" smtClean="0">
                <a:latin typeface="DFKai-SB"/>
                <a:ea typeface="DFKai-SB"/>
                <a:cs typeface="DFKai-SB"/>
                <a:sym typeface="DFKai-SB"/>
              </a:rPr>
              <a:t>3</a:t>
            </a:r>
            <a:r>
              <a:rPr lang="zh-TW" altLang="en-US" sz="2400" b="1" dirty="0" smtClean="0">
                <a:latin typeface="DFKai-SB"/>
                <a:ea typeface="DFKai-SB"/>
                <a:cs typeface="DFKai-SB"/>
                <a:sym typeface="DFKai-SB"/>
              </a:rPr>
              <a:t>月</a:t>
            </a:r>
            <a:r>
              <a:rPr lang="en-US" altLang="zh-TW" sz="2400" b="1" dirty="0" smtClean="0">
                <a:latin typeface="DFKai-SB"/>
                <a:ea typeface="DFKai-SB"/>
                <a:cs typeface="DFKai-SB"/>
                <a:sym typeface="DFKai-SB"/>
              </a:rPr>
              <a:t>-</a:t>
            </a:r>
            <a:r>
              <a:rPr lang="zh-TW" altLang="en-US" sz="2400" b="1" dirty="0" smtClean="0">
                <a:latin typeface="DFKai-SB"/>
                <a:ea typeface="DFKai-SB"/>
                <a:cs typeface="DFKai-SB"/>
                <a:sym typeface="DFKai-SB"/>
              </a:rPr>
              <a:t>中年級無菸校園宣導</a:t>
            </a:r>
            <a:endParaRPr lang="en-US" altLang="zh-TW" sz="2400" b="1" dirty="0" smtClean="0">
              <a:latin typeface="DFKai-SB"/>
              <a:ea typeface="DFKai-SB"/>
              <a:cs typeface="DFKai-SB"/>
              <a:sym typeface="DFKai-SB"/>
            </a:endParaRPr>
          </a:p>
          <a:p>
            <a:r>
              <a:rPr lang="en-US" altLang="zh-TW" sz="1600" b="1" dirty="0" smtClean="0">
                <a:latin typeface="DFKai-SB"/>
                <a:ea typeface="DFKai-SB"/>
                <a:cs typeface="DFKai-SB"/>
                <a:sym typeface="DFKai-SB"/>
              </a:rPr>
              <a:t>▲</a:t>
            </a:r>
            <a:r>
              <a:rPr lang="en-US" altLang="zh-TW" sz="2400" b="1" dirty="0" smtClean="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4</a:t>
            </a:r>
            <a:r>
              <a:rPr lang="zh-TW" altLang="en-US" sz="2400" b="1" dirty="0" smtClean="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月</a:t>
            </a:r>
            <a:r>
              <a:rPr lang="en-US" altLang="zh-TW" sz="2400" b="1" dirty="0" smtClean="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-</a:t>
            </a:r>
            <a:r>
              <a:rPr lang="zh-TW" altLang="en-US" sz="2400" b="1" dirty="0" smtClean="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口腔衛生講座</a:t>
            </a:r>
            <a:endParaRPr lang="en-US" altLang="zh-TW" sz="2400" b="1" dirty="0" smtClean="0">
              <a:solidFill>
                <a:srgbClr val="FF0000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r>
              <a:rPr lang="en-US" altLang="zh-TW" sz="1600" b="1" dirty="0" smtClean="0">
                <a:latin typeface="DFKai-SB"/>
                <a:ea typeface="DFKai-SB"/>
                <a:cs typeface="DFKai-SB"/>
                <a:sym typeface="DFKai-SB"/>
              </a:rPr>
              <a:t>▲</a:t>
            </a:r>
            <a:r>
              <a:rPr lang="en-US" altLang="zh-TW" sz="2400" b="1" dirty="0" smtClean="0">
                <a:latin typeface="DFKai-SB"/>
                <a:ea typeface="DFKai-SB"/>
                <a:cs typeface="DFKai-SB"/>
                <a:sym typeface="DFKai-SB"/>
              </a:rPr>
              <a:t>5</a:t>
            </a:r>
            <a:r>
              <a:rPr lang="zh-TW" altLang="en-US" sz="2400" b="1" dirty="0" smtClean="0">
                <a:latin typeface="DFKai-SB"/>
                <a:ea typeface="DFKai-SB"/>
                <a:cs typeface="DFKai-SB"/>
                <a:sym typeface="DFKai-SB"/>
              </a:rPr>
              <a:t>月</a:t>
            </a:r>
            <a:r>
              <a:rPr lang="en-US" altLang="zh-TW" sz="2400" b="1" dirty="0" smtClean="0">
                <a:latin typeface="DFKai-SB"/>
                <a:ea typeface="DFKai-SB"/>
                <a:cs typeface="DFKai-SB"/>
                <a:sym typeface="DFKai-SB"/>
              </a:rPr>
              <a:t>-</a:t>
            </a:r>
            <a:r>
              <a:rPr lang="zh-TW" altLang="en-US" sz="2400" b="1" dirty="0" smtClean="0">
                <a:latin typeface="DFKai-SB"/>
                <a:ea typeface="DFKai-SB"/>
                <a:cs typeface="DFKai-SB"/>
                <a:sym typeface="DFKai-SB"/>
              </a:rPr>
              <a:t>營養教育宣導</a:t>
            </a:r>
            <a:endParaRPr lang="en-US" altLang="zh-TW" sz="2400" b="1" dirty="0" smtClean="0">
              <a:latin typeface="DFKai-SB"/>
              <a:ea typeface="DFKai-SB"/>
              <a:cs typeface="DFKai-SB"/>
              <a:sym typeface="DFKai-SB"/>
            </a:endParaRPr>
          </a:p>
          <a:p>
            <a:r>
              <a:rPr lang="en-US" altLang="zh-TW" sz="1600" b="1" dirty="0" smtClean="0">
                <a:latin typeface="DFKai-SB"/>
                <a:ea typeface="DFKai-SB"/>
                <a:cs typeface="DFKai-SB"/>
                <a:sym typeface="DFKai-SB"/>
              </a:rPr>
              <a:t>▲</a:t>
            </a:r>
            <a:r>
              <a:rPr lang="en-US" altLang="zh-TW" sz="2400" b="1" dirty="0" smtClean="0">
                <a:latin typeface="DFKai-SB"/>
                <a:ea typeface="DFKai-SB"/>
                <a:cs typeface="DFKai-SB"/>
                <a:sym typeface="DFKai-SB"/>
              </a:rPr>
              <a:t>6</a:t>
            </a:r>
            <a:r>
              <a:rPr lang="zh-TW" altLang="en-US" sz="2400" b="1" dirty="0" smtClean="0">
                <a:latin typeface="DFKai-SB"/>
                <a:ea typeface="DFKai-SB"/>
                <a:cs typeface="DFKai-SB"/>
                <a:sym typeface="DFKai-SB"/>
              </a:rPr>
              <a:t>月</a:t>
            </a:r>
            <a:r>
              <a:rPr lang="en-US" altLang="zh-TW" sz="2400" b="1" dirty="0" smtClean="0">
                <a:latin typeface="DFKai-SB"/>
                <a:ea typeface="DFKai-SB"/>
                <a:cs typeface="DFKai-SB"/>
                <a:sym typeface="DFKai-SB"/>
              </a:rPr>
              <a:t>-</a:t>
            </a:r>
            <a:r>
              <a:rPr lang="zh-TW" altLang="en-US" sz="2400" b="1" dirty="0" smtClean="0">
                <a:latin typeface="DFKai-SB"/>
                <a:ea typeface="DFKai-SB"/>
                <a:cs typeface="DFKai-SB"/>
                <a:sym typeface="DFKai-SB"/>
              </a:rPr>
              <a:t>高年級生理衛生講座</a:t>
            </a:r>
            <a:endParaRPr lang="en-US" altLang="zh-TW" sz="2400" b="1" dirty="0" smtClean="0">
              <a:latin typeface="DFKai-SB"/>
              <a:ea typeface="DFKai-SB"/>
              <a:cs typeface="DFKai-SB"/>
              <a:sym typeface="DFKai-SB"/>
            </a:endParaRPr>
          </a:p>
          <a:p>
            <a:endParaRPr lang="en-US" altLang="zh-TW" sz="24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5106220" y="4239184"/>
            <a:ext cx="33675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2400" b="1" dirty="0" smtClean="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紅字為</a:t>
            </a:r>
            <a:r>
              <a:rPr lang="zh-TW" altLang="en-US" sz="2400" b="1" dirty="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本學期的</a:t>
            </a:r>
            <a:r>
              <a:rPr lang="zh-TW" altLang="en-US" sz="2400" b="1" dirty="0" smtClean="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重點</a:t>
            </a:r>
            <a:endParaRPr lang="en-US" altLang="zh-TW" sz="2400" b="1" dirty="0" smtClean="0">
              <a:solidFill>
                <a:srgbClr val="FF0000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712" y="933440"/>
            <a:ext cx="3873009" cy="2718044"/>
          </a:xfrm>
          <a:prstGeom prst="rect">
            <a:avLst/>
          </a:prstGeom>
        </p:spPr>
      </p:pic>
      <p:pic>
        <p:nvPicPr>
          <p:cNvPr id="7" name="圖片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087" y="3756587"/>
            <a:ext cx="4505018" cy="2772710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2345976" y="6329519"/>
            <a:ext cx="5032147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行政</a:t>
            </a:r>
            <a:r>
              <a:rPr lang="zh-TW" altLang="en-US" b="1" dirty="0" smtClean="0">
                <a:latin typeface="PMingLiU" panose="02020500000000000000" pitchFamily="18" charset="-120"/>
                <a:ea typeface="PMingLiU" panose="02020500000000000000" pitchFamily="18" charset="-120"/>
              </a:rPr>
              <a:t>、</a:t>
            </a: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學年與科任代表討論下學期健促業務安排</a:t>
            </a:r>
            <a:endParaRPr lang="zh-TW" altLang="en-US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1820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/>
        </p:nvSpPr>
        <p:spPr>
          <a:xfrm>
            <a:off x="353973" y="225554"/>
            <a:ext cx="88195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000" b="1" dirty="0" smtClean="0">
                <a:solidFill>
                  <a:srgbClr val="7030A0"/>
                </a:solidFill>
                <a:latin typeface="DFKai-SB"/>
                <a:ea typeface="DFKai-SB"/>
                <a:cs typeface="DFKai-SB"/>
                <a:sym typeface="DFKai-SB"/>
              </a:rPr>
              <a:t>今年校本健康議題</a:t>
            </a:r>
            <a:r>
              <a:rPr lang="zh-TW" altLang="en-US" sz="40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</a:t>
            </a:r>
            <a:r>
              <a:rPr lang="zh-TW" altLang="en-US" sz="40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口腔保健</a:t>
            </a:r>
            <a:endParaRPr lang="en-US" altLang="zh-TW" sz="4000" b="1" dirty="0" smtClean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</p:txBody>
      </p:sp>
      <p:sp>
        <p:nvSpPr>
          <p:cNvPr id="4" name="圓角矩形 3"/>
          <p:cNvSpPr/>
          <p:nvPr/>
        </p:nvSpPr>
        <p:spPr>
          <a:xfrm>
            <a:off x="168165" y="971803"/>
            <a:ext cx="3116406" cy="2364006"/>
          </a:xfrm>
          <a:prstGeom prst="roundRect">
            <a:avLst/>
          </a:prstGeom>
          <a:blipFill>
            <a:blip r:embed="rId3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 t="-17000" b="-17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pic>
        <p:nvPicPr>
          <p:cNvPr id="5" name="圖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6426" y="1105352"/>
            <a:ext cx="3079532" cy="2135397"/>
          </a:xfrm>
          <a:prstGeom prst="rect">
            <a:avLst/>
          </a:prstGeom>
        </p:spPr>
      </p:pic>
      <p:pic>
        <p:nvPicPr>
          <p:cNvPr id="2" name="圖片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314" y="3918436"/>
            <a:ext cx="3411835" cy="2557722"/>
          </a:xfrm>
          <a:prstGeom prst="rect">
            <a:avLst/>
          </a:prstGeom>
        </p:spPr>
      </p:pic>
      <p:pic>
        <p:nvPicPr>
          <p:cNvPr id="7" name="圖片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38064" y="788276"/>
            <a:ext cx="2064057" cy="2644163"/>
          </a:xfrm>
          <a:prstGeom prst="rect">
            <a:avLst/>
          </a:prstGeom>
        </p:spPr>
      </p:pic>
      <p:pic>
        <p:nvPicPr>
          <p:cNvPr id="6" name="圖片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2284" y="3928717"/>
            <a:ext cx="3037459" cy="2277067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0" y="3432439"/>
            <a:ext cx="3426372" cy="30777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14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成立衛生保健推動委員會，定期召開會議</a:t>
            </a:r>
            <a:endParaRPr lang="zh-TW" altLang="en-US" sz="1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3563006" y="3335809"/>
            <a:ext cx="3426372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14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利用健促經費購買潔牙教具</a:t>
            </a:r>
            <a:r>
              <a:rPr lang="zh-TW" altLang="en-US" sz="1400" b="1" dirty="0" smtClean="0">
                <a:latin typeface="PMingLiU" panose="02020500000000000000" pitchFamily="18" charset="-120"/>
                <a:ea typeface="PMingLiU" panose="02020500000000000000" pitchFamily="18" charset="-120"/>
              </a:rPr>
              <a:t>、</a:t>
            </a:r>
            <a:r>
              <a:rPr lang="zh-TW" altLang="en-US" sz="14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潔牙用品供教學</a:t>
            </a:r>
            <a:r>
              <a:rPr lang="zh-TW" altLang="en-US" sz="1400" b="1" dirty="0" smtClean="0">
                <a:latin typeface="PMingLiU" panose="02020500000000000000" pitchFamily="18" charset="-120"/>
                <a:ea typeface="PMingLiU" panose="02020500000000000000" pitchFamily="18" charset="-120"/>
              </a:rPr>
              <a:t>，</a:t>
            </a:r>
            <a:r>
              <a:rPr lang="zh-TW" altLang="en-US" sz="14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並購買牙刷當學生獎勵品</a:t>
            </a:r>
            <a:endParaRPr lang="zh-TW" altLang="en-US" sz="1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7084134" y="3546546"/>
            <a:ext cx="2017987" cy="30777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14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表單化並按月收紀錄表</a:t>
            </a:r>
          </a:p>
        </p:txBody>
      </p:sp>
      <p:sp>
        <p:nvSpPr>
          <p:cNvPr id="12" name="矩形 11"/>
          <p:cNvSpPr/>
          <p:nvPr/>
        </p:nvSpPr>
        <p:spPr>
          <a:xfrm>
            <a:off x="73462" y="6466474"/>
            <a:ext cx="4698722" cy="33855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zh-TW" altLang="en-US" sz="1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實施含氟漱口水計畫</a:t>
            </a:r>
            <a:r>
              <a:rPr lang="zh-TW" altLang="en-US" sz="1600" b="1" dirty="0" smtClean="0">
                <a:latin typeface="PMingLiU" panose="02020500000000000000" pitchFamily="18" charset="-120"/>
                <a:ea typeface="PMingLiU" panose="02020500000000000000" pitchFamily="18" charset="-120"/>
              </a:rPr>
              <a:t>，</a:t>
            </a:r>
            <a:r>
              <a:rPr lang="zh-TW" altLang="en-US" sz="1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每</a:t>
            </a:r>
            <a:r>
              <a:rPr lang="zh-TW" altLang="en-US" sz="1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周</a:t>
            </a:r>
            <a:r>
              <a:rPr lang="zh-TW" altLang="en-US" sz="1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三固定執行</a:t>
            </a:r>
            <a:r>
              <a:rPr lang="zh-TW" altLang="en-US" sz="1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使用漱口水</a:t>
            </a:r>
          </a:p>
        </p:txBody>
      </p:sp>
      <p:sp>
        <p:nvSpPr>
          <p:cNvPr id="13" name="矩形 12"/>
          <p:cNvSpPr/>
          <p:nvPr/>
        </p:nvSpPr>
        <p:spPr>
          <a:xfrm>
            <a:off x="5276192" y="6220253"/>
            <a:ext cx="326243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zh-TW" altLang="en-US" sz="1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朝會時間對師生宣導健康促進議題</a:t>
            </a:r>
            <a:endParaRPr lang="en-US" altLang="zh-TW" sz="16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1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或提供相關口腔保健資訊</a:t>
            </a:r>
            <a:endParaRPr lang="zh-TW" altLang="en-US" sz="16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47969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509" y="0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353973" y="225554"/>
            <a:ext cx="88195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0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0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0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健康政策</a:t>
            </a:r>
            <a:endParaRPr lang="en-US" altLang="zh-TW" sz="40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8551" y="993366"/>
            <a:ext cx="3719536" cy="3598606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5297705" y="4607774"/>
            <a:ext cx="334244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鼓勵餐後座位自主潔牙</a:t>
            </a:r>
            <a:endParaRPr lang="zh-TW" altLang="en-US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12" name="圖片 11">
            <a:extLst>
              <a:ext uri="{FF2B5EF4-FFF2-40B4-BE49-F238E27FC236}">
                <a16:creationId xmlns="" xmlns:a16="http://schemas.microsoft.com/office/drawing/2014/main" id="{3953DC23-76DC-463D-9AFE-45E1EAEABCD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104" t="10361" r="10000" b="10143"/>
          <a:stretch/>
        </p:blipFill>
        <p:spPr>
          <a:xfrm>
            <a:off x="0" y="1436588"/>
            <a:ext cx="4940051" cy="4922648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685800" y="6283670"/>
            <a:ext cx="369701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各班實施餐後潔牙</a:t>
            </a:r>
          </a:p>
        </p:txBody>
      </p:sp>
      <p:sp>
        <p:nvSpPr>
          <p:cNvPr id="14" name="矩形 13"/>
          <p:cNvSpPr/>
          <p:nvPr/>
        </p:nvSpPr>
        <p:spPr>
          <a:xfrm>
            <a:off x="674844" y="913368"/>
            <a:ext cx="283346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TW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2</a:t>
            </a:r>
            <a:r>
              <a:rPr lang="en-US" altLang="zh-TW" sz="28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.</a:t>
            </a:r>
            <a:r>
              <a:rPr lang="zh-TW" altLang="zh-TW" sz="28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落實餐後潔牙</a:t>
            </a:r>
            <a:endParaRPr lang="zh-TW" altLang="en-US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2991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2671" y="0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353973" y="225554"/>
            <a:ext cx="88195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0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0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0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健康政策</a:t>
            </a:r>
            <a:endParaRPr lang="en-US" altLang="zh-TW" sz="40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5304" y="1158994"/>
            <a:ext cx="3530492" cy="3305481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-50328" y="917328"/>
            <a:ext cx="496328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24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2.</a:t>
            </a:r>
            <a:r>
              <a:rPr lang="zh-TW" altLang="en-US" sz="24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每週</a:t>
            </a:r>
            <a:r>
              <a:rPr lang="zh-TW" altLang="en-US" sz="24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三執行全</a:t>
            </a:r>
            <a:r>
              <a:rPr lang="zh-TW" altLang="en-US" sz="24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班統一使用漱口水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5098330" y="4581808"/>
            <a:ext cx="338746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zh-TW" sz="2400" b="1" kern="100" dirty="0">
                <a:ea typeface="標楷體" panose="03000509000000000000" pitchFamily="65" charset="-120"/>
                <a:cs typeface="Times New Roman" panose="02020603050405020304" pitchFamily="18" charset="0"/>
              </a:rPr>
              <a:t>潔牙氟化物結合</a:t>
            </a:r>
            <a:r>
              <a:rPr lang="zh-TW" altLang="zh-TW" sz="2400" b="1" kern="100" dirty="0" smtClean="0">
                <a:ea typeface="標楷體" panose="03000509000000000000" pitchFamily="65" charset="-120"/>
                <a:cs typeface="Times New Roman" panose="02020603050405020304" pitchFamily="18" charset="0"/>
              </a:rPr>
              <a:t>：</a:t>
            </a:r>
            <a:endParaRPr lang="en-US" altLang="zh-TW" sz="2400" b="1" kern="100" dirty="0" smtClean="0"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r>
              <a:rPr lang="zh-TW" altLang="zh-TW" sz="2400" b="1" kern="100" dirty="0" smtClean="0">
                <a:ea typeface="標楷體" panose="03000509000000000000" pitchFamily="65" charset="-120"/>
                <a:cs typeface="Times New Roman" panose="02020603050405020304" pitchFamily="18" charset="0"/>
              </a:rPr>
              <a:t>使用</a:t>
            </a:r>
            <a:r>
              <a:rPr lang="en-US" altLang="zh-TW" sz="2400" b="1" kern="100" dirty="0">
                <a:ea typeface="標楷體" panose="03000509000000000000" pitchFamily="65" charset="-120"/>
                <a:cs typeface="Times New Roman" panose="02020603050405020304" pitchFamily="18" charset="0"/>
              </a:rPr>
              <a:t>&gt;1000PPM</a:t>
            </a:r>
            <a:r>
              <a:rPr lang="zh-TW" altLang="zh-TW" sz="2400" b="1" kern="100" dirty="0">
                <a:ea typeface="標楷體" panose="03000509000000000000" pitchFamily="65" charset="-120"/>
                <a:cs typeface="Times New Roman" panose="02020603050405020304" pitchFamily="18" charset="0"/>
              </a:rPr>
              <a:t>牙膏潔牙</a:t>
            </a:r>
            <a:endParaRPr lang="zh-TW" altLang="en-US" sz="2400" b="1" dirty="0"/>
          </a:p>
        </p:txBody>
      </p:sp>
      <p:pic>
        <p:nvPicPr>
          <p:cNvPr id="12" name="圖片 11">
            <a:extLst>
              <a:ext uri="{FF2B5EF4-FFF2-40B4-BE49-F238E27FC236}">
                <a16:creationId xmlns="" xmlns:a16="http://schemas.microsoft.com/office/drawing/2014/main" id="{2D9709DD-ABA0-49BE-BB72-65179EC3EFD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157" t="26104" r="5661" b="6735"/>
          <a:stretch/>
        </p:blipFill>
        <p:spPr>
          <a:xfrm>
            <a:off x="-92670" y="1378994"/>
            <a:ext cx="5098330" cy="541250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403213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54790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353973" y="-111893"/>
            <a:ext cx="88195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0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0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0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健康政策</a:t>
            </a:r>
            <a:endParaRPr lang="en-US" altLang="zh-TW" sz="40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4925132" y="4570863"/>
            <a:ext cx="338746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zh-TW" sz="2400" kern="100" dirty="0">
                <a:ea typeface="標楷體" panose="03000509000000000000" pitchFamily="65" charset="-120"/>
                <a:cs typeface="Times New Roman" panose="02020603050405020304" pitchFamily="18" charset="0"/>
              </a:rPr>
              <a:t>潔牙氟化物結合</a:t>
            </a:r>
            <a:r>
              <a:rPr lang="zh-TW" altLang="zh-TW" sz="2400" kern="100" dirty="0" smtClean="0">
                <a:ea typeface="標楷體" panose="03000509000000000000" pitchFamily="65" charset="-120"/>
                <a:cs typeface="Times New Roman" panose="02020603050405020304" pitchFamily="18" charset="0"/>
              </a:rPr>
              <a:t>：</a:t>
            </a:r>
            <a:endParaRPr lang="en-US" altLang="zh-TW" sz="2400" kern="100" dirty="0" smtClean="0"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r>
              <a:rPr lang="zh-TW" altLang="zh-TW" sz="2400" kern="100" dirty="0" smtClean="0">
                <a:ea typeface="標楷體" panose="03000509000000000000" pitchFamily="65" charset="-120"/>
                <a:cs typeface="Times New Roman" panose="02020603050405020304" pitchFamily="18" charset="0"/>
              </a:rPr>
              <a:t>使用</a:t>
            </a:r>
            <a:r>
              <a:rPr lang="en-US" altLang="zh-TW" sz="2400" kern="100" dirty="0">
                <a:ea typeface="標楷體" panose="03000509000000000000" pitchFamily="65" charset="-120"/>
                <a:cs typeface="Times New Roman" panose="02020603050405020304" pitchFamily="18" charset="0"/>
              </a:rPr>
              <a:t>&gt;1000PPM</a:t>
            </a:r>
            <a:r>
              <a:rPr lang="zh-TW" altLang="zh-TW" sz="2400" kern="100" dirty="0">
                <a:ea typeface="標楷體" panose="03000509000000000000" pitchFamily="65" charset="-120"/>
                <a:cs typeface="Times New Roman" panose="02020603050405020304" pitchFamily="18" charset="0"/>
              </a:rPr>
              <a:t>牙膏潔牙</a:t>
            </a:r>
            <a:endParaRPr lang="zh-TW" altLang="en-US" sz="2400" dirty="0"/>
          </a:p>
        </p:txBody>
      </p:sp>
      <p:pic>
        <p:nvPicPr>
          <p:cNvPr id="10" name="圖片 9">
            <a:extLst>
              <a:ext uri="{FF2B5EF4-FFF2-40B4-BE49-F238E27FC236}">
                <a16:creationId xmlns="" xmlns:a16="http://schemas.microsoft.com/office/drawing/2014/main" id="{A2B410D5-C693-4427-8070-6B4A043BB06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1503"/>
          <a:stretch/>
        </p:blipFill>
        <p:spPr>
          <a:xfrm>
            <a:off x="499575" y="1172774"/>
            <a:ext cx="8339625" cy="5579802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685799" y="552043"/>
            <a:ext cx="762679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4.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辦理</a:t>
            </a:r>
            <a:r>
              <a:rPr lang="zh-TW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全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校口腔</a:t>
            </a:r>
            <a:r>
              <a:rPr lang="zh-TW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衛教講座</a:t>
            </a:r>
            <a:r>
              <a:rPr lang="zh-TW" altLang="zh-TW" sz="2800" dirty="0"/>
              <a:t>。</a:t>
            </a:r>
          </a:p>
        </p:txBody>
      </p:sp>
    </p:spTree>
    <p:extLst>
      <p:ext uri="{BB962C8B-B14F-4D97-AF65-F5344CB8AC3E}">
        <p14:creationId xmlns="" xmlns:p14="http://schemas.microsoft.com/office/powerpoint/2010/main" val="2686117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76986" y="170725"/>
            <a:ext cx="8819536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400" b="1" dirty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400" b="1" dirty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健康政策</a:t>
            </a:r>
            <a:endParaRPr lang="en-US" altLang="zh-TW" sz="4400" b="1" dirty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r>
              <a:rPr lang="en-US" altLang="zh-TW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2.</a:t>
            </a:r>
            <a:r>
              <a:rPr lang="zh-TW" altLang="en-US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護理師進行全校性口腔衛教宣導</a:t>
            </a:r>
            <a:endParaRPr lang="en-US" altLang="zh-TW" sz="28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5804955" y="992904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zh-TW" b="1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實施日期</a:t>
            </a:r>
            <a:endParaRPr lang="zh-TW" altLang="en-US" b="1" dirty="0"/>
          </a:p>
        </p:txBody>
      </p:sp>
      <p:sp>
        <p:nvSpPr>
          <p:cNvPr id="21" name="矩形 20"/>
          <p:cNvSpPr/>
          <p:nvPr/>
        </p:nvSpPr>
        <p:spPr>
          <a:xfrm>
            <a:off x="7001444" y="992904"/>
            <a:ext cx="17427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b="1" kern="100" dirty="0" smtClean="0">
                <a:latin typeface="Times New Roman" panose="02020603050405020304" pitchFamily="18" charset="0"/>
              </a:rPr>
              <a:t>109</a:t>
            </a:r>
            <a:r>
              <a:rPr lang="zh-TW" altLang="zh-TW" b="1" kern="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TW" b="1" kern="100" dirty="0" smtClean="0">
                <a:latin typeface="Times New Roman" panose="02020603050405020304" pitchFamily="18" charset="0"/>
              </a:rPr>
              <a:t> 12</a:t>
            </a:r>
            <a:r>
              <a:rPr lang="zh-TW" altLang="zh-TW" b="1" kern="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月</a:t>
            </a:r>
            <a:r>
              <a:rPr lang="en-US" altLang="zh-TW" b="1" kern="100" dirty="0" smtClean="0">
                <a:latin typeface="Times New Roman" panose="02020603050405020304" pitchFamily="18" charset="0"/>
              </a:rPr>
              <a:t>06</a:t>
            </a:r>
            <a:r>
              <a:rPr lang="zh-TW" altLang="zh-TW" b="1" kern="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日</a:t>
            </a:r>
            <a:endParaRPr lang="zh-TW" altLang="en-US" b="1" dirty="0"/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294" y="1421413"/>
            <a:ext cx="3554069" cy="2662560"/>
          </a:xfrm>
          <a:prstGeom prst="rect">
            <a:avLst/>
          </a:prstGeom>
        </p:spPr>
      </p:pic>
      <p:pic>
        <p:nvPicPr>
          <p:cNvPr id="8" name="圖片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412" y="1403304"/>
            <a:ext cx="3637799" cy="2527392"/>
          </a:xfrm>
          <a:prstGeom prst="rect">
            <a:avLst/>
          </a:prstGeom>
        </p:spPr>
      </p:pic>
      <p:pic>
        <p:nvPicPr>
          <p:cNvPr id="6" name="圖片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782" y="4226094"/>
            <a:ext cx="3554069" cy="2574228"/>
          </a:xfrm>
          <a:prstGeom prst="rect">
            <a:avLst/>
          </a:prstGeom>
        </p:spPr>
      </p:pic>
      <p:pic>
        <p:nvPicPr>
          <p:cNvPr id="9" name="圖片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9172" y="4079069"/>
            <a:ext cx="3655040" cy="273820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50244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54790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353973" y="-111893"/>
            <a:ext cx="88195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0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0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0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健康政策</a:t>
            </a:r>
            <a:endParaRPr lang="en-US" altLang="zh-TW" sz="40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80" y="662229"/>
            <a:ext cx="4672361" cy="3776242"/>
          </a:xfrm>
          <a:prstGeom prst="rect">
            <a:avLst/>
          </a:prstGeom>
        </p:spPr>
      </p:pic>
      <p:pic>
        <p:nvPicPr>
          <p:cNvPr id="7" name="圖片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73083" y="724829"/>
            <a:ext cx="4156734" cy="4059044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91380" y="4715914"/>
            <a:ext cx="564726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zh-TW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宣導</a:t>
            </a:r>
            <a:r>
              <a:rPr lang="zh-TW" altLang="zh-TW" sz="28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定期更新潔牙</a:t>
            </a:r>
            <a:r>
              <a:rPr lang="zh-TW" altLang="zh-TW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工具</a:t>
            </a:r>
            <a:r>
              <a:rPr lang="zh-TW" altLang="en-US" sz="2800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：</a:t>
            </a:r>
            <a:endParaRPr lang="en-US" altLang="zh-TW" sz="2800" b="1" kern="100" dirty="0" smtClean="0">
              <a:latin typeface="PMingLiU" panose="02020500000000000000" pitchFamily="18" charset="-12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altLang="zh-TW" sz="2800" b="1" kern="100" dirty="0" smtClean="0">
                <a:latin typeface="Poor Richard" panose="02080502050505020702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1.</a:t>
            </a:r>
            <a:r>
              <a:rPr lang="zh-TW" altLang="en-US" sz="2800" b="1" kern="100" dirty="0" smtClean="0">
                <a:latin typeface="Poor Richard" panose="02080502050505020702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  </a:t>
            </a:r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學生定期檢查牙刷的使用狀況</a:t>
            </a:r>
            <a:endParaRPr lang="en-US" altLang="zh-TW" sz="2800" b="1" kern="100" dirty="0" smtClean="0">
              <a:latin typeface="標楷體" panose="03000509000000000000" pitchFamily="65" charset="-12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r>
              <a:rPr lang="en-US" altLang="zh-TW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2.</a:t>
            </a:r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選擇</a:t>
            </a:r>
            <a:r>
              <a:rPr lang="en-US" altLang="zh-TW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1000PPM</a:t>
            </a:r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的牙膏</a:t>
            </a:r>
            <a:r>
              <a:rPr lang="zh-TW" altLang="zh-TW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  <a:endParaRPr lang="zh-TW" altLang="en-US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1413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73509" cy="6858000"/>
          </a:xfrm>
          <a:prstGeom prst="rect">
            <a:avLst/>
          </a:prstGeom>
        </p:spPr>
      </p:pic>
      <p:sp>
        <p:nvSpPr>
          <p:cNvPr id="15" name="文字方塊 14"/>
          <p:cNvSpPr txBox="1"/>
          <p:nvPr/>
        </p:nvSpPr>
        <p:spPr>
          <a:xfrm>
            <a:off x="580665" y="5534963"/>
            <a:ext cx="7384985" cy="95410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TW" altLang="zh-TW" sz="2800" dirty="0">
                <a:solidFill>
                  <a:srgbClr val="C00000"/>
                </a:solidFill>
              </a:rPr>
              <a:t>推動餐前洗手，飯後刷牙等良好的衛生習慣</a:t>
            </a:r>
            <a:r>
              <a:rPr lang="zh-TW" altLang="en-US" sz="2800" dirty="0">
                <a:solidFill>
                  <a:srgbClr val="C00000"/>
                </a:solidFill>
              </a:rPr>
              <a:t>；</a:t>
            </a:r>
            <a:endParaRPr lang="en-US" altLang="zh-TW" sz="2800" dirty="0">
              <a:solidFill>
                <a:srgbClr val="C00000"/>
              </a:solidFill>
            </a:endParaRPr>
          </a:p>
          <a:p>
            <a:r>
              <a:rPr lang="zh-TW" altLang="en-US" sz="2800" dirty="0">
                <a:solidFill>
                  <a:srgbClr val="C00000"/>
                </a:solidFill>
              </a:rPr>
              <a:t>低年級配合世界洗手日進行教學</a:t>
            </a:r>
          </a:p>
        </p:txBody>
      </p:sp>
      <p:sp>
        <p:nvSpPr>
          <p:cNvPr id="16" name="文字方塊 15"/>
          <p:cNvSpPr txBox="1"/>
          <p:nvPr/>
        </p:nvSpPr>
        <p:spPr>
          <a:xfrm>
            <a:off x="1908048" y="2871216"/>
            <a:ext cx="3291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</p:txBody>
      </p:sp>
      <p:sp>
        <p:nvSpPr>
          <p:cNvPr id="17" name="文字方塊 16"/>
          <p:cNvSpPr txBox="1"/>
          <p:nvPr/>
        </p:nvSpPr>
        <p:spPr>
          <a:xfrm>
            <a:off x="1908048" y="2871216"/>
            <a:ext cx="3602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</p:txBody>
      </p:sp>
      <p:pic>
        <p:nvPicPr>
          <p:cNvPr id="11" name="圖片 10">
            <a:extLst>
              <a:ext uri="{FF2B5EF4-FFF2-40B4-BE49-F238E27FC236}">
                <a16:creationId xmlns="" xmlns:a16="http://schemas.microsoft.com/office/drawing/2014/main" id="{202FF8B5-F24B-4A27-98E5-DB5F9DA712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472886" y="2801807"/>
            <a:ext cx="2194560" cy="2704288"/>
          </a:xfrm>
          <a:prstGeom prst="rect">
            <a:avLst/>
          </a:prstGeom>
        </p:spPr>
      </p:pic>
      <p:pic>
        <p:nvPicPr>
          <p:cNvPr id="22" name="圖片 21">
            <a:extLst>
              <a:ext uri="{FF2B5EF4-FFF2-40B4-BE49-F238E27FC236}">
                <a16:creationId xmlns="" xmlns:a16="http://schemas.microsoft.com/office/drawing/2014/main" id="{D00349EA-6817-4838-A547-EA9980524AE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484525" y="420906"/>
            <a:ext cx="2194560" cy="2681009"/>
          </a:xfrm>
          <a:prstGeom prst="rect">
            <a:avLst/>
          </a:prstGeom>
        </p:spPr>
      </p:pic>
      <p:pic>
        <p:nvPicPr>
          <p:cNvPr id="24" name="圖片 23">
            <a:extLst>
              <a:ext uri="{FF2B5EF4-FFF2-40B4-BE49-F238E27FC236}">
                <a16:creationId xmlns="" xmlns:a16="http://schemas.microsoft.com/office/drawing/2014/main" id="{EAE6CF18-597F-4A38-BACD-8384E698CE5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9622" y="688008"/>
            <a:ext cx="2806496" cy="2183209"/>
          </a:xfrm>
          <a:prstGeom prst="rect">
            <a:avLst/>
          </a:prstGeom>
        </p:spPr>
      </p:pic>
      <p:pic>
        <p:nvPicPr>
          <p:cNvPr id="28" name="圖片 27">
            <a:extLst>
              <a:ext uri="{FF2B5EF4-FFF2-40B4-BE49-F238E27FC236}">
                <a16:creationId xmlns="" xmlns:a16="http://schemas.microsoft.com/office/drawing/2014/main" id="{ED042C6A-B2E6-4DDD-9C4C-8D8D1D9553C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61402" y="3056671"/>
            <a:ext cx="2806496" cy="2237878"/>
          </a:xfrm>
          <a:prstGeom prst="rect">
            <a:avLst/>
          </a:prstGeom>
        </p:spPr>
      </p:pic>
      <p:pic>
        <p:nvPicPr>
          <p:cNvPr id="30" name="圖片 29">
            <a:extLst>
              <a:ext uri="{FF2B5EF4-FFF2-40B4-BE49-F238E27FC236}">
                <a16:creationId xmlns="" xmlns:a16="http://schemas.microsoft.com/office/drawing/2014/main" id="{1FE04B96-12BF-4EDF-B23A-4868F725876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35985" y="664131"/>
            <a:ext cx="2756247" cy="2207086"/>
          </a:xfrm>
          <a:prstGeom prst="rect">
            <a:avLst/>
          </a:prstGeom>
        </p:spPr>
      </p:pic>
      <p:pic>
        <p:nvPicPr>
          <p:cNvPr id="72706" name="圖片 72705">
            <a:extLst>
              <a:ext uri="{FF2B5EF4-FFF2-40B4-BE49-F238E27FC236}">
                <a16:creationId xmlns="" xmlns:a16="http://schemas.microsoft.com/office/drawing/2014/main" id="{8AD5C533-860B-4391-98FF-706D364EC598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6685" r="10390"/>
          <a:stretch/>
        </p:blipFill>
        <p:spPr>
          <a:xfrm>
            <a:off x="3082820" y="3087463"/>
            <a:ext cx="2980107" cy="220708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97147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755" y="150188"/>
            <a:ext cx="9173509" cy="6858000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3530741" y="224361"/>
            <a:ext cx="5419295" cy="584775"/>
          </a:xfrm>
          <a:prstGeom prst="rect">
            <a:avLst/>
          </a:prstGeom>
          <a:solidFill>
            <a:schemeClr val="bg2">
              <a:lumMod val="1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zh-TW" sz="3200" dirty="0">
                <a:solidFill>
                  <a:schemeClr val="bg1"/>
                </a:solidFill>
              </a:rPr>
              <a:t>推廣多喝開水少喝含糖飲料</a:t>
            </a:r>
            <a:endParaRPr lang="zh-TW" altLang="en-US" sz="3200" dirty="0">
              <a:solidFill>
                <a:schemeClr val="bg1"/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="" xmlns:a16="http://schemas.microsoft.com/office/drawing/2014/main" id="{E12299BE-D5E4-4F58-B043-5D91892863A2}"/>
              </a:ext>
            </a:extLst>
          </p:cNvPr>
          <p:cNvSpPr txBox="1"/>
          <p:nvPr/>
        </p:nvSpPr>
        <p:spPr>
          <a:xfrm>
            <a:off x="379133" y="5875165"/>
            <a:ext cx="5116197" cy="954107"/>
          </a:xfrm>
          <a:prstGeom prst="rect">
            <a:avLst/>
          </a:prstGeom>
          <a:solidFill>
            <a:srgbClr val="0000FF"/>
          </a:solidFill>
        </p:spPr>
        <p:txBody>
          <a:bodyPr wrap="square" rtlCol="0">
            <a:spAutoFit/>
          </a:bodyPr>
          <a:lstStyle/>
          <a:p>
            <a:r>
              <a:rPr lang="zh-TW" altLang="en-US" sz="2800" dirty="0">
                <a:solidFill>
                  <a:srgbClr val="FFFF00"/>
                </a:solidFill>
              </a:rPr>
              <a:t>向董氏基金會申請提供親師生加強健康觀念</a:t>
            </a:r>
          </a:p>
        </p:txBody>
      </p:sp>
      <p:pic>
        <p:nvPicPr>
          <p:cNvPr id="6" name="圖片 5">
            <a:extLst>
              <a:ext uri="{FF2B5EF4-FFF2-40B4-BE49-F238E27FC236}">
                <a16:creationId xmlns="" xmlns:a16="http://schemas.microsoft.com/office/drawing/2014/main" id="{2D3D756A-DA55-454E-B7DE-98D0945FF4B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978" t="15923" r="32577"/>
          <a:stretch/>
        </p:blipFill>
        <p:spPr>
          <a:xfrm>
            <a:off x="591688" y="1027911"/>
            <a:ext cx="2875267" cy="4157412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="" xmlns:a16="http://schemas.microsoft.com/office/drawing/2014/main" id="{C2AD2C59-3292-488A-A9FF-35653F1BF42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5978" t="20498" r="32577"/>
          <a:stretch/>
        </p:blipFill>
        <p:spPr>
          <a:xfrm>
            <a:off x="6246507" y="701415"/>
            <a:ext cx="2875266" cy="3931169"/>
          </a:xfrm>
          <a:prstGeom prst="rect">
            <a:avLst/>
          </a:prstGeom>
        </p:spPr>
      </p:pic>
      <p:pic>
        <p:nvPicPr>
          <p:cNvPr id="14" name="圖片 13">
            <a:extLst>
              <a:ext uri="{FF2B5EF4-FFF2-40B4-BE49-F238E27FC236}">
                <a16:creationId xmlns="" xmlns:a16="http://schemas.microsoft.com/office/drawing/2014/main" id="{CECDA513-1F07-4B8F-990D-02C432DE75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4756" y="3579188"/>
            <a:ext cx="3246323" cy="2281125"/>
          </a:xfrm>
          <a:prstGeom prst="rect">
            <a:avLst/>
          </a:prstGeom>
        </p:spPr>
      </p:pic>
      <p:pic>
        <p:nvPicPr>
          <p:cNvPr id="16" name="圖片 15">
            <a:extLst>
              <a:ext uri="{FF2B5EF4-FFF2-40B4-BE49-F238E27FC236}">
                <a16:creationId xmlns="" xmlns:a16="http://schemas.microsoft.com/office/drawing/2014/main" id="{C1BB462B-CCCD-47A5-B37C-3FE81899543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89217" y="4265896"/>
            <a:ext cx="3246323" cy="2591166"/>
          </a:xfrm>
          <a:prstGeom prst="rect">
            <a:avLst/>
          </a:prstGeom>
        </p:spPr>
      </p:pic>
      <p:pic>
        <p:nvPicPr>
          <p:cNvPr id="21" name="圖片 20">
            <a:extLst>
              <a:ext uri="{FF2B5EF4-FFF2-40B4-BE49-F238E27FC236}">
                <a16:creationId xmlns="" xmlns:a16="http://schemas.microsoft.com/office/drawing/2014/main" id="{8E5E3576-29DE-4487-BB4B-109F5B13A76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6484"/>
          <a:stretch/>
        </p:blipFill>
        <p:spPr>
          <a:xfrm>
            <a:off x="3466955" y="982835"/>
            <a:ext cx="2973056" cy="1965180"/>
          </a:xfrm>
          <a:prstGeom prst="rect">
            <a:avLst/>
          </a:prstGeom>
        </p:spPr>
      </p:pic>
      <p:pic>
        <p:nvPicPr>
          <p:cNvPr id="23" name="圖片 22">
            <a:extLst>
              <a:ext uri="{FF2B5EF4-FFF2-40B4-BE49-F238E27FC236}">
                <a16:creationId xmlns="" xmlns:a16="http://schemas.microsoft.com/office/drawing/2014/main" id="{3849F73E-753F-4DE0-AC46-6CB9FDF98D58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-1783" t="27041" r="1783" b="-12471"/>
          <a:stretch/>
        </p:blipFill>
        <p:spPr>
          <a:xfrm>
            <a:off x="3224864" y="2948015"/>
            <a:ext cx="2044005" cy="2591166"/>
          </a:xfrm>
          <a:prstGeom prst="rect">
            <a:avLst/>
          </a:prstGeom>
        </p:spPr>
      </p:pic>
      <p:sp>
        <p:nvSpPr>
          <p:cNvPr id="17" name="矩形 16"/>
          <p:cNvSpPr/>
          <p:nvPr/>
        </p:nvSpPr>
        <p:spPr>
          <a:xfrm>
            <a:off x="70678" y="302588"/>
            <a:ext cx="3160889" cy="646331"/>
          </a:xfrm>
          <a:prstGeom prst="rect">
            <a:avLst/>
          </a:prstGeom>
          <a:solidFill>
            <a:schemeClr val="bg1">
              <a:alpha val="8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3600" dirty="0" smtClean="0">
                <a:solidFill>
                  <a:schemeClr val="bg1"/>
                </a:solidFill>
              </a:rPr>
              <a:t>執行直成效</a:t>
            </a:r>
            <a:endParaRPr lang="zh-TW" altLang="en-US" sz="3600" dirty="0">
              <a:solidFill>
                <a:schemeClr val="bg1"/>
              </a:solidFill>
            </a:endParaRPr>
          </a:p>
        </p:txBody>
      </p:sp>
      <p:sp>
        <p:nvSpPr>
          <p:cNvPr id="18" name="文字方塊 17"/>
          <p:cNvSpPr txBox="1"/>
          <p:nvPr/>
        </p:nvSpPr>
        <p:spPr>
          <a:xfrm>
            <a:off x="379133" y="224361"/>
            <a:ext cx="2801916" cy="95410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C00000"/>
                </a:solidFill>
              </a:rPr>
              <a:t>109</a:t>
            </a:r>
            <a:r>
              <a:rPr lang="zh-TW" altLang="en-US" sz="2800" dirty="0" smtClean="0">
                <a:solidFill>
                  <a:srgbClr val="C00000"/>
                </a:solidFill>
              </a:rPr>
              <a:t>口腔議題執行成效</a:t>
            </a:r>
            <a:endParaRPr lang="zh-TW" altLang="en-US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49063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755" y="0"/>
            <a:ext cx="9173509" cy="6858000"/>
          </a:xfrm>
          <a:prstGeom prst="rect">
            <a:avLst/>
          </a:prstGeom>
        </p:spPr>
      </p:pic>
      <p:sp>
        <p:nvSpPr>
          <p:cNvPr id="9" name="Google Shape;303;p26"/>
          <p:cNvSpPr txBox="1"/>
          <p:nvPr/>
        </p:nvSpPr>
        <p:spPr>
          <a:xfrm>
            <a:off x="85213" y="1447131"/>
            <a:ext cx="7772400" cy="4524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/>
            <a:r>
              <a:rPr lang="en-US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1.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提供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充足水龍頭、洗手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台配置。</a:t>
            </a:r>
            <a:endParaRPr lang="en-US" altLang="zh-TW" sz="36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/>
            <a:r>
              <a:rPr lang="en-US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2.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設置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飲水機，定期更換濾心與水質檢測，定期清洗水塔</a:t>
            </a:r>
          </a:p>
          <a:p>
            <a:pPr lvl="0"/>
            <a:r>
              <a:rPr lang="en-US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3</a:t>
            </a:r>
            <a:r>
              <a:rPr lang="en-US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配合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教育局的健康中心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設備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更新，淘汰不適用設備。</a:t>
            </a:r>
          </a:p>
          <a:p>
            <a:r>
              <a:rPr lang="en-US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4</a:t>
            </a:r>
            <a:r>
              <a:rPr lang="en-US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申購立鏡、牙菌班顯示劑、牙線、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牙刷，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牙齒模型等提供貝氏刷牙法教學使用。</a:t>
            </a:r>
            <a:endParaRPr sz="3600" b="1" dirty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  <a:cs typeface="BiauKai"/>
              <a:sym typeface="BiauKai"/>
            </a:endParaRPr>
          </a:p>
        </p:txBody>
      </p:sp>
      <p:grpSp>
        <p:nvGrpSpPr>
          <p:cNvPr id="5" name="Group 2"/>
          <p:cNvGrpSpPr>
            <a:grpSpLocks/>
          </p:cNvGrpSpPr>
          <p:nvPr/>
        </p:nvGrpSpPr>
        <p:grpSpPr bwMode="auto">
          <a:xfrm>
            <a:off x="434751" y="-94089"/>
            <a:ext cx="8794486" cy="6858000"/>
            <a:chOff x="-27" y="1"/>
            <a:chExt cx="13848" cy="10800"/>
          </a:xfrm>
        </p:grpSpPr>
        <p:sp>
          <p:nvSpPr>
            <p:cNvPr id="6" name="Freeform 3"/>
            <p:cNvSpPr>
              <a:spLocks/>
            </p:cNvSpPr>
            <p:nvPr/>
          </p:nvSpPr>
          <p:spPr bwMode="auto">
            <a:xfrm>
              <a:off x="13801" y="1"/>
              <a:ext cx="20" cy="10800"/>
            </a:xfrm>
            <a:custGeom>
              <a:avLst/>
              <a:gdLst>
                <a:gd name="T0" fmla="*/ 0 w 20"/>
                <a:gd name="T1" fmla="*/ 0 h 10800"/>
                <a:gd name="T2" fmla="*/ 0 w 20"/>
                <a:gd name="T3" fmla="*/ 10799 h 108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" h="10800">
                  <a:moveTo>
                    <a:pt x="0" y="0"/>
                  </a:moveTo>
                  <a:lnTo>
                    <a:pt x="0" y="10799"/>
                  </a:lnTo>
                </a:path>
              </a:pathLst>
            </a:custGeom>
            <a:noFill/>
            <a:ln w="38100">
              <a:solidFill>
                <a:srgbClr val="FDC3AD"/>
              </a:solidFill>
              <a:round/>
              <a:headEnd/>
              <a:tailEnd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TW" altLang="en-US"/>
            </a:p>
          </p:txBody>
        </p:sp>
        <p:sp>
          <p:nvSpPr>
            <p:cNvPr id="8" name="Freeform 4"/>
            <p:cNvSpPr>
              <a:spLocks/>
            </p:cNvSpPr>
            <p:nvPr/>
          </p:nvSpPr>
          <p:spPr bwMode="auto">
            <a:xfrm>
              <a:off x="12844" y="9000"/>
              <a:ext cx="864" cy="864"/>
            </a:xfrm>
            <a:custGeom>
              <a:avLst/>
              <a:gdLst>
                <a:gd name="T0" fmla="*/ 432 w 864"/>
                <a:gd name="T1" fmla="*/ 0 h 864"/>
                <a:gd name="T2" fmla="*/ 354 w 864"/>
                <a:gd name="T3" fmla="*/ 6 h 864"/>
                <a:gd name="T4" fmla="*/ 281 w 864"/>
                <a:gd name="T5" fmla="*/ 27 h 864"/>
                <a:gd name="T6" fmla="*/ 213 w 864"/>
                <a:gd name="T7" fmla="*/ 58 h 864"/>
                <a:gd name="T8" fmla="*/ 153 w 864"/>
                <a:gd name="T9" fmla="*/ 101 h 864"/>
                <a:gd name="T10" fmla="*/ 101 w 864"/>
                <a:gd name="T11" fmla="*/ 153 h 864"/>
                <a:gd name="T12" fmla="*/ 58 w 864"/>
                <a:gd name="T13" fmla="*/ 213 h 864"/>
                <a:gd name="T14" fmla="*/ 27 w 864"/>
                <a:gd name="T15" fmla="*/ 281 h 864"/>
                <a:gd name="T16" fmla="*/ 6 w 864"/>
                <a:gd name="T17" fmla="*/ 354 h 864"/>
                <a:gd name="T18" fmla="*/ 0 w 864"/>
                <a:gd name="T19" fmla="*/ 431 h 864"/>
                <a:gd name="T20" fmla="*/ 6 w 864"/>
                <a:gd name="T21" fmla="*/ 509 h 864"/>
                <a:gd name="T22" fmla="*/ 27 w 864"/>
                <a:gd name="T23" fmla="*/ 582 h 864"/>
                <a:gd name="T24" fmla="*/ 58 w 864"/>
                <a:gd name="T25" fmla="*/ 650 h 864"/>
                <a:gd name="T26" fmla="*/ 101 w 864"/>
                <a:gd name="T27" fmla="*/ 710 h 864"/>
                <a:gd name="T28" fmla="*/ 153 w 864"/>
                <a:gd name="T29" fmla="*/ 762 h 864"/>
                <a:gd name="T30" fmla="*/ 213 w 864"/>
                <a:gd name="T31" fmla="*/ 805 h 864"/>
                <a:gd name="T32" fmla="*/ 281 w 864"/>
                <a:gd name="T33" fmla="*/ 836 h 864"/>
                <a:gd name="T34" fmla="*/ 354 w 864"/>
                <a:gd name="T35" fmla="*/ 857 h 864"/>
                <a:gd name="T36" fmla="*/ 432 w 864"/>
                <a:gd name="T37" fmla="*/ 864 h 864"/>
                <a:gd name="T38" fmla="*/ 509 w 864"/>
                <a:gd name="T39" fmla="*/ 857 h 864"/>
                <a:gd name="T40" fmla="*/ 582 w 864"/>
                <a:gd name="T41" fmla="*/ 836 h 864"/>
                <a:gd name="T42" fmla="*/ 650 w 864"/>
                <a:gd name="T43" fmla="*/ 805 h 864"/>
                <a:gd name="T44" fmla="*/ 710 w 864"/>
                <a:gd name="T45" fmla="*/ 762 h 864"/>
                <a:gd name="T46" fmla="*/ 762 w 864"/>
                <a:gd name="T47" fmla="*/ 710 h 864"/>
                <a:gd name="T48" fmla="*/ 805 w 864"/>
                <a:gd name="T49" fmla="*/ 650 h 864"/>
                <a:gd name="T50" fmla="*/ 836 w 864"/>
                <a:gd name="T51" fmla="*/ 582 h 864"/>
                <a:gd name="T52" fmla="*/ 857 w 864"/>
                <a:gd name="T53" fmla="*/ 509 h 864"/>
                <a:gd name="T54" fmla="*/ 864 w 864"/>
                <a:gd name="T55" fmla="*/ 431 h 864"/>
                <a:gd name="T56" fmla="*/ 857 w 864"/>
                <a:gd name="T57" fmla="*/ 354 h 864"/>
                <a:gd name="T58" fmla="*/ 836 w 864"/>
                <a:gd name="T59" fmla="*/ 281 h 864"/>
                <a:gd name="T60" fmla="*/ 805 w 864"/>
                <a:gd name="T61" fmla="*/ 213 h 864"/>
                <a:gd name="T62" fmla="*/ 762 w 864"/>
                <a:gd name="T63" fmla="*/ 153 h 864"/>
                <a:gd name="T64" fmla="*/ 710 w 864"/>
                <a:gd name="T65" fmla="*/ 101 h 864"/>
                <a:gd name="T66" fmla="*/ 650 w 864"/>
                <a:gd name="T67" fmla="*/ 58 h 864"/>
                <a:gd name="T68" fmla="*/ 582 w 864"/>
                <a:gd name="T69" fmla="*/ 27 h 864"/>
                <a:gd name="T70" fmla="*/ 509 w 864"/>
                <a:gd name="T71" fmla="*/ 6 h 864"/>
                <a:gd name="T72" fmla="*/ 432 w 864"/>
                <a:gd name="T73" fmla="*/ 0 h 8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64" h="864">
                  <a:moveTo>
                    <a:pt x="432" y="0"/>
                  </a:moveTo>
                  <a:lnTo>
                    <a:pt x="354" y="6"/>
                  </a:lnTo>
                  <a:lnTo>
                    <a:pt x="281" y="27"/>
                  </a:lnTo>
                  <a:lnTo>
                    <a:pt x="213" y="58"/>
                  </a:lnTo>
                  <a:lnTo>
                    <a:pt x="153" y="101"/>
                  </a:lnTo>
                  <a:lnTo>
                    <a:pt x="101" y="153"/>
                  </a:lnTo>
                  <a:lnTo>
                    <a:pt x="58" y="213"/>
                  </a:lnTo>
                  <a:lnTo>
                    <a:pt x="27" y="281"/>
                  </a:lnTo>
                  <a:lnTo>
                    <a:pt x="6" y="354"/>
                  </a:lnTo>
                  <a:lnTo>
                    <a:pt x="0" y="431"/>
                  </a:lnTo>
                  <a:lnTo>
                    <a:pt x="6" y="509"/>
                  </a:lnTo>
                  <a:lnTo>
                    <a:pt x="27" y="582"/>
                  </a:lnTo>
                  <a:lnTo>
                    <a:pt x="58" y="650"/>
                  </a:lnTo>
                  <a:lnTo>
                    <a:pt x="101" y="710"/>
                  </a:lnTo>
                  <a:lnTo>
                    <a:pt x="153" y="762"/>
                  </a:lnTo>
                  <a:lnTo>
                    <a:pt x="213" y="805"/>
                  </a:lnTo>
                  <a:lnTo>
                    <a:pt x="281" y="836"/>
                  </a:lnTo>
                  <a:lnTo>
                    <a:pt x="354" y="857"/>
                  </a:lnTo>
                  <a:lnTo>
                    <a:pt x="432" y="864"/>
                  </a:lnTo>
                  <a:lnTo>
                    <a:pt x="509" y="857"/>
                  </a:lnTo>
                  <a:lnTo>
                    <a:pt x="582" y="836"/>
                  </a:lnTo>
                  <a:lnTo>
                    <a:pt x="650" y="805"/>
                  </a:lnTo>
                  <a:lnTo>
                    <a:pt x="710" y="762"/>
                  </a:lnTo>
                  <a:lnTo>
                    <a:pt x="762" y="710"/>
                  </a:lnTo>
                  <a:lnTo>
                    <a:pt x="805" y="650"/>
                  </a:lnTo>
                  <a:lnTo>
                    <a:pt x="836" y="582"/>
                  </a:lnTo>
                  <a:lnTo>
                    <a:pt x="857" y="509"/>
                  </a:lnTo>
                  <a:lnTo>
                    <a:pt x="864" y="431"/>
                  </a:lnTo>
                  <a:lnTo>
                    <a:pt x="857" y="354"/>
                  </a:lnTo>
                  <a:lnTo>
                    <a:pt x="836" y="281"/>
                  </a:lnTo>
                  <a:lnTo>
                    <a:pt x="805" y="213"/>
                  </a:lnTo>
                  <a:lnTo>
                    <a:pt x="762" y="153"/>
                  </a:lnTo>
                  <a:lnTo>
                    <a:pt x="710" y="101"/>
                  </a:lnTo>
                  <a:lnTo>
                    <a:pt x="650" y="58"/>
                  </a:lnTo>
                  <a:lnTo>
                    <a:pt x="582" y="27"/>
                  </a:lnTo>
                  <a:lnTo>
                    <a:pt x="509" y="6"/>
                  </a:lnTo>
                  <a:lnTo>
                    <a:pt x="432" y="0"/>
                  </a:lnTo>
                  <a:close/>
                </a:path>
              </a:pathLst>
            </a:custGeom>
            <a:solidFill>
              <a:srgbClr val="FD8537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TW" altLang="en-US"/>
            </a:p>
          </p:txBody>
        </p:sp>
        <p:pic>
          <p:nvPicPr>
            <p:cNvPr id="13317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27" y="414"/>
              <a:ext cx="1998" cy="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318" name="Picture 6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2" y="414"/>
              <a:ext cx="6040" cy="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319" name="Picture 7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16" y="414"/>
              <a:ext cx="7060" cy="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="" xmlns:p14="http://schemas.microsoft.com/office/powerpoint/2010/main" val="3914820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99" y="-26899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76986" y="178285"/>
            <a:ext cx="8819536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0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0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0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物質環境</a:t>
            </a:r>
            <a:endParaRPr lang="en-US" altLang="zh-TW" sz="40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en-US" altLang="zh-TW" sz="28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1.</a:t>
            </a:r>
            <a:r>
              <a:rPr lang="zh-TW" altLang="en-US" sz="28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飲水機設置及水質檢驗</a:t>
            </a:r>
            <a:endParaRPr lang="en-US" altLang="zh-TW" sz="28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70078" y="5775289"/>
            <a:ext cx="530581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每樓層配有</a:t>
            </a:r>
            <a:r>
              <a:rPr lang="zh-TW" altLang="en-US" sz="28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充足</a:t>
            </a:r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飲水設備、並按月進行水質檢驗與維護</a:t>
            </a:r>
            <a:endParaRPr lang="zh-TW" altLang="en-US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9" name="圖片 8"/>
          <p:cNvPicPr>
            <a:picLocks noChangeAspect="1"/>
          </p:cNvPicPr>
          <p:nvPr/>
        </p:nvPicPr>
        <p:blipFill rotWithShape="1">
          <a:blip r:embed="rId4"/>
          <a:srcRect l="15009" t="14300" r="13768"/>
          <a:stretch/>
        </p:blipFill>
        <p:spPr>
          <a:xfrm>
            <a:off x="201736" y="2039006"/>
            <a:ext cx="2521247" cy="3280493"/>
          </a:xfrm>
          <a:prstGeom prst="rect">
            <a:avLst/>
          </a:prstGeom>
        </p:spPr>
      </p:pic>
      <p:pic>
        <p:nvPicPr>
          <p:cNvPr id="10" name="圖片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0371" y="1317058"/>
            <a:ext cx="3738582" cy="4458231"/>
          </a:xfrm>
          <a:prstGeom prst="rect">
            <a:avLst/>
          </a:prstGeom>
        </p:spPr>
      </p:pic>
      <p:pic>
        <p:nvPicPr>
          <p:cNvPr id="11" name="圖片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5539" y="1522242"/>
            <a:ext cx="2357969" cy="2221083"/>
          </a:xfrm>
          <a:prstGeom prst="rect">
            <a:avLst/>
          </a:prstGeom>
        </p:spPr>
      </p:pic>
      <p:sp>
        <p:nvSpPr>
          <p:cNvPr id="12" name="矩形 11"/>
          <p:cNvSpPr/>
          <p:nvPr/>
        </p:nvSpPr>
        <p:spPr>
          <a:xfrm>
            <a:off x="6815539" y="3767465"/>
            <a:ext cx="23774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班班有洗手台</a:t>
            </a:r>
            <a:endParaRPr lang="zh-TW" altLang="en-US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73328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9173509" cy="6858000"/>
          </a:xfrm>
          <a:prstGeom prst="rect">
            <a:avLst/>
          </a:prstGeom>
        </p:spPr>
      </p:pic>
      <p:sp>
        <p:nvSpPr>
          <p:cNvPr id="15" name="文字方塊 14"/>
          <p:cNvSpPr txBox="1"/>
          <p:nvPr/>
        </p:nvSpPr>
        <p:spPr>
          <a:xfrm>
            <a:off x="5633136" y="4859312"/>
            <a:ext cx="3457779" cy="138499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TW" altLang="zh-TW" sz="2800" dirty="0"/>
              <a:t>設置飲水機，定期濾心更換與水質檢測，並定期清洗水塔。</a:t>
            </a:r>
            <a:endParaRPr lang="zh-TW" altLang="en-US" sz="2800" dirty="0"/>
          </a:p>
        </p:txBody>
      </p:sp>
      <p:sp>
        <p:nvSpPr>
          <p:cNvPr id="16" name="文字方塊 15"/>
          <p:cNvSpPr txBox="1"/>
          <p:nvPr/>
        </p:nvSpPr>
        <p:spPr>
          <a:xfrm>
            <a:off x="1908048" y="2871216"/>
            <a:ext cx="3291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</p:txBody>
      </p:sp>
      <p:sp>
        <p:nvSpPr>
          <p:cNvPr id="17" name="文字方塊 16"/>
          <p:cNvSpPr txBox="1"/>
          <p:nvPr/>
        </p:nvSpPr>
        <p:spPr>
          <a:xfrm>
            <a:off x="1908048" y="2871216"/>
            <a:ext cx="3602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</p:txBody>
      </p:sp>
      <p:pic>
        <p:nvPicPr>
          <p:cNvPr id="6" name="圖片 5">
            <a:extLst>
              <a:ext uri="{FF2B5EF4-FFF2-40B4-BE49-F238E27FC236}">
                <a16:creationId xmlns="" xmlns:a16="http://schemas.microsoft.com/office/drawing/2014/main" id="{19771ADB-C344-427C-BA11-0380AC01AB2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208" t="3711" r="8670" b="7766"/>
          <a:stretch/>
        </p:blipFill>
        <p:spPr>
          <a:xfrm>
            <a:off x="-103442" y="100768"/>
            <a:ext cx="5531634" cy="6749045"/>
          </a:xfrm>
          <a:prstGeom prst="rect">
            <a:avLst/>
          </a:prstGeom>
        </p:spPr>
      </p:pic>
      <p:pic>
        <p:nvPicPr>
          <p:cNvPr id="72705" name="Picture 1" descr="C:\Users\admin\Downloads\cm8k-1553762719-08171-14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10785" y="352933"/>
            <a:ext cx="3457778" cy="41744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421545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2552" y="0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76986" y="178285"/>
            <a:ext cx="8819536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0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0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0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物質環境</a:t>
            </a:r>
            <a:endParaRPr lang="en-US" altLang="zh-TW" sz="40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en-US" altLang="zh-TW" sz="2800" b="1" dirty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2</a:t>
            </a:r>
            <a:r>
              <a:rPr lang="en-US" altLang="zh-TW" sz="28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.</a:t>
            </a:r>
            <a:r>
              <a:rPr lang="zh-TW" altLang="en-US" sz="28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申購潔牙氟化物用品</a:t>
            </a:r>
            <a:endParaRPr lang="en-US" altLang="zh-TW" sz="28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176986" y="5542816"/>
            <a:ext cx="456228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每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周三定期執行使用漱口水</a:t>
            </a:r>
            <a:endParaRPr lang="zh-TW" altLang="en-US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5178889" y="5067588"/>
            <a:ext cx="357511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各班每周完成漱口水紀錄表</a:t>
            </a:r>
            <a:endParaRPr lang="zh-TW" altLang="en-US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15" name="圖片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995" y="1505936"/>
            <a:ext cx="4628054" cy="3848002"/>
          </a:xfrm>
          <a:prstGeom prst="rect">
            <a:avLst/>
          </a:prstGeom>
        </p:spPr>
      </p:pic>
      <p:pic>
        <p:nvPicPr>
          <p:cNvPr id="16" name="圖片 15"/>
          <p:cNvPicPr>
            <a:picLocks noChangeAspect="1"/>
          </p:cNvPicPr>
          <p:nvPr/>
        </p:nvPicPr>
        <p:blipFill rotWithShape="1">
          <a:blip r:embed="rId5"/>
          <a:srcRect r="8615" b="15472"/>
          <a:stretch/>
        </p:blipFill>
        <p:spPr>
          <a:xfrm>
            <a:off x="5200391" y="911670"/>
            <a:ext cx="3075467" cy="390753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39195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76986" y="178285"/>
            <a:ext cx="8819536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0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0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0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物質環境</a:t>
            </a:r>
            <a:endParaRPr lang="en-US" altLang="zh-TW" sz="40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en-US" altLang="zh-TW" sz="28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4.</a:t>
            </a:r>
            <a:r>
              <a:rPr lang="zh-TW" altLang="en-US" sz="28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申購口腔保健用品</a:t>
            </a:r>
            <a:endParaRPr lang="en-US" altLang="zh-TW" sz="28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685800" y="5077521"/>
            <a:ext cx="456228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更新口腔衛教設備</a:t>
            </a:r>
            <a:endParaRPr lang="zh-TW" altLang="en-US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529" y="1355881"/>
            <a:ext cx="4680525" cy="3508811"/>
          </a:xfrm>
          <a:prstGeom prst="rect">
            <a:avLst/>
          </a:prstGeom>
        </p:spPr>
      </p:pic>
      <p:pic>
        <p:nvPicPr>
          <p:cNvPr id="7" name="圖片 6"/>
          <p:cNvPicPr>
            <a:picLocks noChangeAspect="1"/>
          </p:cNvPicPr>
          <p:nvPr/>
        </p:nvPicPr>
        <p:blipFill rotWithShape="1">
          <a:blip r:embed="rId5"/>
          <a:srcRect l="5428" r="23791"/>
          <a:stretch/>
        </p:blipFill>
        <p:spPr>
          <a:xfrm>
            <a:off x="5321447" y="1309409"/>
            <a:ext cx="3494407" cy="3725696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0" y="5639564"/>
            <a:ext cx="514078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購置牙刷牙膏</a:t>
            </a:r>
            <a:r>
              <a:rPr lang="zh-TW" altLang="en-US" sz="2800" b="1" dirty="0">
                <a:latin typeface="PMingLiU" panose="02020500000000000000" pitchFamily="18" charset="-120"/>
                <a:ea typeface="PMingLiU" panose="02020500000000000000" pitchFamily="18" charset="-120"/>
              </a:rPr>
              <a:t>、</a:t>
            </a:r>
            <a:r>
              <a:rPr lang="zh-TW" altLang="en-US" sz="2800" b="1" dirty="0" smtClean="0">
                <a:latin typeface="Poor Richard" panose="02080502050505020702" pitchFamily="18" charset="0"/>
                <a:ea typeface="標楷體" panose="03000509000000000000" pitchFamily="65" charset="-120"/>
              </a:rPr>
              <a:t> 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牙線</a:t>
            </a:r>
            <a:r>
              <a:rPr lang="zh-TW" altLang="en-US" sz="2800" b="1" dirty="0" smtClean="0">
                <a:latin typeface="PMingLiU" panose="02020500000000000000" pitchFamily="18" charset="-120"/>
                <a:ea typeface="PMingLiU" panose="02020500000000000000" pitchFamily="18" charset="-120"/>
              </a:rPr>
              <a:t>、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漱口水</a:t>
            </a:r>
            <a:r>
              <a:rPr lang="en-US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工欲善其事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必先利其器</a:t>
            </a:r>
          </a:p>
        </p:txBody>
      </p:sp>
      <p:sp>
        <p:nvSpPr>
          <p:cNvPr id="10" name="文字方塊 9"/>
          <p:cNvSpPr txBox="1"/>
          <p:nvPr/>
        </p:nvSpPr>
        <p:spPr>
          <a:xfrm>
            <a:off x="4904054" y="832355"/>
            <a:ext cx="4092468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C00000"/>
                </a:solidFill>
              </a:rPr>
              <a:t>109</a:t>
            </a:r>
            <a:r>
              <a:rPr lang="zh-TW" altLang="en-US" sz="2800" dirty="0" smtClean="0">
                <a:solidFill>
                  <a:srgbClr val="C00000"/>
                </a:solidFill>
              </a:rPr>
              <a:t>口腔議題執行成效</a:t>
            </a:r>
            <a:endParaRPr lang="zh-TW" altLang="en-US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0175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509" y="-33454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76986" y="178285"/>
            <a:ext cx="8819536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0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0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0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物質環境</a:t>
            </a:r>
            <a:endParaRPr lang="en-US" altLang="zh-TW" sz="40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en-US" altLang="zh-TW" sz="28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4.</a:t>
            </a:r>
            <a:r>
              <a:rPr lang="zh-TW" altLang="en-US" sz="28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教室潔</a:t>
            </a:r>
            <a:r>
              <a:rPr lang="zh-TW" altLang="en-US" sz="2800" b="1" dirty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牙用具擺放</a:t>
            </a:r>
            <a:endParaRPr lang="en-US" altLang="zh-TW" sz="28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841916" y="5779235"/>
            <a:ext cx="6216805" cy="95410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牙刷組有通風</a:t>
            </a:r>
            <a:r>
              <a:rPr lang="zh-TW" altLang="en-US" sz="2800" b="1" dirty="0" smtClean="0">
                <a:latin typeface="PMingLiU" panose="02020500000000000000" pitchFamily="18" charset="-120"/>
                <a:ea typeface="PMingLiU" panose="02020500000000000000" pitchFamily="18" charset="-120"/>
              </a:rPr>
              <a:t>、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乾淨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開放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的個人擺放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空間</a:t>
            </a:r>
            <a:endParaRPr lang="zh-TW" altLang="en-US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9" name="圖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799" y="1442689"/>
            <a:ext cx="6841273" cy="4315522"/>
          </a:xfrm>
          <a:prstGeom prst="rect">
            <a:avLst/>
          </a:prstGeom>
        </p:spPr>
      </p:pic>
      <p:sp>
        <p:nvSpPr>
          <p:cNvPr id="10" name="文字方塊 9"/>
          <p:cNvSpPr txBox="1"/>
          <p:nvPr/>
        </p:nvSpPr>
        <p:spPr>
          <a:xfrm>
            <a:off x="4212788" y="919469"/>
            <a:ext cx="4245412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C00000"/>
                </a:solidFill>
              </a:rPr>
              <a:t>109</a:t>
            </a:r>
            <a:r>
              <a:rPr lang="zh-TW" altLang="en-US" sz="2800" dirty="0" smtClean="0">
                <a:solidFill>
                  <a:srgbClr val="C00000"/>
                </a:solidFill>
              </a:rPr>
              <a:t>口腔議題執行成效</a:t>
            </a:r>
            <a:endParaRPr lang="zh-TW" altLang="en-US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03310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76987" y="-33454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76986" y="178285"/>
            <a:ext cx="8819536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0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0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0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物質環境</a:t>
            </a:r>
            <a:endParaRPr lang="en-US" altLang="zh-TW" sz="40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en-US" altLang="zh-TW" sz="28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4.</a:t>
            </a:r>
            <a:r>
              <a:rPr lang="zh-TW" altLang="en-US" sz="28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學校無合作社</a:t>
            </a:r>
            <a:r>
              <a:rPr lang="zh-TW" altLang="en-US" sz="28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，只提供</a:t>
            </a:r>
            <a:r>
              <a:rPr lang="zh-TW" altLang="en-US" sz="2800" b="1" dirty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健康餐點</a:t>
            </a:r>
            <a:endParaRPr lang="en-US" altLang="zh-TW" sz="28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555348" y="3600450"/>
            <a:ext cx="456228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提供健康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豆漿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和牛奶</a:t>
            </a:r>
            <a:endParaRPr lang="zh-TW" altLang="en-US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9" name="圖片 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4901"/>
          <a:stretch/>
        </p:blipFill>
        <p:spPr>
          <a:xfrm>
            <a:off x="1723697" y="4123670"/>
            <a:ext cx="4981903" cy="2700875"/>
          </a:xfrm>
          <a:prstGeom prst="rect">
            <a:avLst/>
          </a:prstGeom>
        </p:spPr>
      </p:pic>
      <p:pic>
        <p:nvPicPr>
          <p:cNvPr id="6" name="圖片 5"/>
          <p:cNvPicPr>
            <a:picLocks noChangeAspect="1"/>
          </p:cNvPicPr>
          <p:nvPr/>
        </p:nvPicPr>
        <p:blipFill rotWithShape="1">
          <a:blip r:embed="rId5"/>
          <a:srcRect t="22779"/>
          <a:stretch/>
        </p:blipFill>
        <p:spPr>
          <a:xfrm>
            <a:off x="279421" y="1401225"/>
            <a:ext cx="3472772" cy="2229304"/>
          </a:xfrm>
          <a:prstGeom prst="rect">
            <a:avLst/>
          </a:prstGeom>
        </p:spPr>
      </p:pic>
      <p:pic>
        <p:nvPicPr>
          <p:cNvPr id="10" name="圖片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7608" y="1350647"/>
            <a:ext cx="3754792" cy="224980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841707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509" y="0"/>
            <a:ext cx="9173509" cy="6858000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211322" y="14233"/>
            <a:ext cx="88195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000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三</a:t>
            </a:r>
            <a:r>
              <a:rPr lang="zh-TW" altLang="en-US" sz="4000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</a:rPr>
              <a:t>、</a:t>
            </a:r>
            <a:r>
              <a:rPr lang="zh-TW" altLang="en-US" sz="4000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健康</a:t>
            </a:r>
            <a:r>
              <a:rPr lang="zh-TW" altLang="zh-TW" sz="4000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學校社會環境</a:t>
            </a:r>
            <a:r>
              <a:rPr lang="zh-TW" altLang="en-US" sz="4000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推動重點</a:t>
            </a:r>
            <a:endParaRPr lang="en-US" altLang="zh-TW" sz="4000" b="1" dirty="0" smtClean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211322" y="667989"/>
            <a:ext cx="7435351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spcAft>
                <a:spcPts val="0"/>
              </a:spcAft>
              <a:buFont typeface="+mj-lt"/>
              <a:buAutoNum type="arabicPeriod"/>
            </a:pPr>
            <a:r>
              <a:rPr lang="zh-TW" altLang="en-US" sz="32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 </a:t>
            </a:r>
            <a:r>
              <a:rPr lang="zh-TW" altLang="zh-TW" sz="32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落實</a:t>
            </a:r>
            <a:r>
              <a:rPr lang="zh-TW" altLang="zh-TW" sz="3200" b="1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三級輔導工作，</a:t>
            </a:r>
            <a:r>
              <a:rPr lang="zh-TW" altLang="zh-TW" sz="32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營造友善</a:t>
            </a:r>
            <a:r>
              <a:rPr lang="zh-TW" altLang="zh-TW" sz="3200" b="1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的校園環境。</a:t>
            </a:r>
            <a:endParaRPr lang="zh-TW" altLang="zh-TW" sz="3200" b="1" kern="100" dirty="0">
              <a:latin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+mj-lt"/>
              <a:buAutoNum type="arabicPeriod"/>
            </a:pPr>
            <a:r>
              <a:rPr lang="zh-TW" altLang="en-US" sz="32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 </a:t>
            </a:r>
            <a:r>
              <a:rPr lang="zh-TW" altLang="zh-TW" sz="32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制定</a:t>
            </a:r>
            <a:r>
              <a:rPr lang="zh-TW" altLang="zh-TW" sz="3200" b="1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健康生活守則，</a:t>
            </a:r>
            <a:r>
              <a:rPr lang="zh-TW" altLang="zh-TW" sz="32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班級公約</a:t>
            </a:r>
            <a:r>
              <a:rPr lang="zh-TW" altLang="zh-TW" sz="3200" b="1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，結合獎勵制度、勉勵持續保持無齲齒、自主餐後潔牙等良好行為學生。</a:t>
            </a:r>
            <a:endParaRPr lang="zh-TW" altLang="zh-TW" sz="3200" b="1" kern="100" dirty="0">
              <a:latin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+mj-lt"/>
              <a:buAutoNum type="arabicPeriod"/>
            </a:pPr>
            <a:r>
              <a:rPr lang="zh-TW" altLang="en-US" sz="32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 </a:t>
            </a:r>
            <a:r>
              <a:rPr lang="zh-TW" altLang="zh-TW" sz="32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弱勢</a:t>
            </a:r>
            <a:r>
              <a:rPr lang="zh-TW" altLang="zh-TW" sz="3200" b="1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、就醫困難、有</a:t>
            </a:r>
            <a:r>
              <a:rPr lang="zh-TW" altLang="zh-TW" sz="32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特殊需求</a:t>
            </a:r>
            <a:r>
              <a:rPr lang="zh-TW" altLang="zh-TW" sz="3200" b="1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學生適當協助與關懷。</a:t>
            </a:r>
            <a:endParaRPr lang="zh-TW" altLang="zh-TW" sz="3200" b="1" kern="100" dirty="0">
              <a:latin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+mj-lt"/>
              <a:buAutoNum type="arabicPeriod"/>
            </a:pPr>
            <a:r>
              <a:rPr lang="zh-TW" altLang="en-US" sz="32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 </a:t>
            </a:r>
            <a:r>
              <a:rPr lang="zh-TW" altLang="zh-TW" sz="32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口腔</a:t>
            </a:r>
            <a:r>
              <a:rPr lang="zh-TW" altLang="zh-TW" sz="3200" b="1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保健情境佈置。</a:t>
            </a:r>
            <a:endParaRPr lang="zh-TW" altLang="zh-TW" sz="3200" b="1" kern="100" dirty="0">
              <a:latin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+mj-lt"/>
              <a:buAutoNum type="arabicPeriod"/>
            </a:pPr>
            <a:r>
              <a:rPr lang="zh-TW" altLang="en-US" sz="32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 </a:t>
            </a:r>
            <a:r>
              <a:rPr lang="zh-TW" altLang="zh-TW" sz="32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未能</a:t>
            </a:r>
            <a:r>
              <a:rPr lang="zh-TW" altLang="zh-TW" sz="3200" b="1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就醫診療學生之協助。</a:t>
            </a:r>
            <a:endParaRPr lang="zh-TW" altLang="zh-TW" sz="3200" b="1" kern="100" dirty="0">
              <a:latin typeface="Times New Roman" panose="02020603050405020304" pitchFamily="18" charset="0"/>
            </a:endParaRPr>
          </a:p>
          <a:p>
            <a:r>
              <a:rPr lang="en-US" altLang="zh-TW" sz="3200" b="1" kern="100" dirty="0" smtClean="0">
                <a:ea typeface="標楷體" panose="03000509000000000000" pitchFamily="65" charset="-120"/>
                <a:cs typeface="Times New Roman" panose="02020603050405020304" pitchFamily="18" charset="0"/>
              </a:rPr>
              <a:t>6.</a:t>
            </a:r>
            <a:r>
              <a:rPr lang="zh-TW" altLang="en-US" sz="3200" b="1" kern="100" dirty="0" smtClean="0">
                <a:ea typeface="標楷體" panose="03000509000000000000" pitchFamily="65" charset="-120"/>
                <a:cs typeface="Times New Roman" panose="02020603050405020304" pitchFamily="18" charset="0"/>
              </a:rPr>
              <a:t>  </a:t>
            </a:r>
            <a:r>
              <a:rPr lang="zh-TW" altLang="zh-TW" sz="3200" b="1" kern="100" dirty="0" smtClean="0">
                <a:ea typeface="標楷體" panose="03000509000000000000" pitchFamily="65" charset="-120"/>
                <a:cs typeface="Times New Roman" panose="02020603050405020304" pitchFamily="18" charset="0"/>
              </a:rPr>
              <a:t>宣導</a:t>
            </a:r>
            <a:r>
              <a:rPr lang="zh-TW" altLang="zh-TW" sz="3200" b="1" kern="100" dirty="0">
                <a:ea typeface="標楷體" panose="03000509000000000000" pitchFamily="65" charset="-120"/>
                <a:cs typeface="Times New Roman" panose="02020603050405020304" pitchFamily="18" charset="0"/>
              </a:rPr>
              <a:t>養成學生餐後即睡前刷牙好習慣。</a:t>
            </a:r>
            <a:endParaRPr lang="zh-TW" altLang="en-US" sz="3200" b="1" dirty="0"/>
          </a:p>
        </p:txBody>
      </p:sp>
    </p:spTree>
    <p:extLst>
      <p:ext uri="{BB962C8B-B14F-4D97-AF65-F5344CB8AC3E}">
        <p14:creationId xmlns="" xmlns:p14="http://schemas.microsoft.com/office/powerpoint/2010/main" val="4194392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9173509" cy="6858000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="" xmlns:a16="http://schemas.microsoft.com/office/drawing/2014/main" id="{1330F2E5-8159-41BB-AC20-069A5356C0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051" y="3861736"/>
            <a:ext cx="2951882" cy="1929003"/>
          </a:xfrm>
          <a:prstGeom prst="rect">
            <a:avLst/>
          </a:prstGeom>
        </p:spPr>
      </p:pic>
      <p:pic>
        <p:nvPicPr>
          <p:cNvPr id="17" name="圖片 16">
            <a:extLst>
              <a:ext uri="{FF2B5EF4-FFF2-40B4-BE49-F238E27FC236}">
                <a16:creationId xmlns="" xmlns:a16="http://schemas.microsoft.com/office/drawing/2014/main" id="{A78905FC-4409-489A-8637-8E502E7C916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928"/>
          <a:stretch/>
        </p:blipFill>
        <p:spPr>
          <a:xfrm>
            <a:off x="3354097" y="1934270"/>
            <a:ext cx="2806409" cy="1828121"/>
          </a:xfrm>
          <a:prstGeom prst="rect">
            <a:avLst/>
          </a:prstGeom>
        </p:spPr>
      </p:pic>
      <p:pic>
        <p:nvPicPr>
          <p:cNvPr id="19" name="圖片 18">
            <a:extLst>
              <a:ext uri="{FF2B5EF4-FFF2-40B4-BE49-F238E27FC236}">
                <a16:creationId xmlns="" xmlns:a16="http://schemas.microsoft.com/office/drawing/2014/main" id="{D552C4E7-2C17-47D0-9291-8E20E41910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8240" y="1952145"/>
            <a:ext cx="2951882" cy="1760899"/>
          </a:xfrm>
          <a:prstGeom prst="rect">
            <a:avLst/>
          </a:prstGeom>
        </p:spPr>
      </p:pic>
      <p:pic>
        <p:nvPicPr>
          <p:cNvPr id="25" name="圖片 24">
            <a:extLst>
              <a:ext uri="{FF2B5EF4-FFF2-40B4-BE49-F238E27FC236}">
                <a16:creationId xmlns="" xmlns:a16="http://schemas.microsoft.com/office/drawing/2014/main" id="{78D7D515-27F4-4A25-BBCD-7D075896C47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24232"/>
          <a:stretch/>
        </p:blipFill>
        <p:spPr>
          <a:xfrm>
            <a:off x="6310690" y="3980101"/>
            <a:ext cx="2664719" cy="1817571"/>
          </a:xfrm>
          <a:prstGeom prst="rect">
            <a:avLst/>
          </a:prstGeom>
        </p:spPr>
      </p:pic>
      <p:pic>
        <p:nvPicPr>
          <p:cNvPr id="14344" name="圖片 14343">
            <a:extLst>
              <a:ext uri="{FF2B5EF4-FFF2-40B4-BE49-F238E27FC236}">
                <a16:creationId xmlns="" xmlns:a16="http://schemas.microsoft.com/office/drawing/2014/main" id="{C0B45E1B-841C-4BDC-9DD7-D333F6BD734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12439" r="20121" b="17041"/>
          <a:stretch/>
        </p:blipFill>
        <p:spPr>
          <a:xfrm>
            <a:off x="6284803" y="1925072"/>
            <a:ext cx="2760402" cy="1828122"/>
          </a:xfrm>
          <a:prstGeom prst="rect">
            <a:avLst/>
          </a:prstGeom>
        </p:spPr>
      </p:pic>
      <p:pic>
        <p:nvPicPr>
          <p:cNvPr id="14346" name="圖片 14345">
            <a:extLst>
              <a:ext uri="{FF2B5EF4-FFF2-40B4-BE49-F238E27FC236}">
                <a16:creationId xmlns="" xmlns:a16="http://schemas.microsoft.com/office/drawing/2014/main" id="{09F35FA6-2A7C-4425-B4F3-5B524A91DF4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54097" y="3954113"/>
            <a:ext cx="2656753" cy="1836627"/>
          </a:xfrm>
          <a:prstGeom prst="rect">
            <a:avLst/>
          </a:prstGeom>
        </p:spPr>
      </p:pic>
      <p:sp>
        <p:nvSpPr>
          <p:cNvPr id="14349" name="文字方塊 14348">
            <a:extLst>
              <a:ext uri="{FF2B5EF4-FFF2-40B4-BE49-F238E27FC236}">
                <a16:creationId xmlns="" xmlns:a16="http://schemas.microsoft.com/office/drawing/2014/main" id="{8809FE58-0423-4CFC-AE84-1505BA5FFDAD}"/>
              </a:ext>
            </a:extLst>
          </p:cNvPr>
          <p:cNvSpPr txBox="1"/>
          <p:nvPr/>
        </p:nvSpPr>
        <p:spPr>
          <a:xfrm>
            <a:off x="406281" y="6121276"/>
            <a:ext cx="6647974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zh-TW" altLang="en-US" sz="2800" dirty="0" smtClean="0"/>
              <a:t>辦理衛生研習</a:t>
            </a:r>
            <a:r>
              <a:rPr lang="zh-TW" altLang="en-US" sz="2800" dirty="0" smtClean="0">
                <a:latin typeface="PMingLiU" panose="02020500000000000000" pitchFamily="18" charset="-120"/>
                <a:ea typeface="PMingLiU" panose="02020500000000000000" pitchFamily="18" charset="-120"/>
              </a:rPr>
              <a:t>，邀請</a:t>
            </a:r>
            <a:r>
              <a:rPr lang="zh-TW" altLang="en-US" sz="2800" dirty="0" smtClean="0"/>
              <a:t>家長</a:t>
            </a:r>
            <a:r>
              <a:rPr lang="zh-TW" altLang="en-US" sz="2800" dirty="0"/>
              <a:t>與</a:t>
            </a:r>
            <a:r>
              <a:rPr lang="zh-TW" altLang="en-US" sz="2800" dirty="0" smtClean="0"/>
              <a:t>導師共同合作</a:t>
            </a:r>
            <a:endParaRPr lang="zh-TW" altLang="en-US" sz="2800" dirty="0"/>
          </a:p>
        </p:txBody>
      </p:sp>
      <p:sp>
        <p:nvSpPr>
          <p:cNvPr id="5" name="矩形 4"/>
          <p:cNvSpPr/>
          <p:nvPr/>
        </p:nvSpPr>
        <p:spPr>
          <a:xfrm>
            <a:off x="406281" y="392451"/>
            <a:ext cx="7762009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3600" b="1" dirty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3600" b="1" dirty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3600" b="1" dirty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3600" b="1" dirty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社會環境</a:t>
            </a:r>
            <a:endParaRPr lang="en-US" altLang="zh-TW" sz="3600" b="1" dirty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en-US" altLang="zh-TW" sz="2800" b="1" dirty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1.</a:t>
            </a:r>
            <a:r>
              <a:rPr lang="zh-TW" altLang="en-US" sz="2800" b="1" dirty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 </a:t>
            </a:r>
            <a:r>
              <a:rPr lang="zh-TW" altLang="zh-TW" sz="2800" b="1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落實三級輔導工作，營造友善的校園環境。</a:t>
            </a:r>
            <a:endParaRPr lang="en-US" altLang="zh-TW" sz="2800" b="1" dirty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86195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26880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76986" y="178285"/>
            <a:ext cx="88195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社會環境</a:t>
            </a:r>
            <a:endParaRPr lang="en-US" altLang="zh-TW" sz="44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en-US" altLang="zh-TW" sz="28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1.</a:t>
            </a:r>
            <a:r>
              <a:rPr lang="zh-TW" altLang="en-US" sz="28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 </a:t>
            </a:r>
            <a:r>
              <a:rPr lang="zh-TW" altLang="zh-TW" sz="28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落實</a:t>
            </a:r>
            <a:r>
              <a:rPr lang="zh-TW" altLang="zh-TW" sz="2800" b="1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三級輔導工作，營造友善的校園環境。</a:t>
            </a:r>
            <a:endParaRPr lang="en-US" altLang="zh-TW" sz="28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114937" y="4970443"/>
            <a:ext cx="3215253" cy="9541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朝會公開頒獎，正向獎勵學生</a:t>
            </a:r>
            <a:endParaRPr lang="zh-TW" altLang="en-US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233573" y="5542835"/>
            <a:ext cx="3322004" cy="9541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建立榮譽獎勵制度</a:t>
            </a:r>
            <a:r>
              <a:rPr lang="zh-TW" altLang="en-US" sz="2800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，</a:t>
            </a:r>
            <a:endParaRPr lang="en-US" altLang="zh-TW" sz="2800" b="1" kern="100" dirty="0" smtClean="0">
              <a:latin typeface="PMingLiU" panose="02020500000000000000" pitchFamily="18" charset="-12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融入健康促進</a:t>
            </a:r>
            <a:r>
              <a:rPr lang="zh-TW" altLang="en-US" sz="28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項目</a:t>
            </a:r>
            <a:endParaRPr lang="zh-TW" altLang="en-US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2671" y="1583779"/>
            <a:ext cx="2689008" cy="3918107"/>
          </a:xfrm>
          <a:prstGeom prst="rect">
            <a:avLst/>
          </a:prstGeom>
        </p:spPr>
      </p:pic>
      <p:pic>
        <p:nvPicPr>
          <p:cNvPr id="13" name="圖片 12"/>
          <p:cNvPicPr>
            <a:picLocks noChangeAspect="1"/>
          </p:cNvPicPr>
          <p:nvPr/>
        </p:nvPicPr>
        <p:blipFill rotWithShape="1">
          <a:blip r:embed="rId5"/>
          <a:srcRect l="9669" r="28810"/>
          <a:stretch/>
        </p:blipFill>
        <p:spPr>
          <a:xfrm>
            <a:off x="64892" y="1583798"/>
            <a:ext cx="3412273" cy="3100895"/>
          </a:xfrm>
          <a:prstGeom prst="rect">
            <a:avLst/>
          </a:prstGeom>
        </p:spPr>
      </p:pic>
      <p:pic>
        <p:nvPicPr>
          <p:cNvPr id="14" name="圖片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1201" y="1587065"/>
            <a:ext cx="2724460" cy="39180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73320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509" y="0"/>
            <a:ext cx="9173509" cy="6858000"/>
          </a:xfrm>
          <a:prstGeom prst="rect">
            <a:avLst/>
          </a:prstGeom>
        </p:spPr>
      </p:pic>
      <p:pic>
        <p:nvPicPr>
          <p:cNvPr id="15364" name="Picture 4" descr="F:\108健康促進資料填報109.5.17\108活動照片照片\班親會\DSC_056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146" y="1292662"/>
            <a:ext cx="3926845" cy="23374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圖片 12">
            <a:extLst>
              <a:ext uri="{FF2B5EF4-FFF2-40B4-BE49-F238E27FC236}">
                <a16:creationId xmlns="" xmlns:a16="http://schemas.microsoft.com/office/drawing/2014/main" id="{6D149B10-F807-4731-BFF4-6DC14080EEE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4388" r="30773"/>
          <a:stretch/>
        </p:blipFill>
        <p:spPr>
          <a:xfrm>
            <a:off x="4612645" y="1278961"/>
            <a:ext cx="3928621" cy="2413635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="" xmlns:a16="http://schemas.microsoft.com/office/drawing/2014/main" id="{2882E9D4-DEC2-4C36-A54C-8095A59ED6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55940" y="3879719"/>
            <a:ext cx="4002260" cy="2699012"/>
          </a:xfrm>
          <a:prstGeom prst="rect">
            <a:avLst/>
          </a:prstGeom>
        </p:spPr>
      </p:pic>
      <p:pic>
        <p:nvPicPr>
          <p:cNvPr id="6" name="圖片 5">
            <a:extLst>
              <a:ext uri="{FF2B5EF4-FFF2-40B4-BE49-F238E27FC236}">
                <a16:creationId xmlns="" xmlns:a16="http://schemas.microsoft.com/office/drawing/2014/main" id="{6F1DF9F1-0288-4C91-B98D-8673ACFB5E4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2696" b="17962"/>
          <a:stretch/>
        </p:blipFill>
        <p:spPr>
          <a:xfrm>
            <a:off x="685800" y="3692596"/>
            <a:ext cx="3280091" cy="3032649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359133" y="0"/>
            <a:ext cx="7913498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3600" b="1" dirty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3600" b="1" dirty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3600" b="1" dirty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3600" b="1" dirty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社會</a:t>
            </a:r>
            <a:r>
              <a:rPr lang="zh-TW" altLang="en-US" sz="36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環境</a:t>
            </a:r>
            <a:endParaRPr lang="en-US" altLang="zh-TW" sz="36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zh-TW" altLang="en-US" sz="2400" dirty="0" smtClean="0"/>
              <a:t> </a:t>
            </a:r>
            <a:r>
              <a:rPr lang="zh-TW" altLang="zh-TW" sz="2400" dirty="0" smtClean="0"/>
              <a:t>利用</a:t>
            </a:r>
            <a:r>
              <a:rPr lang="zh-TW" altLang="zh-TW" sz="2400" dirty="0"/>
              <a:t>學生朝會、班親會與聯絡簿宣導健促相關議題</a:t>
            </a:r>
            <a:endParaRPr lang="zh-TW" altLang="en-US" sz="2400" dirty="0"/>
          </a:p>
          <a:p>
            <a:endParaRPr lang="en-US" altLang="zh-TW" b="1" dirty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4277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253745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62232" y="-126376"/>
            <a:ext cx="88195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社會環境</a:t>
            </a:r>
            <a:endParaRPr lang="en-US" altLang="zh-TW" sz="44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en-US" altLang="zh-TW" sz="2800" b="1" dirty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2</a:t>
            </a:r>
            <a:r>
              <a:rPr lang="en-US" altLang="zh-TW" sz="28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.</a:t>
            </a:r>
            <a:r>
              <a:rPr lang="zh-TW" altLang="en-US" sz="28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zh-TW" altLang="en-US" sz="2800" b="1" kern="100" dirty="0" smtClean="0">
                <a:latin typeface="Times New Roman" panose="02020603050405020304" pitchFamily="18" charset="0"/>
                <a:ea typeface="標楷體" panose="03000509000000000000" pitchFamily="65" charset="-120"/>
                <a:sym typeface="DFKai-SB"/>
              </a:rPr>
              <a:t>每月</a:t>
            </a:r>
            <a:r>
              <a:rPr lang="zh-TW" altLang="en-US" sz="2800" b="1" kern="100" dirty="0">
                <a:latin typeface="Times New Roman" panose="02020603050405020304" pitchFamily="18" charset="0"/>
                <a:ea typeface="標楷體" panose="03000509000000000000" pitchFamily="65" charset="-120"/>
                <a:sym typeface="DFKai-SB"/>
              </a:rPr>
              <a:t>完成潔牙紀錄表</a:t>
            </a:r>
            <a:endParaRPr lang="en-US" altLang="zh-TW" sz="28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60639" y="5179813"/>
            <a:ext cx="3933292" cy="12003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4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每月</a:t>
            </a:r>
            <a:r>
              <a:rPr lang="zh-TW" altLang="en-US" sz="24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班</a:t>
            </a:r>
            <a:r>
              <a:rPr lang="zh-TW" altLang="en-US" sz="24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班紀錄</a:t>
            </a:r>
            <a:r>
              <a:rPr lang="en-US" altLang="zh-TW" sz="2400" b="1" kern="100" dirty="0">
                <a:latin typeface="Poor Richard" panose="02080502050505020702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「</a:t>
            </a:r>
            <a:r>
              <a:rPr lang="zh-TW" altLang="en-US" sz="24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潔牙自主登記」，並由健康中心統計並追蹤輔導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131" y="1080462"/>
            <a:ext cx="3325446" cy="4059905"/>
          </a:xfrm>
          <a:prstGeom prst="rect">
            <a:avLst/>
          </a:prstGeom>
        </p:spPr>
      </p:pic>
      <p:pic>
        <p:nvPicPr>
          <p:cNvPr id="7" name="圖片 6"/>
          <p:cNvPicPr>
            <a:picLocks noChangeAspect="1"/>
          </p:cNvPicPr>
          <p:nvPr/>
        </p:nvPicPr>
        <p:blipFill rotWithShape="1">
          <a:blip r:embed="rId5"/>
          <a:srcRect t="10625"/>
          <a:stretch/>
        </p:blipFill>
        <p:spPr>
          <a:xfrm>
            <a:off x="4097069" y="681135"/>
            <a:ext cx="4893915" cy="588367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955477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62232" y="-126376"/>
            <a:ext cx="88195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社會環境</a:t>
            </a:r>
            <a:endParaRPr lang="en-US" altLang="zh-TW" sz="44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en-US" altLang="zh-TW" sz="2800" b="1" dirty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2</a:t>
            </a:r>
            <a:r>
              <a:rPr lang="en-US" altLang="zh-TW" sz="28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.</a:t>
            </a:r>
            <a:r>
              <a:rPr lang="zh-TW" altLang="en-US" sz="28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zh-TW" altLang="en-US" sz="2800" b="1" kern="100" dirty="0" smtClean="0">
                <a:latin typeface="Times New Roman" panose="02020603050405020304" pitchFamily="18" charset="0"/>
                <a:ea typeface="標楷體" panose="03000509000000000000" pitchFamily="65" charset="-120"/>
                <a:sym typeface="DFKai-SB"/>
              </a:rPr>
              <a:t>每月</a:t>
            </a:r>
            <a:r>
              <a:rPr lang="zh-TW" altLang="en-US" sz="2800" b="1" kern="100" dirty="0">
                <a:latin typeface="Times New Roman" panose="02020603050405020304" pitchFamily="18" charset="0"/>
                <a:ea typeface="標楷體" panose="03000509000000000000" pitchFamily="65" charset="-120"/>
                <a:sym typeface="DFKai-SB"/>
              </a:rPr>
              <a:t>完成</a:t>
            </a:r>
            <a:r>
              <a:rPr lang="zh-TW" altLang="en-US" sz="2800" b="1" kern="100" dirty="0" smtClean="0">
                <a:latin typeface="Times New Roman" panose="02020603050405020304" pitchFamily="18" charset="0"/>
                <a:ea typeface="標楷體" panose="03000509000000000000" pitchFamily="65" charset="-120"/>
                <a:sym typeface="DFKai-SB"/>
              </a:rPr>
              <a:t>紀錄</a:t>
            </a:r>
            <a:r>
              <a:rPr lang="zh-TW" altLang="en-US" sz="2800" b="1" kern="100" dirty="0">
                <a:latin typeface="Times New Roman" panose="02020603050405020304" pitchFamily="18" charset="0"/>
                <a:ea typeface="標楷體" panose="03000509000000000000" pitchFamily="65" charset="-120"/>
                <a:sym typeface="DFKai-SB"/>
              </a:rPr>
              <a:t>潔</a:t>
            </a:r>
            <a:r>
              <a:rPr lang="zh-TW" altLang="en-US" sz="2800" b="1" kern="100" dirty="0" smtClean="0">
                <a:latin typeface="Times New Roman" panose="02020603050405020304" pitchFamily="18" charset="0"/>
                <a:ea typeface="標楷體" panose="03000509000000000000" pitchFamily="65" charset="-120"/>
                <a:sym typeface="DFKai-SB"/>
              </a:rPr>
              <a:t>牙表</a:t>
            </a:r>
            <a:endParaRPr lang="en-US" altLang="zh-TW" sz="28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pic>
        <p:nvPicPr>
          <p:cNvPr id="10" name="圖片 9"/>
          <p:cNvPicPr>
            <a:picLocks noChangeAspect="1"/>
          </p:cNvPicPr>
          <p:nvPr/>
        </p:nvPicPr>
        <p:blipFill rotWithShape="1">
          <a:blip r:embed="rId4"/>
          <a:srcRect t="12792"/>
          <a:stretch/>
        </p:blipFill>
        <p:spPr>
          <a:xfrm rot="5400000">
            <a:off x="4288082" y="1106127"/>
            <a:ext cx="4675048" cy="3827420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4767901" y="5500236"/>
            <a:ext cx="418707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4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每學期彙整潔牙紀錄</a:t>
            </a:r>
            <a:r>
              <a:rPr lang="zh-TW" altLang="en-US" sz="2400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，</a:t>
            </a:r>
            <a:r>
              <a:rPr lang="zh-TW" altLang="en-US" sz="24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並每追蹤完成百分比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61072" y="5929365"/>
            <a:ext cx="4488291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4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每個月追蹤統整各班的潔牙紀錄</a:t>
            </a:r>
            <a:endParaRPr lang="en-US" altLang="zh-TW" sz="2400" b="1" kern="100" dirty="0">
              <a:latin typeface="PMingLiU" panose="02020500000000000000" pitchFamily="18" charset="-120"/>
              <a:ea typeface="PMingLiU" panose="02020500000000000000" pitchFamily="18" charset="-120"/>
              <a:cs typeface="Times New Roman" panose="02020603050405020304" pitchFamily="18" charset="0"/>
            </a:endParaRPr>
          </a:p>
        </p:txBody>
      </p:sp>
      <p:pic>
        <p:nvPicPr>
          <p:cNvPr id="11" name="圖片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9029" y="1084190"/>
            <a:ext cx="3629175" cy="474772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4493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324464" y="25325"/>
            <a:ext cx="88195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社會環境</a:t>
            </a:r>
            <a:endParaRPr lang="en-US" altLang="zh-TW" sz="44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en-US" altLang="zh-TW" sz="2800" b="1" dirty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2</a:t>
            </a:r>
            <a:r>
              <a:rPr lang="en-US" altLang="zh-TW" sz="28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.</a:t>
            </a:r>
            <a:r>
              <a:rPr lang="zh-TW" altLang="en-US" sz="28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zh-TW" altLang="zh-TW" sz="28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結合</a:t>
            </a:r>
            <a:r>
              <a:rPr lang="zh-TW" altLang="zh-TW" sz="2800" b="1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獎勵</a:t>
            </a:r>
            <a:r>
              <a:rPr lang="zh-TW" altLang="zh-TW" sz="28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制度</a:t>
            </a:r>
            <a:r>
              <a:rPr lang="zh-TW" altLang="en-US" sz="28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，</a:t>
            </a:r>
            <a:r>
              <a:rPr lang="zh-TW" altLang="zh-TW" sz="28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勉勵自</a:t>
            </a:r>
            <a:r>
              <a:rPr lang="zh-TW" altLang="zh-TW" sz="2800" b="1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主餐後潔</a:t>
            </a:r>
            <a:r>
              <a:rPr lang="zh-TW" altLang="zh-TW" sz="28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牙。</a:t>
            </a:r>
            <a:endParaRPr lang="en-US" altLang="zh-TW" sz="28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803402" y="5528701"/>
            <a:ext cx="3322004" cy="107721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32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榮譽獎勵</a:t>
            </a:r>
            <a:r>
              <a:rPr lang="zh-TW" altLang="en-US" sz="32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積點卡</a:t>
            </a:r>
            <a:r>
              <a:rPr lang="zh-TW" altLang="en-US" sz="3200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，</a:t>
            </a:r>
            <a:endParaRPr lang="en-US" altLang="zh-TW" sz="3200" b="1" kern="100" dirty="0" smtClean="0">
              <a:latin typeface="PMingLiU" panose="02020500000000000000" pitchFamily="18" charset="-12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zh-TW" altLang="en-US" sz="32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鼓勵正向行為</a:t>
            </a:r>
            <a:endParaRPr lang="zh-TW" altLang="en-US" sz="32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13" name="圖片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464" y="1267343"/>
            <a:ext cx="3702205" cy="4028695"/>
          </a:xfrm>
          <a:prstGeom prst="rect">
            <a:avLst/>
          </a:prstGeom>
        </p:spPr>
      </p:pic>
      <p:pic>
        <p:nvPicPr>
          <p:cNvPr id="6" name="圖片 5"/>
          <p:cNvPicPr>
            <a:picLocks noChangeAspect="1"/>
          </p:cNvPicPr>
          <p:nvPr/>
        </p:nvPicPr>
        <p:blipFill rotWithShape="1">
          <a:blip r:embed="rId5"/>
          <a:srcRect l="10192"/>
          <a:stretch/>
        </p:blipFill>
        <p:spPr>
          <a:xfrm>
            <a:off x="4351133" y="1511403"/>
            <a:ext cx="4200882" cy="3506645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4827565" y="5309146"/>
            <a:ext cx="3645389" cy="107721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32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可以兌換摸彩卷</a:t>
            </a:r>
            <a:r>
              <a:rPr lang="zh-TW" altLang="en-US" sz="3200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，</a:t>
            </a:r>
            <a:endParaRPr lang="en-US" altLang="zh-TW" sz="3200" b="1" kern="100" dirty="0" smtClean="0">
              <a:latin typeface="PMingLiU" panose="02020500000000000000" pitchFamily="18" charset="-12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zh-TW" altLang="en-US" sz="32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進行期末抽抽樂</a:t>
            </a:r>
            <a:endParaRPr lang="zh-TW" altLang="en-US" sz="32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22649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324464" y="25325"/>
            <a:ext cx="88195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社會環境</a:t>
            </a:r>
            <a:endParaRPr lang="en-US" altLang="zh-TW" sz="44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pPr lvl="0" algn="just">
              <a:spcAft>
                <a:spcPts val="0"/>
              </a:spcAft>
            </a:pPr>
            <a:r>
              <a:rPr lang="en-US" altLang="zh-TW" sz="28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3.</a:t>
            </a:r>
            <a:r>
              <a:rPr lang="zh-TW" altLang="en-US" sz="28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 </a:t>
            </a:r>
            <a:r>
              <a:rPr lang="zh-TW" altLang="zh-TW" sz="28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弱勢需求學生</a:t>
            </a:r>
            <a:r>
              <a:rPr lang="zh-TW" altLang="en-US" sz="28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予</a:t>
            </a:r>
            <a:r>
              <a:rPr lang="zh-TW" altLang="zh-TW" sz="28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適當協助與關懷。</a:t>
            </a:r>
            <a:endParaRPr lang="zh-TW" altLang="zh-TW" sz="2800" b="1" kern="100" dirty="0">
              <a:latin typeface="Times New Roman" panose="02020603050405020304" pitchFamily="18" charset="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381923" y="5606419"/>
            <a:ext cx="4204831" cy="107721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32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定期替弱勢學生申請口腔醫療補助</a:t>
            </a:r>
            <a:endParaRPr lang="zh-TW" altLang="en-US" sz="32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4968677" y="5597048"/>
            <a:ext cx="3793400" cy="9541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護理師隨時和導師聯絡通知各項補助狀況</a:t>
            </a:r>
            <a:endParaRPr lang="zh-TW" altLang="en-US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8" name="圖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8987" y="1250979"/>
            <a:ext cx="3723968" cy="4131524"/>
          </a:xfrm>
          <a:prstGeom prst="rect">
            <a:avLst/>
          </a:prstGeom>
        </p:spPr>
      </p:pic>
      <p:pic>
        <p:nvPicPr>
          <p:cNvPr id="9" name="圖片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045" y="1225654"/>
            <a:ext cx="3641371" cy="430020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773262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755" y="-105104"/>
            <a:ext cx="9173509" cy="6858000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="" xmlns:a16="http://schemas.microsoft.com/office/drawing/2014/main" id="{08B21F7D-AFA5-4D27-BE54-0A8E6EDED13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808" t="6438" r="37044" b="7570"/>
          <a:stretch/>
        </p:blipFill>
        <p:spPr>
          <a:xfrm rot="5400000">
            <a:off x="-380723" y="2090836"/>
            <a:ext cx="3726143" cy="2848543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="" xmlns:a16="http://schemas.microsoft.com/office/drawing/2014/main" id="{64AAE765-8636-4847-AD3B-5ED909C56B8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1477" t="11511" r="8695"/>
          <a:stretch/>
        </p:blipFill>
        <p:spPr>
          <a:xfrm rot="5400000">
            <a:off x="2814442" y="2329478"/>
            <a:ext cx="3391703" cy="2621331"/>
          </a:xfrm>
          <a:prstGeom prst="rect">
            <a:avLst/>
          </a:prstGeom>
        </p:spPr>
      </p:pic>
      <p:sp>
        <p:nvSpPr>
          <p:cNvPr id="18" name="文字方塊 17">
            <a:extLst>
              <a:ext uri="{FF2B5EF4-FFF2-40B4-BE49-F238E27FC236}">
                <a16:creationId xmlns="" xmlns:a16="http://schemas.microsoft.com/office/drawing/2014/main" id="{21B954CA-B10F-40FA-B4B2-D52B8AAA0A8F}"/>
              </a:ext>
            </a:extLst>
          </p:cNvPr>
          <p:cNvSpPr txBox="1"/>
          <p:nvPr/>
        </p:nvSpPr>
        <p:spPr>
          <a:xfrm>
            <a:off x="435969" y="5787414"/>
            <a:ext cx="2339102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zh-TW" altLang="en-US" sz="2800" dirty="0"/>
              <a:t>免費牛奶申請</a:t>
            </a:r>
          </a:p>
        </p:txBody>
      </p:sp>
      <p:sp>
        <p:nvSpPr>
          <p:cNvPr id="22" name="文字方塊 21">
            <a:extLst>
              <a:ext uri="{FF2B5EF4-FFF2-40B4-BE49-F238E27FC236}">
                <a16:creationId xmlns="" xmlns:a16="http://schemas.microsoft.com/office/drawing/2014/main" id="{AEA65877-8465-4BA4-922B-E3A57F15B8E8}"/>
              </a:ext>
            </a:extLst>
          </p:cNvPr>
          <p:cNvSpPr txBox="1"/>
          <p:nvPr/>
        </p:nvSpPr>
        <p:spPr>
          <a:xfrm>
            <a:off x="3225795" y="5701639"/>
            <a:ext cx="2339102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zh-TW" altLang="en-US" sz="2800" dirty="0"/>
              <a:t>申請午餐補助</a:t>
            </a:r>
          </a:p>
        </p:txBody>
      </p:sp>
      <p:sp>
        <p:nvSpPr>
          <p:cNvPr id="12" name="文字方塊 11">
            <a:extLst>
              <a:ext uri="{FF2B5EF4-FFF2-40B4-BE49-F238E27FC236}">
                <a16:creationId xmlns="" xmlns:a16="http://schemas.microsoft.com/office/drawing/2014/main" id="{E12299BE-D5E4-4F58-B043-5D91892863A2}"/>
              </a:ext>
            </a:extLst>
          </p:cNvPr>
          <p:cNvSpPr txBox="1"/>
          <p:nvPr/>
        </p:nvSpPr>
        <p:spPr>
          <a:xfrm>
            <a:off x="6147222" y="5530785"/>
            <a:ext cx="2685267" cy="95410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TW" altLang="en-US" sz="2800" dirty="0"/>
              <a:t>教儲戶補助每月</a:t>
            </a:r>
            <a:r>
              <a:rPr lang="en-US" altLang="zh-TW" sz="2800" dirty="0"/>
              <a:t>1/3</a:t>
            </a:r>
            <a:r>
              <a:rPr lang="zh-TW" altLang="en-US" sz="2800" dirty="0"/>
              <a:t>社團費用</a:t>
            </a:r>
          </a:p>
        </p:txBody>
      </p:sp>
      <p:sp>
        <p:nvSpPr>
          <p:cNvPr id="5" name="矩形 4"/>
          <p:cNvSpPr/>
          <p:nvPr/>
        </p:nvSpPr>
        <p:spPr>
          <a:xfrm>
            <a:off x="489071" y="178560"/>
            <a:ext cx="7761550" cy="17235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000" b="1" dirty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000" b="1" dirty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000" b="1" dirty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000" b="1" dirty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社會環境</a:t>
            </a:r>
            <a:endParaRPr lang="en-US" altLang="zh-TW" sz="4000" b="1" dirty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en-US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3.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</a:t>
            </a:r>
            <a:r>
              <a:rPr lang="zh-TW" altLang="zh-TW" sz="24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弱勢孩子申請免費牛奶、午餐補助和教儲戶部分</a:t>
            </a:r>
            <a:r>
              <a:rPr lang="zh-TW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補助參加</a:t>
            </a:r>
            <a:r>
              <a:rPr lang="zh-TW" altLang="zh-TW" sz="24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社團費用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en-US" altLang="zh-TW" b="1" dirty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3964" y="1608588"/>
            <a:ext cx="2751782" cy="367069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43458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755" y="0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324464" y="25325"/>
            <a:ext cx="8819536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社會環境</a:t>
            </a:r>
            <a:endParaRPr lang="en-US" altLang="zh-TW" sz="44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en-US" altLang="zh-TW" sz="3200" b="1" dirty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4</a:t>
            </a:r>
            <a:r>
              <a:rPr lang="en-US" altLang="zh-TW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.</a:t>
            </a:r>
            <a:r>
              <a:rPr lang="zh-TW" altLang="en-US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zh-TW" altLang="zh-TW" sz="3200" b="1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口腔保健情境佈置。</a:t>
            </a:r>
            <a:endParaRPr lang="en-US" altLang="zh-TW" sz="32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433723" y="5903893"/>
            <a:ext cx="3776603" cy="9541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校園中庭張貼口腔保健宣導知識</a:t>
            </a:r>
            <a:endParaRPr lang="zh-TW" altLang="en-US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484274" y="5756830"/>
            <a:ext cx="4606584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健康中心製作口腔</a:t>
            </a:r>
            <a:r>
              <a:rPr lang="zh-TW" altLang="en-US" sz="28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衛教宣導</a:t>
            </a:r>
            <a:endParaRPr lang="en-US" altLang="zh-TW" sz="2800" b="1" kern="100" dirty="0" smtClean="0">
              <a:latin typeface="標楷體" panose="03000509000000000000" pitchFamily="65" charset="-12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 rotWithShape="1">
          <a:blip r:embed="rId4"/>
          <a:srcRect l="36712"/>
          <a:stretch/>
        </p:blipFill>
        <p:spPr>
          <a:xfrm>
            <a:off x="189186" y="1511404"/>
            <a:ext cx="4141641" cy="4245426"/>
          </a:xfrm>
          <a:prstGeom prst="rect">
            <a:avLst/>
          </a:prstGeom>
        </p:spPr>
      </p:pic>
      <p:pic>
        <p:nvPicPr>
          <p:cNvPr id="7" name="圖片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7673" y="1766684"/>
            <a:ext cx="4237325" cy="3667532"/>
          </a:xfrm>
          <a:prstGeom prst="rect">
            <a:avLst/>
          </a:prstGeom>
        </p:spPr>
      </p:pic>
      <p:sp>
        <p:nvSpPr>
          <p:cNvPr id="10" name="文字方塊 9"/>
          <p:cNvSpPr txBox="1"/>
          <p:nvPr/>
        </p:nvSpPr>
        <p:spPr>
          <a:xfrm>
            <a:off x="4747672" y="988184"/>
            <a:ext cx="4237325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C00000"/>
                </a:solidFill>
              </a:rPr>
              <a:t>109</a:t>
            </a:r>
            <a:r>
              <a:rPr lang="zh-TW" altLang="en-US" sz="2800" dirty="0" smtClean="0">
                <a:solidFill>
                  <a:srgbClr val="C00000"/>
                </a:solidFill>
              </a:rPr>
              <a:t>口腔議題執行成效</a:t>
            </a:r>
            <a:endParaRPr lang="zh-TW" altLang="en-US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2069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26202"/>
            <a:ext cx="9173509" cy="6858000"/>
          </a:xfrm>
          <a:prstGeom prst="rect">
            <a:avLst/>
          </a:prstGeom>
        </p:spPr>
      </p:pic>
      <p:grpSp>
        <p:nvGrpSpPr>
          <p:cNvPr id="5" name="Group 2"/>
          <p:cNvGrpSpPr>
            <a:grpSpLocks/>
          </p:cNvGrpSpPr>
          <p:nvPr/>
        </p:nvGrpSpPr>
        <p:grpSpPr bwMode="auto">
          <a:xfrm>
            <a:off x="8608771" y="-94089"/>
            <a:ext cx="620466" cy="6858000"/>
            <a:chOff x="12844" y="1"/>
            <a:chExt cx="977" cy="10800"/>
          </a:xfrm>
        </p:grpSpPr>
        <p:sp>
          <p:nvSpPr>
            <p:cNvPr id="6" name="Freeform 3"/>
            <p:cNvSpPr>
              <a:spLocks/>
            </p:cNvSpPr>
            <p:nvPr/>
          </p:nvSpPr>
          <p:spPr bwMode="auto">
            <a:xfrm>
              <a:off x="13801" y="1"/>
              <a:ext cx="20" cy="10800"/>
            </a:xfrm>
            <a:custGeom>
              <a:avLst/>
              <a:gdLst>
                <a:gd name="T0" fmla="*/ 0 w 20"/>
                <a:gd name="T1" fmla="*/ 0 h 10800"/>
                <a:gd name="T2" fmla="*/ 0 w 20"/>
                <a:gd name="T3" fmla="*/ 10799 h 108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" h="10800">
                  <a:moveTo>
                    <a:pt x="0" y="0"/>
                  </a:moveTo>
                  <a:lnTo>
                    <a:pt x="0" y="10799"/>
                  </a:lnTo>
                </a:path>
              </a:pathLst>
            </a:custGeom>
            <a:noFill/>
            <a:ln w="38100">
              <a:solidFill>
                <a:srgbClr val="FDC3AD"/>
              </a:solidFill>
              <a:round/>
              <a:headEnd/>
              <a:tailEnd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TW" altLang="en-US"/>
            </a:p>
          </p:txBody>
        </p:sp>
        <p:sp>
          <p:nvSpPr>
            <p:cNvPr id="8" name="Freeform 4"/>
            <p:cNvSpPr>
              <a:spLocks/>
            </p:cNvSpPr>
            <p:nvPr/>
          </p:nvSpPr>
          <p:spPr bwMode="auto">
            <a:xfrm>
              <a:off x="12844" y="9000"/>
              <a:ext cx="864" cy="864"/>
            </a:xfrm>
            <a:custGeom>
              <a:avLst/>
              <a:gdLst>
                <a:gd name="T0" fmla="*/ 432 w 864"/>
                <a:gd name="T1" fmla="*/ 0 h 864"/>
                <a:gd name="T2" fmla="*/ 354 w 864"/>
                <a:gd name="T3" fmla="*/ 6 h 864"/>
                <a:gd name="T4" fmla="*/ 281 w 864"/>
                <a:gd name="T5" fmla="*/ 27 h 864"/>
                <a:gd name="T6" fmla="*/ 213 w 864"/>
                <a:gd name="T7" fmla="*/ 58 h 864"/>
                <a:gd name="T8" fmla="*/ 153 w 864"/>
                <a:gd name="T9" fmla="*/ 101 h 864"/>
                <a:gd name="T10" fmla="*/ 101 w 864"/>
                <a:gd name="T11" fmla="*/ 153 h 864"/>
                <a:gd name="T12" fmla="*/ 58 w 864"/>
                <a:gd name="T13" fmla="*/ 213 h 864"/>
                <a:gd name="T14" fmla="*/ 27 w 864"/>
                <a:gd name="T15" fmla="*/ 281 h 864"/>
                <a:gd name="T16" fmla="*/ 6 w 864"/>
                <a:gd name="T17" fmla="*/ 354 h 864"/>
                <a:gd name="T18" fmla="*/ 0 w 864"/>
                <a:gd name="T19" fmla="*/ 431 h 864"/>
                <a:gd name="T20" fmla="*/ 6 w 864"/>
                <a:gd name="T21" fmla="*/ 509 h 864"/>
                <a:gd name="T22" fmla="*/ 27 w 864"/>
                <a:gd name="T23" fmla="*/ 582 h 864"/>
                <a:gd name="T24" fmla="*/ 58 w 864"/>
                <a:gd name="T25" fmla="*/ 650 h 864"/>
                <a:gd name="T26" fmla="*/ 101 w 864"/>
                <a:gd name="T27" fmla="*/ 710 h 864"/>
                <a:gd name="T28" fmla="*/ 153 w 864"/>
                <a:gd name="T29" fmla="*/ 762 h 864"/>
                <a:gd name="T30" fmla="*/ 213 w 864"/>
                <a:gd name="T31" fmla="*/ 805 h 864"/>
                <a:gd name="T32" fmla="*/ 281 w 864"/>
                <a:gd name="T33" fmla="*/ 836 h 864"/>
                <a:gd name="T34" fmla="*/ 354 w 864"/>
                <a:gd name="T35" fmla="*/ 857 h 864"/>
                <a:gd name="T36" fmla="*/ 432 w 864"/>
                <a:gd name="T37" fmla="*/ 864 h 864"/>
                <a:gd name="T38" fmla="*/ 509 w 864"/>
                <a:gd name="T39" fmla="*/ 857 h 864"/>
                <a:gd name="T40" fmla="*/ 582 w 864"/>
                <a:gd name="T41" fmla="*/ 836 h 864"/>
                <a:gd name="T42" fmla="*/ 650 w 864"/>
                <a:gd name="T43" fmla="*/ 805 h 864"/>
                <a:gd name="T44" fmla="*/ 710 w 864"/>
                <a:gd name="T45" fmla="*/ 762 h 864"/>
                <a:gd name="T46" fmla="*/ 762 w 864"/>
                <a:gd name="T47" fmla="*/ 710 h 864"/>
                <a:gd name="T48" fmla="*/ 805 w 864"/>
                <a:gd name="T49" fmla="*/ 650 h 864"/>
                <a:gd name="T50" fmla="*/ 836 w 864"/>
                <a:gd name="T51" fmla="*/ 582 h 864"/>
                <a:gd name="T52" fmla="*/ 857 w 864"/>
                <a:gd name="T53" fmla="*/ 509 h 864"/>
                <a:gd name="T54" fmla="*/ 864 w 864"/>
                <a:gd name="T55" fmla="*/ 431 h 864"/>
                <a:gd name="T56" fmla="*/ 857 w 864"/>
                <a:gd name="T57" fmla="*/ 354 h 864"/>
                <a:gd name="T58" fmla="*/ 836 w 864"/>
                <a:gd name="T59" fmla="*/ 281 h 864"/>
                <a:gd name="T60" fmla="*/ 805 w 864"/>
                <a:gd name="T61" fmla="*/ 213 h 864"/>
                <a:gd name="T62" fmla="*/ 762 w 864"/>
                <a:gd name="T63" fmla="*/ 153 h 864"/>
                <a:gd name="T64" fmla="*/ 710 w 864"/>
                <a:gd name="T65" fmla="*/ 101 h 864"/>
                <a:gd name="T66" fmla="*/ 650 w 864"/>
                <a:gd name="T67" fmla="*/ 58 h 864"/>
                <a:gd name="T68" fmla="*/ 582 w 864"/>
                <a:gd name="T69" fmla="*/ 27 h 864"/>
                <a:gd name="T70" fmla="*/ 509 w 864"/>
                <a:gd name="T71" fmla="*/ 6 h 864"/>
                <a:gd name="T72" fmla="*/ 432 w 864"/>
                <a:gd name="T73" fmla="*/ 0 h 8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64" h="864">
                  <a:moveTo>
                    <a:pt x="432" y="0"/>
                  </a:moveTo>
                  <a:lnTo>
                    <a:pt x="354" y="6"/>
                  </a:lnTo>
                  <a:lnTo>
                    <a:pt x="281" y="27"/>
                  </a:lnTo>
                  <a:lnTo>
                    <a:pt x="213" y="58"/>
                  </a:lnTo>
                  <a:lnTo>
                    <a:pt x="153" y="101"/>
                  </a:lnTo>
                  <a:lnTo>
                    <a:pt x="101" y="153"/>
                  </a:lnTo>
                  <a:lnTo>
                    <a:pt x="58" y="213"/>
                  </a:lnTo>
                  <a:lnTo>
                    <a:pt x="27" y="281"/>
                  </a:lnTo>
                  <a:lnTo>
                    <a:pt x="6" y="354"/>
                  </a:lnTo>
                  <a:lnTo>
                    <a:pt x="0" y="431"/>
                  </a:lnTo>
                  <a:lnTo>
                    <a:pt x="6" y="509"/>
                  </a:lnTo>
                  <a:lnTo>
                    <a:pt x="27" y="582"/>
                  </a:lnTo>
                  <a:lnTo>
                    <a:pt x="58" y="650"/>
                  </a:lnTo>
                  <a:lnTo>
                    <a:pt x="101" y="710"/>
                  </a:lnTo>
                  <a:lnTo>
                    <a:pt x="153" y="762"/>
                  </a:lnTo>
                  <a:lnTo>
                    <a:pt x="213" y="805"/>
                  </a:lnTo>
                  <a:lnTo>
                    <a:pt x="281" y="836"/>
                  </a:lnTo>
                  <a:lnTo>
                    <a:pt x="354" y="857"/>
                  </a:lnTo>
                  <a:lnTo>
                    <a:pt x="432" y="864"/>
                  </a:lnTo>
                  <a:lnTo>
                    <a:pt x="509" y="857"/>
                  </a:lnTo>
                  <a:lnTo>
                    <a:pt x="582" y="836"/>
                  </a:lnTo>
                  <a:lnTo>
                    <a:pt x="650" y="805"/>
                  </a:lnTo>
                  <a:lnTo>
                    <a:pt x="710" y="762"/>
                  </a:lnTo>
                  <a:lnTo>
                    <a:pt x="762" y="710"/>
                  </a:lnTo>
                  <a:lnTo>
                    <a:pt x="805" y="650"/>
                  </a:lnTo>
                  <a:lnTo>
                    <a:pt x="836" y="582"/>
                  </a:lnTo>
                  <a:lnTo>
                    <a:pt x="857" y="509"/>
                  </a:lnTo>
                  <a:lnTo>
                    <a:pt x="864" y="431"/>
                  </a:lnTo>
                  <a:lnTo>
                    <a:pt x="857" y="354"/>
                  </a:lnTo>
                  <a:lnTo>
                    <a:pt x="836" y="281"/>
                  </a:lnTo>
                  <a:lnTo>
                    <a:pt x="805" y="213"/>
                  </a:lnTo>
                  <a:lnTo>
                    <a:pt x="762" y="153"/>
                  </a:lnTo>
                  <a:lnTo>
                    <a:pt x="710" y="101"/>
                  </a:lnTo>
                  <a:lnTo>
                    <a:pt x="650" y="58"/>
                  </a:lnTo>
                  <a:lnTo>
                    <a:pt x="582" y="27"/>
                  </a:lnTo>
                  <a:lnTo>
                    <a:pt x="509" y="6"/>
                  </a:lnTo>
                  <a:lnTo>
                    <a:pt x="432" y="0"/>
                  </a:lnTo>
                  <a:close/>
                </a:path>
              </a:pathLst>
            </a:custGeom>
            <a:solidFill>
              <a:srgbClr val="FD8537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TW" altLang="en-US"/>
            </a:p>
          </p:txBody>
        </p:sp>
      </p:grpSp>
      <p:sp>
        <p:nvSpPr>
          <p:cNvPr id="14" name="矩形 13"/>
          <p:cNvSpPr/>
          <p:nvPr/>
        </p:nvSpPr>
        <p:spPr>
          <a:xfrm>
            <a:off x="211322" y="14233"/>
            <a:ext cx="88195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000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四</a:t>
            </a:r>
            <a:r>
              <a:rPr lang="zh-TW" altLang="en-US" sz="4000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</a:rPr>
              <a:t>、</a:t>
            </a:r>
            <a:r>
              <a:rPr lang="zh-TW" altLang="zh-TW" sz="3600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健康生活技能教學及活動</a:t>
            </a:r>
            <a:endParaRPr lang="en-US" altLang="zh-TW" sz="3600" b="1" dirty="0" smtClean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495629" y="1211252"/>
            <a:ext cx="7435351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1.</a:t>
            </a:r>
            <a:r>
              <a:rPr lang="zh-TW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結合校本課程，口腔健康促進</a:t>
            </a:r>
            <a:r>
              <a:rPr lang="zh-TW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議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題</a:t>
            </a:r>
            <a:r>
              <a:rPr lang="zh-TW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融入健康教育課程</a:t>
            </a:r>
          </a:p>
          <a:p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2.</a:t>
            </a:r>
            <a:r>
              <a:rPr lang="zh-TW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結合其他課程融入口腔健康</a:t>
            </a:r>
            <a:r>
              <a:rPr lang="zh-TW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議題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3.</a:t>
            </a:r>
            <a:r>
              <a:rPr lang="zh-TW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安排教師進修口腔保健增能研習</a:t>
            </a:r>
          </a:p>
          <a:p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4.</a:t>
            </a:r>
            <a:r>
              <a:rPr lang="zh-TW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指導貝氏刷牙法，高年級以</a:t>
            </a:r>
            <a:r>
              <a:rPr lang="zh-TW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上學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生</a:t>
            </a:r>
            <a:r>
              <a:rPr lang="zh-TW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使用牙線潔牙，落實餐後潔</a:t>
            </a:r>
            <a:r>
              <a:rPr lang="zh-TW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牙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執行</a:t>
            </a:r>
            <a:r>
              <a:rPr lang="zh-TW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維護口腔衛生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zh-TW" dirty="0"/>
          </a:p>
        </p:txBody>
      </p:sp>
    </p:spTree>
    <p:extLst>
      <p:ext uri="{BB962C8B-B14F-4D97-AF65-F5344CB8AC3E}">
        <p14:creationId xmlns="" xmlns:p14="http://schemas.microsoft.com/office/powerpoint/2010/main" val="3841740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755" y="-122287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324464" y="25325"/>
            <a:ext cx="8819536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健康教學</a:t>
            </a:r>
            <a:endParaRPr lang="en-US" altLang="zh-TW" sz="44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en-US" altLang="zh-TW" sz="3200" b="1" dirty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1</a:t>
            </a:r>
            <a:r>
              <a:rPr lang="en-US" altLang="zh-TW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.</a:t>
            </a:r>
            <a:r>
              <a:rPr lang="zh-TW" altLang="en-US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健康</a:t>
            </a:r>
            <a:r>
              <a:rPr lang="zh-TW" altLang="en-US" sz="3200" b="1" kern="100" dirty="0" smtClean="0">
                <a:ea typeface="標楷體" panose="03000509000000000000" pitchFamily="65" charset="-120"/>
                <a:cs typeface="Times New Roman" panose="02020603050405020304" pitchFamily="18" charset="0"/>
              </a:rPr>
              <a:t>領域課程融入口腔議題</a:t>
            </a:r>
            <a:endParaRPr lang="en-US" altLang="zh-TW" sz="32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714593" y="6195581"/>
            <a:ext cx="5168462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低年級融入課程</a:t>
            </a:r>
            <a:r>
              <a:rPr lang="zh-TW" altLang="en-US" sz="2800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：</a:t>
            </a:r>
            <a:r>
              <a:rPr lang="zh-TW" altLang="en-US" sz="24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口腔衛生很重要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23" name="圖片 22" descr="C:\Users\USER\Downloads\IMG_2842 (1).jpg"/>
          <p:cNvPicPr/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860" y="1449690"/>
            <a:ext cx="2416176" cy="2014893"/>
          </a:xfrm>
          <a:prstGeom prst="rect">
            <a:avLst/>
          </a:prstGeom>
          <a:noFill/>
          <a:ln>
            <a:noFill/>
          </a:ln>
        </p:spPr>
      </p:pic>
      <p:pic>
        <p:nvPicPr>
          <p:cNvPr id="24" name="圖片 23" descr="C:\Users\USER\Downloads\IMG_2831.jpg"/>
          <p:cNvPicPr/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024" y="1435900"/>
            <a:ext cx="2805748" cy="2048449"/>
          </a:xfrm>
          <a:prstGeom prst="rect">
            <a:avLst/>
          </a:prstGeom>
          <a:noFill/>
          <a:ln>
            <a:noFill/>
          </a:ln>
        </p:spPr>
      </p:pic>
      <p:pic>
        <p:nvPicPr>
          <p:cNvPr id="26" name="圖片 25" descr="C:\Users\USER\Downloads\IMG_2840 (1).jpg"/>
          <p:cNvPicPr/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760" y="1250901"/>
            <a:ext cx="2361267" cy="2055812"/>
          </a:xfrm>
          <a:prstGeom prst="rect">
            <a:avLst/>
          </a:prstGeom>
          <a:noFill/>
          <a:ln>
            <a:noFill/>
          </a:ln>
        </p:spPr>
      </p:pic>
      <p:pic>
        <p:nvPicPr>
          <p:cNvPr id="27" name="圖片 26" descr="C:\Users\USER\Downloads\IMG_2839 (1).jpg"/>
          <p:cNvPicPr/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641" y="4085015"/>
            <a:ext cx="2047875" cy="1536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" name="圖片 27" descr="C:\Users\USER\Pictures\1212.jpg"/>
          <p:cNvPicPr/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875" y="3920384"/>
            <a:ext cx="2336165" cy="1907777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矩形 16"/>
          <p:cNvSpPr/>
          <p:nvPr/>
        </p:nvSpPr>
        <p:spPr>
          <a:xfrm>
            <a:off x="535797" y="3512493"/>
            <a:ext cx="233910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zh-TW" altLang="zh-TW" sz="24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學習貝氏刷牙法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6589369" y="3381474"/>
            <a:ext cx="203132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zh-TW" altLang="zh-TW" sz="24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學習使用牙線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6419407" y="6407648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zh-TW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實施日期</a:t>
            </a:r>
            <a:endParaRPr lang="zh-TW" altLang="en-US" dirty="0"/>
          </a:p>
        </p:txBody>
      </p:sp>
      <p:sp>
        <p:nvSpPr>
          <p:cNvPr id="21" name="矩形 20"/>
          <p:cNvSpPr/>
          <p:nvPr/>
        </p:nvSpPr>
        <p:spPr>
          <a:xfrm>
            <a:off x="7381608" y="6432717"/>
            <a:ext cx="17919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kern="100" dirty="0">
                <a:latin typeface="Times New Roman" panose="02020603050405020304" pitchFamily="18" charset="0"/>
              </a:rPr>
              <a:t>110</a:t>
            </a:r>
            <a:r>
              <a:rPr lang="zh-TW" altLang="zh-TW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TW" kern="100" dirty="0">
                <a:latin typeface="Times New Roman" panose="02020603050405020304" pitchFamily="18" charset="0"/>
              </a:rPr>
              <a:t> 04</a:t>
            </a:r>
            <a:r>
              <a:rPr lang="zh-TW" altLang="zh-TW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月</a:t>
            </a:r>
            <a:r>
              <a:rPr lang="en-US" altLang="zh-TW" kern="100" dirty="0">
                <a:latin typeface="Times New Roman" panose="02020603050405020304" pitchFamily="18" charset="0"/>
              </a:rPr>
              <a:t>28 </a:t>
            </a:r>
            <a:r>
              <a:rPr lang="zh-TW" altLang="zh-TW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日</a:t>
            </a:r>
            <a:endParaRPr lang="zh-TW" altLang="en-US" dirty="0"/>
          </a:p>
        </p:txBody>
      </p:sp>
      <p:sp>
        <p:nvSpPr>
          <p:cNvPr id="22" name="矩形 21"/>
          <p:cNvSpPr/>
          <p:nvPr/>
        </p:nvSpPr>
        <p:spPr>
          <a:xfrm>
            <a:off x="3306894" y="3539266"/>
            <a:ext cx="295465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zh-TW" altLang="zh-TW" sz="24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每週一次含氟</a:t>
            </a:r>
            <a:r>
              <a:rPr lang="zh-TW" altLang="zh-TW" sz="24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漱口水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35" name="圖片 34" descr="C:\Users\USER\Downloads\IMG_2819 (3).jpg"/>
          <p:cNvPicPr/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38551" y="4331891"/>
            <a:ext cx="2047875" cy="1536700"/>
          </a:xfrm>
          <a:prstGeom prst="rect">
            <a:avLst/>
          </a:prstGeom>
          <a:noFill/>
          <a:ln>
            <a:noFill/>
          </a:ln>
        </p:spPr>
      </p:pic>
      <p:sp>
        <p:nvSpPr>
          <p:cNvPr id="29" name="矩形 28"/>
          <p:cNvSpPr/>
          <p:nvPr/>
        </p:nvSpPr>
        <p:spPr>
          <a:xfrm>
            <a:off x="2352154" y="5645417"/>
            <a:ext cx="326243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zh-TW" altLang="zh-TW" sz="24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刷牙需要注意的小常識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6627156" y="5888383"/>
            <a:ext cx="233910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zh-TW" altLang="zh-TW" sz="24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圖繪貝氏刷牙法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95935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756" y="0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62231" y="-152561"/>
            <a:ext cx="8819536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健康教學</a:t>
            </a:r>
            <a:endParaRPr lang="en-US" altLang="zh-TW" sz="44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en-US" altLang="zh-TW" sz="3200" b="1" dirty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1</a:t>
            </a:r>
            <a:r>
              <a:rPr lang="en-US" altLang="zh-TW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.</a:t>
            </a:r>
            <a:r>
              <a:rPr lang="zh-TW" altLang="en-US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健康</a:t>
            </a:r>
            <a:r>
              <a:rPr lang="zh-TW" altLang="en-US" sz="3200" b="1" kern="100" dirty="0" smtClean="0">
                <a:ea typeface="標楷體" panose="03000509000000000000" pitchFamily="65" charset="-120"/>
                <a:cs typeface="Times New Roman" panose="02020603050405020304" pitchFamily="18" charset="0"/>
              </a:rPr>
              <a:t>領域課程融入口腔議題</a:t>
            </a:r>
            <a:endParaRPr lang="en-US" altLang="zh-TW" sz="32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1033635" y="1057291"/>
            <a:ext cx="756228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4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低年級融入課程</a:t>
            </a:r>
            <a:r>
              <a:rPr lang="zh-TW" altLang="en-US" sz="2400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：</a:t>
            </a:r>
            <a:r>
              <a:rPr lang="zh-TW" altLang="en-US" sz="24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窩</a:t>
            </a:r>
            <a:r>
              <a:rPr lang="zh-TW" altLang="en-US" sz="24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溝封填及營養食物對牙齒的健康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5095968" y="4522315"/>
            <a:ext cx="264687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zh-TW" altLang="zh-TW" sz="24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食物對牙齒的影響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1028709" y="3794911"/>
            <a:ext cx="295465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zh-TW" altLang="zh-TW" sz="24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保護牙齒的四大食物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6419407" y="6407648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zh-TW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實施日期</a:t>
            </a:r>
            <a:endParaRPr lang="zh-TW" altLang="en-US" dirty="0"/>
          </a:p>
        </p:txBody>
      </p:sp>
      <p:sp>
        <p:nvSpPr>
          <p:cNvPr id="21" name="矩形 20"/>
          <p:cNvSpPr/>
          <p:nvPr/>
        </p:nvSpPr>
        <p:spPr>
          <a:xfrm>
            <a:off x="7381608" y="6432717"/>
            <a:ext cx="17919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kern="100" dirty="0">
                <a:latin typeface="Times New Roman" panose="02020603050405020304" pitchFamily="18" charset="0"/>
              </a:rPr>
              <a:t>110</a:t>
            </a:r>
            <a:r>
              <a:rPr lang="zh-TW" altLang="zh-TW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TW" kern="100" dirty="0">
                <a:latin typeface="Times New Roman" panose="02020603050405020304" pitchFamily="18" charset="0"/>
              </a:rPr>
              <a:t> 04</a:t>
            </a:r>
            <a:r>
              <a:rPr lang="zh-TW" altLang="zh-TW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月</a:t>
            </a:r>
            <a:r>
              <a:rPr lang="en-US" altLang="zh-TW" kern="100" dirty="0">
                <a:latin typeface="Times New Roman" panose="02020603050405020304" pitchFamily="18" charset="0"/>
              </a:rPr>
              <a:t>28 </a:t>
            </a:r>
            <a:r>
              <a:rPr lang="zh-TW" altLang="zh-TW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日</a:t>
            </a:r>
            <a:endParaRPr lang="zh-TW" altLang="en-US" dirty="0"/>
          </a:p>
        </p:txBody>
      </p:sp>
      <p:sp>
        <p:nvSpPr>
          <p:cNvPr id="29" name="矩形 28"/>
          <p:cNvSpPr/>
          <p:nvPr/>
        </p:nvSpPr>
        <p:spPr>
          <a:xfrm>
            <a:off x="4208539" y="5515392"/>
            <a:ext cx="480131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zh-TW" altLang="en-US" sz="24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宣導窩</a:t>
            </a:r>
            <a:r>
              <a:rPr lang="zh-TW" altLang="en-US" sz="24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溝封</a:t>
            </a:r>
            <a:r>
              <a:rPr lang="zh-TW" altLang="en-US" sz="24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填能預防蛀牙的重要性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25" name="圖片 24"/>
          <p:cNvPicPr/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635" y="1586580"/>
            <a:ext cx="2949729" cy="2111664"/>
          </a:xfrm>
          <a:prstGeom prst="rect">
            <a:avLst/>
          </a:prstGeom>
        </p:spPr>
      </p:pic>
      <p:pic>
        <p:nvPicPr>
          <p:cNvPr id="31" name="圖片 30"/>
          <p:cNvPicPr/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9355" y="1706912"/>
            <a:ext cx="4269668" cy="2760486"/>
          </a:xfrm>
          <a:prstGeom prst="rect">
            <a:avLst/>
          </a:prstGeom>
        </p:spPr>
      </p:pic>
      <p:pic>
        <p:nvPicPr>
          <p:cNvPr id="32" name="圖片 31"/>
          <p:cNvPicPr/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4397234"/>
            <a:ext cx="3487451" cy="237974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74521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6" y="-23560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62231" y="-152561"/>
            <a:ext cx="8819536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健康教學</a:t>
            </a:r>
            <a:endParaRPr lang="en-US" altLang="zh-TW" sz="44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en-US" altLang="zh-TW" sz="3200" b="1" dirty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1</a:t>
            </a:r>
            <a:r>
              <a:rPr lang="en-US" altLang="zh-TW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.</a:t>
            </a:r>
            <a:r>
              <a:rPr lang="zh-TW" altLang="en-US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健康</a:t>
            </a:r>
            <a:r>
              <a:rPr lang="zh-TW" altLang="en-US" sz="3200" b="1" kern="100" dirty="0" smtClean="0">
                <a:ea typeface="標楷體" panose="03000509000000000000" pitchFamily="65" charset="-120"/>
                <a:cs typeface="Times New Roman" panose="02020603050405020304" pitchFamily="18" charset="0"/>
              </a:rPr>
              <a:t>領域課程融入口腔議題</a:t>
            </a:r>
            <a:endParaRPr lang="en-US" altLang="zh-TW" sz="32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685800" y="1137990"/>
            <a:ext cx="7312572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4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中</a:t>
            </a:r>
            <a:r>
              <a:rPr lang="zh-TW" altLang="en-US" sz="24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年級融入課程</a:t>
            </a:r>
            <a:r>
              <a:rPr lang="zh-TW" altLang="en-US" sz="2400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：</a:t>
            </a:r>
            <a:r>
              <a:rPr lang="zh-TW" altLang="en-US" sz="24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齲齒和牙齦炎及牙線的使用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162231" y="3661853"/>
            <a:ext cx="418576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zh-TW" altLang="zh-TW" sz="24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預防牙齦炎及牙周病影片觀賞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6419407" y="6407648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zh-TW" b="1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實施日期</a:t>
            </a:r>
            <a:endParaRPr lang="zh-TW" altLang="en-US" b="1" dirty="0"/>
          </a:p>
        </p:txBody>
      </p:sp>
      <p:sp>
        <p:nvSpPr>
          <p:cNvPr id="21" name="矩形 20"/>
          <p:cNvSpPr/>
          <p:nvPr/>
        </p:nvSpPr>
        <p:spPr>
          <a:xfrm>
            <a:off x="7381608" y="6432717"/>
            <a:ext cx="17341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b="1" kern="100" dirty="0">
                <a:latin typeface="Times New Roman" panose="02020603050405020304" pitchFamily="18" charset="0"/>
              </a:rPr>
              <a:t>110</a:t>
            </a:r>
            <a:r>
              <a:rPr lang="zh-TW" altLang="zh-TW" b="1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TW" b="1" kern="100" dirty="0">
                <a:latin typeface="Times New Roman" panose="02020603050405020304" pitchFamily="18" charset="0"/>
              </a:rPr>
              <a:t> 04</a:t>
            </a:r>
            <a:r>
              <a:rPr lang="zh-TW" altLang="zh-TW" b="1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月</a:t>
            </a:r>
            <a:r>
              <a:rPr lang="en-US" altLang="zh-TW" b="1" kern="100" dirty="0" smtClean="0">
                <a:latin typeface="Times New Roman" panose="02020603050405020304" pitchFamily="18" charset="0"/>
              </a:rPr>
              <a:t>20</a:t>
            </a:r>
            <a:r>
              <a:rPr lang="zh-TW" altLang="zh-TW" b="1" kern="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日</a:t>
            </a:r>
            <a:endParaRPr lang="zh-TW" altLang="en-US" b="1" dirty="0"/>
          </a:p>
        </p:txBody>
      </p:sp>
      <p:sp>
        <p:nvSpPr>
          <p:cNvPr id="29" name="矩形 28"/>
          <p:cNvSpPr/>
          <p:nvPr/>
        </p:nvSpPr>
        <p:spPr>
          <a:xfrm>
            <a:off x="3833050" y="5969138"/>
            <a:ext cx="203132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zh-TW" altLang="zh-TW" sz="24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牙線使用說明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16" name="圖片 15"/>
          <p:cNvPicPr/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050" y="1652010"/>
            <a:ext cx="2696916" cy="1895934"/>
          </a:xfrm>
          <a:prstGeom prst="rect">
            <a:avLst/>
          </a:prstGeom>
          <a:noFill/>
        </p:spPr>
      </p:pic>
      <p:pic>
        <p:nvPicPr>
          <p:cNvPr id="19" name="圖片 18"/>
          <p:cNvPicPr/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780" y="4261768"/>
            <a:ext cx="3549270" cy="2317708"/>
          </a:xfrm>
          <a:prstGeom prst="rect">
            <a:avLst/>
          </a:prstGeom>
          <a:noFill/>
        </p:spPr>
      </p:pic>
      <p:pic>
        <p:nvPicPr>
          <p:cNvPr id="22" name="圖片 21"/>
          <p:cNvPicPr/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886" y="1652010"/>
            <a:ext cx="4473881" cy="3069465"/>
          </a:xfrm>
          <a:prstGeom prst="rect">
            <a:avLst/>
          </a:prstGeom>
          <a:noFill/>
        </p:spPr>
      </p:pic>
      <p:sp>
        <p:nvSpPr>
          <p:cNvPr id="6" name="矩形 5"/>
          <p:cNvSpPr/>
          <p:nvPr/>
        </p:nvSpPr>
        <p:spPr>
          <a:xfrm>
            <a:off x="4244227" y="4791400"/>
            <a:ext cx="4737540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zh-TW" kern="100" dirty="0">
                <a:ea typeface="Times New Roman" panose="02020603050405020304" pitchFamily="18" charset="0"/>
              </a:rPr>
              <a:t> </a:t>
            </a:r>
            <a:r>
              <a:rPr lang="zh-TW" altLang="zh-TW" sz="24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示範並請孩子試著丈量牙線長度距離</a:t>
            </a:r>
            <a:r>
              <a:rPr lang="zh-TW" altLang="zh-TW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zh-TW" altLang="en-US" dirty="0"/>
          </a:p>
        </p:txBody>
      </p:sp>
    </p:spTree>
    <p:extLst>
      <p:ext uri="{BB962C8B-B14F-4D97-AF65-F5344CB8AC3E}">
        <p14:creationId xmlns="" xmlns:p14="http://schemas.microsoft.com/office/powerpoint/2010/main" val="1730748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6" y="-190828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62231" y="-152561"/>
            <a:ext cx="8819536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健康教學</a:t>
            </a:r>
            <a:endParaRPr lang="en-US" altLang="zh-TW" sz="44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en-US" altLang="zh-TW" sz="3200" b="1" dirty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1</a:t>
            </a:r>
            <a:r>
              <a:rPr lang="en-US" altLang="zh-TW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.</a:t>
            </a:r>
            <a:r>
              <a:rPr lang="zh-TW" altLang="en-US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健康</a:t>
            </a:r>
            <a:r>
              <a:rPr lang="zh-TW" altLang="en-US" sz="3200" b="1" kern="100" dirty="0" smtClean="0">
                <a:ea typeface="標楷體" panose="03000509000000000000" pitchFamily="65" charset="-120"/>
                <a:cs typeface="Times New Roman" panose="02020603050405020304" pitchFamily="18" charset="0"/>
              </a:rPr>
              <a:t>領域課程融入口腔議題</a:t>
            </a:r>
            <a:endParaRPr lang="en-US" altLang="zh-TW" sz="32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1301342" y="1058242"/>
            <a:ext cx="6972863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4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高年級融入課程</a:t>
            </a:r>
            <a:r>
              <a:rPr lang="zh-TW" altLang="en-US" sz="2400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：</a:t>
            </a:r>
            <a:r>
              <a:rPr lang="zh-TW" altLang="en-US" sz="24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牙線的使用及貝氏刷牙法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470006" y="3781976"/>
            <a:ext cx="357020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zh-TW" altLang="zh-TW" sz="24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學生上台練習貝氏刷牙法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6419407" y="6407648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zh-TW" b="1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實施日期</a:t>
            </a:r>
            <a:endParaRPr lang="zh-TW" altLang="en-US" b="1" dirty="0"/>
          </a:p>
        </p:txBody>
      </p:sp>
      <p:sp>
        <p:nvSpPr>
          <p:cNvPr id="21" name="矩形 20"/>
          <p:cNvSpPr/>
          <p:nvPr/>
        </p:nvSpPr>
        <p:spPr>
          <a:xfrm>
            <a:off x="7381608" y="6432717"/>
            <a:ext cx="17341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b="1" kern="100" dirty="0">
                <a:latin typeface="Times New Roman" panose="02020603050405020304" pitchFamily="18" charset="0"/>
              </a:rPr>
              <a:t>110</a:t>
            </a:r>
            <a:r>
              <a:rPr lang="zh-TW" altLang="zh-TW" b="1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TW" b="1" kern="100" dirty="0">
                <a:latin typeface="Times New Roman" panose="02020603050405020304" pitchFamily="18" charset="0"/>
              </a:rPr>
              <a:t> 04</a:t>
            </a:r>
            <a:r>
              <a:rPr lang="zh-TW" altLang="zh-TW" b="1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月</a:t>
            </a:r>
            <a:r>
              <a:rPr lang="en-US" altLang="zh-TW" b="1" kern="100" dirty="0" smtClean="0">
                <a:latin typeface="Times New Roman" panose="02020603050405020304" pitchFamily="18" charset="0"/>
              </a:rPr>
              <a:t>20</a:t>
            </a:r>
            <a:r>
              <a:rPr lang="zh-TW" altLang="zh-TW" b="1" kern="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日</a:t>
            </a:r>
            <a:endParaRPr lang="zh-TW" altLang="en-US" b="1" dirty="0"/>
          </a:p>
        </p:txBody>
      </p:sp>
      <p:sp>
        <p:nvSpPr>
          <p:cNvPr id="29" name="矩形 28"/>
          <p:cNvSpPr/>
          <p:nvPr/>
        </p:nvSpPr>
        <p:spPr>
          <a:xfrm>
            <a:off x="3279543" y="6025230"/>
            <a:ext cx="203132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zh-TW" altLang="zh-TW" sz="24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牙線</a:t>
            </a:r>
            <a:r>
              <a:rPr lang="zh-TW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使用</a:t>
            </a:r>
            <a:r>
              <a:rPr lang="zh-TW" altLang="en-US" sz="24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教學</a:t>
            </a:r>
          </a:p>
        </p:txBody>
      </p:sp>
      <p:sp>
        <p:nvSpPr>
          <p:cNvPr id="6" name="矩形 5"/>
          <p:cNvSpPr/>
          <p:nvPr/>
        </p:nvSpPr>
        <p:spPr>
          <a:xfrm>
            <a:off x="4305428" y="5357414"/>
            <a:ext cx="473754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zh-TW" sz="24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教師使用牙齒模型示範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3573" y="1513256"/>
            <a:ext cx="4512228" cy="3734350"/>
          </a:xfrm>
          <a:prstGeom prst="rect">
            <a:avLst/>
          </a:prstGeom>
        </p:spPr>
      </p:pic>
      <p:pic>
        <p:nvPicPr>
          <p:cNvPr id="8" name="圖片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4918" y="1460960"/>
            <a:ext cx="3118132" cy="2337544"/>
          </a:xfrm>
          <a:prstGeom prst="rect">
            <a:avLst/>
          </a:prstGeom>
        </p:spPr>
      </p:pic>
      <p:pic>
        <p:nvPicPr>
          <p:cNvPr id="9" name="圖片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983" y="4331337"/>
            <a:ext cx="2979022" cy="223325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06198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6" y="-152561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62231" y="-152561"/>
            <a:ext cx="8819536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健康教學</a:t>
            </a:r>
            <a:endParaRPr lang="en-US" altLang="zh-TW" sz="44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en-US" altLang="zh-TW" sz="3200" b="1" dirty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1</a:t>
            </a:r>
            <a:r>
              <a:rPr lang="en-US" altLang="zh-TW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.</a:t>
            </a:r>
            <a:r>
              <a:rPr lang="zh-TW" altLang="en-US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健康</a:t>
            </a:r>
            <a:r>
              <a:rPr lang="zh-TW" altLang="en-US" sz="3200" b="1" kern="100" dirty="0" smtClean="0">
                <a:ea typeface="標楷體" panose="03000509000000000000" pitchFamily="65" charset="-120"/>
                <a:cs typeface="Times New Roman" panose="02020603050405020304" pitchFamily="18" charset="0"/>
              </a:rPr>
              <a:t>領域課程融入口腔議題</a:t>
            </a:r>
            <a:endParaRPr lang="en-US" altLang="zh-TW" sz="32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4868997" y="4121743"/>
            <a:ext cx="3887588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4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高年級融入課程</a:t>
            </a:r>
            <a:r>
              <a:rPr lang="zh-TW" altLang="en-US" sz="2400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：</a:t>
            </a:r>
            <a:r>
              <a:rPr lang="zh-TW" altLang="en-US" sz="24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牙線的</a:t>
            </a:r>
            <a:endParaRPr lang="en-US" altLang="zh-TW" sz="2400" b="1" kern="100" dirty="0" smtClean="0">
              <a:latin typeface="標楷體" panose="03000509000000000000" pitchFamily="65" charset="-12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r>
              <a:rPr lang="zh-TW" altLang="en-US" sz="24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使用及貝氏刷牙法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5697308" y="6248437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zh-TW" b="1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實施日期</a:t>
            </a:r>
            <a:endParaRPr lang="zh-TW" altLang="en-US" b="1" dirty="0"/>
          </a:p>
        </p:txBody>
      </p:sp>
      <p:sp>
        <p:nvSpPr>
          <p:cNvPr id="21" name="矩形 20"/>
          <p:cNvSpPr/>
          <p:nvPr/>
        </p:nvSpPr>
        <p:spPr>
          <a:xfrm>
            <a:off x="6913767" y="6222879"/>
            <a:ext cx="17172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b="1" kern="100" dirty="0">
                <a:latin typeface="Times New Roman" panose="02020603050405020304" pitchFamily="18" charset="0"/>
              </a:rPr>
              <a:t>110</a:t>
            </a:r>
            <a:r>
              <a:rPr lang="zh-TW" altLang="zh-TW" b="1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TW" b="1" kern="100" dirty="0">
                <a:latin typeface="Times New Roman" panose="02020603050405020304" pitchFamily="18" charset="0"/>
              </a:rPr>
              <a:t> </a:t>
            </a:r>
            <a:r>
              <a:rPr lang="en-US" altLang="zh-TW" b="1" kern="100" dirty="0" smtClean="0">
                <a:latin typeface="Times New Roman" panose="02020603050405020304" pitchFamily="18" charset="0"/>
              </a:rPr>
              <a:t>05</a:t>
            </a:r>
            <a:r>
              <a:rPr lang="zh-TW" altLang="zh-TW" b="1" kern="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月</a:t>
            </a:r>
            <a:r>
              <a:rPr lang="en-US" altLang="zh-TW" b="1" kern="100" dirty="0" smtClean="0">
                <a:latin typeface="Times New Roman" panose="02020603050405020304" pitchFamily="18" charset="0"/>
              </a:rPr>
              <a:t>11</a:t>
            </a:r>
            <a:r>
              <a:rPr lang="zh-TW" altLang="zh-TW" b="1" kern="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日</a:t>
            </a:r>
            <a:endParaRPr lang="zh-TW" altLang="en-US" b="1" dirty="0"/>
          </a:p>
        </p:txBody>
      </p:sp>
      <p:pic>
        <p:nvPicPr>
          <p:cNvPr id="10" name="圖片 9"/>
          <p:cNvPicPr>
            <a:picLocks noChangeAspect="1"/>
          </p:cNvPicPr>
          <p:nvPr/>
        </p:nvPicPr>
        <p:blipFill rotWithShape="1">
          <a:blip r:embed="rId4"/>
          <a:srcRect b="30271"/>
          <a:stretch/>
        </p:blipFill>
        <p:spPr>
          <a:xfrm>
            <a:off x="35250" y="1305764"/>
            <a:ext cx="4552405" cy="5101884"/>
          </a:xfrm>
          <a:prstGeom prst="rect">
            <a:avLst/>
          </a:prstGeom>
        </p:spPr>
      </p:pic>
      <p:pic>
        <p:nvPicPr>
          <p:cNvPr id="11" name="圖片 10"/>
          <p:cNvPicPr>
            <a:picLocks noChangeAspect="1"/>
          </p:cNvPicPr>
          <p:nvPr/>
        </p:nvPicPr>
        <p:blipFill rotWithShape="1">
          <a:blip r:embed="rId5"/>
          <a:srcRect r="17790"/>
          <a:stretch/>
        </p:blipFill>
        <p:spPr>
          <a:xfrm>
            <a:off x="4587655" y="1392238"/>
            <a:ext cx="4450272" cy="235108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07261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62231" y="-152561"/>
            <a:ext cx="8819536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健康教學</a:t>
            </a:r>
            <a:endParaRPr lang="en-US" altLang="zh-TW" sz="44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en-US" altLang="zh-TW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2.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藝術生活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課程</a:t>
            </a:r>
            <a:r>
              <a:rPr lang="zh-TW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融入口腔健康議題</a:t>
            </a:r>
            <a:endParaRPr lang="en-US" altLang="zh-TW" sz="28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5998551" y="638610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zh-TW" b="1" kern="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實施</a:t>
            </a:r>
            <a:r>
              <a:rPr lang="zh-TW" altLang="zh-TW" b="1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日期</a:t>
            </a:r>
            <a:endParaRPr lang="zh-TW" altLang="en-US" b="1" dirty="0"/>
          </a:p>
        </p:txBody>
      </p:sp>
      <p:sp>
        <p:nvSpPr>
          <p:cNvPr id="21" name="矩形 20"/>
          <p:cNvSpPr/>
          <p:nvPr/>
        </p:nvSpPr>
        <p:spPr>
          <a:xfrm>
            <a:off x="7106547" y="624673"/>
            <a:ext cx="17300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b="1" kern="100" dirty="0">
                <a:latin typeface="Times New Roman" panose="02020603050405020304" pitchFamily="18" charset="0"/>
              </a:rPr>
              <a:t>110</a:t>
            </a:r>
            <a:r>
              <a:rPr lang="zh-TW" altLang="zh-TW" b="1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TW" b="1" kern="100" dirty="0">
                <a:latin typeface="Times New Roman" panose="02020603050405020304" pitchFamily="18" charset="0"/>
              </a:rPr>
              <a:t> </a:t>
            </a:r>
            <a:r>
              <a:rPr lang="en-US" altLang="zh-TW" b="1" kern="100" dirty="0" smtClean="0">
                <a:latin typeface="Times New Roman" panose="02020603050405020304" pitchFamily="18" charset="0"/>
              </a:rPr>
              <a:t>05</a:t>
            </a:r>
            <a:r>
              <a:rPr lang="zh-TW" altLang="zh-TW" b="1" kern="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月</a:t>
            </a:r>
            <a:r>
              <a:rPr lang="en-US" altLang="zh-TW" b="1" kern="100" dirty="0">
                <a:latin typeface="Times New Roman" panose="02020603050405020304" pitchFamily="18" charset="0"/>
              </a:rPr>
              <a:t>1</a:t>
            </a:r>
            <a:r>
              <a:rPr lang="en-US" altLang="zh-TW" b="1" kern="100" dirty="0" smtClean="0">
                <a:latin typeface="Times New Roman" panose="02020603050405020304" pitchFamily="18" charset="0"/>
              </a:rPr>
              <a:t>0</a:t>
            </a:r>
            <a:r>
              <a:rPr lang="zh-TW" altLang="zh-TW" b="1" kern="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日</a:t>
            </a:r>
            <a:endParaRPr lang="zh-TW" altLang="en-US" b="1" dirty="0"/>
          </a:p>
        </p:txBody>
      </p:sp>
      <p:sp>
        <p:nvSpPr>
          <p:cNvPr id="15" name="圓角矩形 14"/>
          <p:cNvSpPr/>
          <p:nvPr/>
        </p:nvSpPr>
        <p:spPr>
          <a:xfrm>
            <a:off x="583994" y="1093164"/>
            <a:ext cx="3676679" cy="2677856"/>
          </a:xfrm>
          <a:prstGeom prst="roundRect">
            <a:avLst/>
          </a:prstGeom>
          <a:blipFill>
            <a:blip r:embed="rId4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 t="-4000" b="-4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6" name="圓角矩形 15"/>
          <p:cNvSpPr/>
          <p:nvPr/>
        </p:nvSpPr>
        <p:spPr>
          <a:xfrm>
            <a:off x="4844667" y="1115856"/>
            <a:ext cx="3528152" cy="2642173"/>
          </a:xfrm>
          <a:prstGeom prst="roundRect">
            <a:avLst/>
          </a:prstGeom>
          <a:blipFill>
            <a:blip r:embed="rId5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 t="-4000" b="-4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7" name="圓角矩形 16"/>
          <p:cNvSpPr/>
          <p:nvPr/>
        </p:nvSpPr>
        <p:spPr>
          <a:xfrm>
            <a:off x="583994" y="3923581"/>
            <a:ext cx="3676679" cy="2824055"/>
          </a:xfrm>
          <a:prstGeom prst="roundRect">
            <a:avLst/>
          </a:prstGeom>
          <a:blipFill>
            <a:blip r:embed="rId6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 t="-4000" b="-4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9" name="圓角矩形 18"/>
          <p:cNvSpPr/>
          <p:nvPr/>
        </p:nvSpPr>
        <p:spPr>
          <a:xfrm>
            <a:off x="4878509" y="3886200"/>
            <a:ext cx="3579691" cy="2879243"/>
          </a:xfrm>
          <a:prstGeom prst="roundRect">
            <a:avLst/>
          </a:prstGeom>
          <a:blipFill>
            <a:blip r:embed="rId7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 t="-4000" b="-4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2" name="矩形 11"/>
          <p:cNvSpPr/>
          <p:nvPr/>
        </p:nvSpPr>
        <p:spPr>
          <a:xfrm>
            <a:off x="2897332" y="3540187"/>
            <a:ext cx="387798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zh-TW" altLang="en-US" sz="24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中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高年級口腔保健四</a:t>
            </a:r>
            <a:r>
              <a:rPr lang="zh-TW" altLang="en-US" sz="24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格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漫畫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95527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509" y="25719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62231" y="-152561"/>
            <a:ext cx="8819536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健康教學</a:t>
            </a:r>
            <a:endParaRPr lang="en-US" altLang="zh-TW" sz="44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en-US" altLang="zh-TW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2.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藝術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課程</a:t>
            </a:r>
            <a:r>
              <a:rPr lang="zh-TW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融入口腔健康議題</a:t>
            </a:r>
            <a:endParaRPr lang="en-US" altLang="zh-TW" sz="28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5571108" y="638610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zh-TW" b="1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實施日期</a:t>
            </a:r>
            <a:endParaRPr lang="zh-TW" altLang="en-US" b="1" dirty="0"/>
          </a:p>
        </p:txBody>
      </p:sp>
      <p:sp>
        <p:nvSpPr>
          <p:cNvPr id="21" name="矩形 20"/>
          <p:cNvSpPr/>
          <p:nvPr/>
        </p:nvSpPr>
        <p:spPr>
          <a:xfrm>
            <a:off x="6728175" y="624673"/>
            <a:ext cx="17300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b="1" kern="100" dirty="0">
                <a:latin typeface="Times New Roman" panose="02020603050405020304" pitchFamily="18" charset="0"/>
              </a:rPr>
              <a:t>110</a:t>
            </a:r>
            <a:r>
              <a:rPr lang="zh-TW" altLang="zh-TW" b="1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TW" b="1" kern="100" dirty="0">
                <a:latin typeface="Times New Roman" panose="02020603050405020304" pitchFamily="18" charset="0"/>
              </a:rPr>
              <a:t> </a:t>
            </a:r>
            <a:r>
              <a:rPr lang="en-US" altLang="zh-TW" b="1" kern="100" dirty="0" smtClean="0">
                <a:latin typeface="Times New Roman" panose="02020603050405020304" pitchFamily="18" charset="0"/>
              </a:rPr>
              <a:t>05</a:t>
            </a:r>
            <a:r>
              <a:rPr lang="zh-TW" altLang="zh-TW" b="1" kern="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月</a:t>
            </a:r>
            <a:r>
              <a:rPr lang="en-US" altLang="zh-TW" b="1" kern="100" dirty="0">
                <a:latin typeface="Times New Roman" panose="02020603050405020304" pitchFamily="18" charset="0"/>
              </a:rPr>
              <a:t>1</a:t>
            </a:r>
            <a:r>
              <a:rPr lang="en-US" altLang="zh-TW" b="1" kern="100" dirty="0" smtClean="0">
                <a:latin typeface="Times New Roman" panose="02020603050405020304" pitchFamily="18" charset="0"/>
              </a:rPr>
              <a:t>0</a:t>
            </a:r>
            <a:r>
              <a:rPr lang="zh-TW" altLang="zh-TW" b="1" kern="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日</a:t>
            </a:r>
            <a:endParaRPr lang="zh-TW" altLang="en-US" b="1" dirty="0"/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43645" y="622630"/>
            <a:ext cx="2734373" cy="3647476"/>
          </a:xfrm>
          <a:prstGeom prst="rect">
            <a:avLst/>
          </a:prstGeom>
        </p:spPr>
      </p:pic>
      <p:pic>
        <p:nvPicPr>
          <p:cNvPr id="7" name="圖片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425621" y="543171"/>
            <a:ext cx="2876105" cy="3836537"/>
          </a:xfrm>
          <a:prstGeom prst="rect">
            <a:avLst/>
          </a:prstGeom>
        </p:spPr>
      </p:pic>
      <p:pic>
        <p:nvPicPr>
          <p:cNvPr id="9" name="圖片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36873" y="3514173"/>
            <a:ext cx="2843755" cy="3793384"/>
          </a:xfrm>
          <a:prstGeom prst="rect">
            <a:avLst/>
          </a:prstGeom>
        </p:spPr>
      </p:pic>
      <p:pic>
        <p:nvPicPr>
          <p:cNvPr id="10" name="圖片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270989" y="3300511"/>
            <a:ext cx="2822480" cy="4199429"/>
          </a:xfrm>
          <a:prstGeom prst="rect">
            <a:avLst/>
          </a:prstGeom>
        </p:spPr>
      </p:pic>
      <p:sp>
        <p:nvSpPr>
          <p:cNvPr id="12" name="矩形 11"/>
          <p:cNvSpPr/>
          <p:nvPr/>
        </p:nvSpPr>
        <p:spPr>
          <a:xfrm>
            <a:off x="3100654" y="3673711"/>
            <a:ext cx="326243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zh-TW" altLang="en-US" sz="24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低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年級口腔保健著色畫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542705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755" y="-94089"/>
            <a:ext cx="9173509" cy="6858000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495629" y="1211252"/>
            <a:ext cx="7435351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1.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結合聯絡簿、健康小叮嚀</a:t>
            </a:r>
          </a:p>
          <a:p>
            <a:r>
              <a:rPr lang="en-US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2.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結合家長日、親師懇談日、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社區</a:t>
            </a:r>
            <a:r>
              <a:rPr lang="zh-TW" altLang="en-US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endParaRPr lang="en-US" altLang="zh-TW" sz="36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運動會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等，辦理健康促進活動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endParaRPr lang="en-US" altLang="zh-TW" sz="36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邀請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家長參與</a:t>
            </a:r>
          </a:p>
          <a:p>
            <a:r>
              <a:rPr lang="en-US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3.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邀請專家辦理健康議題增能講座</a:t>
            </a:r>
          </a:p>
          <a:p>
            <a:r>
              <a:rPr lang="en-US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4.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牙科醫師結盟指導學生健康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生活</a:t>
            </a:r>
            <a:endParaRPr lang="en-US" altLang="zh-TW" sz="36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技能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融入家庭，親子一起培育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自</a:t>
            </a:r>
            <a:endParaRPr lang="en-US" altLang="zh-TW" sz="36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主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健康管理習慣</a:t>
            </a:r>
          </a:p>
        </p:txBody>
      </p:sp>
      <p:sp>
        <p:nvSpPr>
          <p:cNvPr id="10" name="矩形 9"/>
          <p:cNvSpPr/>
          <p:nvPr/>
        </p:nvSpPr>
        <p:spPr>
          <a:xfrm>
            <a:off x="162231" y="94505"/>
            <a:ext cx="88195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</a:t>
            </a:r>
            <a:r>
              <a:rPr lang="zh-TW" altLang="en-US" sz="48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口腔保健</a:t>
            </a:r>
            <a:r>
              <a:rPr lang="en-US" altLang="zh-TW" sz="48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~</a:t>
            </a:r>
            <a:r>
              <a:rPr lang="zh-TW" altLang="en-US" sz="48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社區關係</a:t>
            </a:r>
            <a:r>
              <a:rPr lang="zh-TW" altLang="en-US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   </a:t>
            </a:r>
            <a:endParaRPr lang="en-US" altLang="zh-TW" sz="32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8233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509" y="0"/>
            <a:ext cx="9173509" cy="6858000"/>
          </a:xfrm>
          <a:prstGeom prst="rect">
            <a:avLst/>
          </a:prstGeom>
        </p:spPr>
      </p:pic>
      <p:pic>
        <p:nvPicPr>
          <p:cNvPr id="15364" name="Picture 4" descr="F:\108健康促進資料填報109.5.17\108活動照片照片\班親會\DSC_056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38" y="1344780"/>
            <a:ext cx="3926845" cy="23374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圖片 12">
            <a:extLst>
              <a:ext uri="{FF2B5EF4-FFF2-40B4-BE49-F238E27FC236}">
                <a16:creationId xmlns="" xmlns:a16="http://schemas.microsoft.com/office/drawing/2014/main" id="{6D149B10-F807-4731-BFF4-6DC14080EEE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4388" r="30773"/>
          <a:stretch/>
        </p:blipFill>
        <p:spPr>
          <a:xfrm>
            <a:off x="4400550" y="1472565"/>
            <a:ext cx="3928621" cy="2413635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="" xmlns:a16="http://schemas.microsoft.com/office/drawing/2014/main" id="{2882E9D4-DEC2-4C36-A54C-8095A59ED6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4124398"/>
            <a:ext cx="4002260" cy="2699012"/>
          </a:xfrm>
          <a:prstGeom prst="rect">
            <a:avLst/>
          </a:prstGeom>
        </p:spPr>
      </p:pic>
      <p:pic>
        <p:nvPicPr>
          <p:cNvPr id="6" name="圖片 5">
            <a:extLst>
              <a:ext uri="{FF2B5EF4-FFF2-40B4-BE49-F238E27FC236}">
                <a16:creationId xmlns="" xmlns:a16="http://schemas.microsoft.com/office/drawing/2014/main" id="{6F1DF9F1-0288-4C91-B98D-8673ACFB5E4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12696" b="17962"/>
          <a:stretch/>
        </p:blipFill>
        <p:spPr>
          <a:xfrm>
            <a:off x="661113" y="3927418"/>
            <a:ext cx="3169697" cy="2930582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310815" y="17387"/>
            <a:ext cx="881953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社區關係</a:t>
            </a:r>
            <a:endParaRPr lang="en-US" altLang="zh-TW" sz="44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zh-TW" altLang="en-US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en-US" altLang="zh-TW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1.</a:t>
            </a:r>
            <a:r>
              <a:rPr lang="zh-TW" altLang="en-US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利用</a:t>
            </a:r>
            <a:r>
              <a:rPr lang="zh-TW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學生朝會、班親會與聯絡簿宣導健促相關議題</a:t>
            </a:r>
            <a:endParaRPr lang="zh-TW" altLang="en-US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en-US" altLang="zh-TW" sz="32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11" name="文字方塊 10"/>
          <p:cNvSpPr txBox="1"/>
          <p:nvPr/>
        </p:nvSpPr>
        <p:spPr>
          <a:xfrm>
            <a:off x="4022878" y="3362980"/>
            <a:ext cx="4551382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altLang="zh-TW" sz="3200" b="1" dirty="0" smtClean="0">
                <a:solidFill>
                  <a:srgbClr val="C00000"/>
                </a:solidFill>
              </a:rPr>
              <a:t>109</a:t>
            </a:r>
            <a:r>
              <a:rPr lang="zh-TW" altLang="en-US" sz="3200" b="1" dirty="0" smtClean="0">
                <a:solidFill>
                  <a:srgbClr val="C00000"/>
                </a:solidFill>
              </a:rPr>
              <a:t>口腔議題執行成效</a:t>
            </a:r>
            <a:endParaRPr lang="zh-TW" altLang="en-US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55967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755" y="52120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62231" y="801888"/>
            <a:ext cx="88195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3200" b="1" dirty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2</a:t>
            </a:r>
            <a:r>
              <a:rPr lang="en-US" altLang="zh-TW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.</a:t>
            </a:r>
            <a:r>
              <a:rPr lang="zh-TW" altLang="en-US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zh-TW" altLang="zh-TW" sz="3200" b="1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口腔保健情境</a:t>
            </a:r>
            <a:r>
              <a:rPr lang="zh-TW" altLang="zh-TW" sz="3200" b="1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佈置</a:t>
            </a:r>
            <a:endParaRPr lang="en-US" altLang="zh-TW" sz="32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153166" y="5792584"/>
            <a:ext cx="3776603" cy="9541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校園玄關</a:t>
            </a:r>
            <a:r>
              <a:rPr lang="zh-TW" altLang="en-US" sz="28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跑馬燈</a:t>
            </a:r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宣導口腔衛教</a:t>
            </a:r>
            <a:endParaRPr lang="zh-TW" altLang="en-US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405546" y="5846968"/>
            <a:ext cx="4606584" cy="9541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8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校園學習</a:t>
            </a:r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角張貼海報</a:t>
            </a:r>
            <a:r>
              <a:rPr lang="zh-TW" altLang="en-US" sz="2800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，</a:t>
            </a:r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宣導健促議題</a:t>
            </a:r>
            <a:endParaRPr lang="en-US" altLang="zh-TW" sz="2800" b="1" kern="100" dirty="0" smtClean="0">
              <a:latin typeface="標楷體" panose="03000509000000000000" pitchFamily="65" charset="-12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  <p:pic>
        <p:nvPicPr>
          <p:cNvPr id="10" name="圖片 9"/>
          <p:cNvPicPr>
            <a:picLocks noChangeAspect="1"/>
          </p:cNvPicPr>
          <p:nvPr/>
        </p:nvPicPr>
        <p:blipFill rotWithShape="1">
          <a:blip r:embed="rId4"/>
          <a:srcRect l="13179" r="16094"/>
          <a:stretch/>
        </p:blipFill>
        <p:spPr>
          <a:xfrm>
            <a:off x="131871" y="1475926"/>
            <a:ext cx="4088122" cy="4221268"/>
          </a:xfrm>
          <a:prstGeom prst="rect">
            <a:avLst/>
          </a:prstGeom>
        </p:spPr>
      </p:pic>
      <p:pic>
        <p:nvPicPr>
          <p:cNvPr id="11" name="圖片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6618" y="777183"/>
            <a:ext cx="4645511" cy="4960739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340230" y="-53814"/>
            <a:ext cx="88195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</a:t>
            </a:r>
            <a:r>
              <a:rPr lang="zh-TW" altLang="en-US" sz="48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口腔保健</a:t>
            </a:r>
            <a:r>
              <a:rPr lang="en-US" altLang="zh-TW" sz="48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~</a:t>
            </a:r>
            <a:r>
              <a:rPr lang="zh-TW" altLang="en-US" sz="48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社區關係</a:t>
            </a:r>
            <a:r>
              <a:rPr lang="zh-TW" altLang="en-US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   </a:t>
            </a:r>
            <a:endParaRPr lang="en-US" altLang="zh-TW" sz="32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02495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5325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324464" y="25325"/>
            <a:ext cx="881953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社區關係</a:t>
            </a:r>
            <a:endParaRPr lang="en-US" altLang="zh-TW" sz="44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zh-TW" altLang="en-US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en-US" altLang="zh-TW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1.</a:t>
            </a:r>
            <a:r>
              <a:rPr lang="zh-TW" altLang="en-US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 </a:t>
            </a:r>
            <a:r>
              <a:rPr lang="zh-TW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結合</a:t>
            </a:r>
            <a:r>
              <a:rPr lang="zh-TW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聯絡簿、健康小叮嚀</a:t>
            </a:r>
          </a:p>
          <a:p>
            <a:endParaRPr lang="en-US" altLang="zh-TW" sz="32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24010" y="1285702"/>
            <a:ext cx="5670611" cy="4629496"/>
          </a:xfrm>
          <a:prstGeom prst="rect">
            <a:avLst/>
          </a:prstGeom>
        </p:spPr>
      </p:pic>
      <p:pic>
        <p:nvPicPr>
          <p:cNvPr id="13" name="圖片 12" descr="C:\Users\USER\Downloads\IMG_2819 (3).jpg"/>
          <p:cNvPicPr/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810619" y="1680059"/>
            <a:ext cx="3413403" cy="2790901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矩形 13"/>
          <p:cNvSpPr/>
          <p:nvPr/>
        </p:nvSpPr>
        <p:spPr>
          <a:xfrm>
            <a:off x="224009" y="6056217"/>
            <a:ext cx="5144048" cy="5232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8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將</a:t>
            </a:r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口腔衛教宣導張貼在聯絡簿</a:t>
            </a:r>
            <a:endParaRPr lang="zh-TW" altLang="en-US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6244586" y="4948895"/>
            <a:ext cx="2545467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落實</a:t>
            </a:r>
            <a:r>
              <a:rPr lang="zh-TW" altLang="en-US" sz="2800" b="1" kern="1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餐後潔牙</a:t>
            </a:r>
            <a:endParaRPr lang="zh-TW" altLang="en-US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521032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509" y="0"/>
            <a:ext cx="9173509" cy="6858000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310815" y="17387"/>
            <a:ext cx="8819536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社區關係</a:t>
            </a:r>
            <a:endParaRPr lang="en-US" altLang="zh-TW" sz="4400" b="1" dirty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zh-TW" altLang="en-US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en-US" altLang="zh-TW" sz="2400" b="1" dirty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3</a:t>
            </a:r>
            <a:r>
              <a:rPr lang="en-US" altLang="zh-TW" sz="24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.</a:t>
            </a:r>
            <a:r>
              <a:rPr lang="zh-TW" altLang="en-US" sz="24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zh-TW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邀請</a:t>
            </a:r>
            <a:r>
              <a:rPr lang="zh-TW" altLang="zh-TW" sz="24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專家辦理健康</a:t>
            </a:r>
            <a:r>
              <a:rPr lang="zh-TW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議題</a:t>
            </a:r>
            <a:r>
              <a:rPr lang="en-US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營養教育</a:t>
            </a:r>
            <a:r>
              <a:rPr lang="en-US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zh-TW" sz="24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增能講座</a:t>
            </a:r>
            <a:endParaRPr lang="en-US" altLang="zh-TW" sz="24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910" y="1355006"/>
            <a:ext cx="3376449" cy="2531194"/>
          </a:xfrm>
          <a:prstGeom prst="rect">
            <a:avLst/>
          </a:prstGeom>
        </p:spPr>
      </p:pic>
      <p:pic>
        <p:nvPicPr>
          <p:cNvPr id="8" name="圖片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270138" y="3580631"/>
            <a:ext cx="2685992" cy="3582938"/>
          </a:xfrm>
          <a:prstGeom prst="rect">
            <a:avLst/>
          </a:prstGeom>
        </p:spPr>
      </p:pic>
      <p:pic>
        <p:nvPicPr>
          <p:cNvPr id="9" name="圖片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2132" y="4090123"/>
            <a:ext cx="3626068" cy="2542861"/>
          </a:xfrm>
          <a:prstGeom prst="rect">
            <a:avLst/>
          </a:prstGeom>
        </p:spPr>
      </p:pic>
      <p:pic>
        <p:nvPicPr>
          <p:cNvPr id="11" name="圖片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9645" y="1355006"/>
            <a:ext cx="3626068" cy="2589542"/>
          </a:xfrm>
          <a:prstGeom prst="rect">
            <a:avLst/>
          </a:prstGeom>
        </p:spPr>
      </p:pic>
      <p:sp>
        <p:nvSpPr>
          <p:cNvPr id="16" name="矩形 15"/>
          <p:cNvSpPr/>
          <p:nvPr/>
        </p:nvSpPr>
        <p:spPr>
          <a:xfrm>
            <a:off x="3436090" y="3754390"/>
            <a:ext cx="2792084" cy="5232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800" b="1" kern="100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我的健康拼盤</a:t>
            </a:r>
            <a:endParaRPr lang="zh-TW" altLang="en-US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7840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71021"/>
            <a:ext cx="9173509" cy="6858000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178790" y="5730875"/>
            <a:ext cx="8113872" cy="95410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zh-TW" sz="2800" dirty="0"/>
              <a:t>加強親師溝通，利用班親會、聯絡簿，辦理健康促進議題衛教宣導，加強親、師、生共同重視與落實</a:t>
            </a:r>
            <a:endParaRPr lang="zh-TW" altLang="en-US" sz="2800" dirty="0"/>
          </a:p>
        </p:txBody>
      </p:sp>
      <p:pic>
        <p:nvPicPr>
          <p:cNvPr id="21506" name="Picture 2" descr="C:\Users\user\Desktop\其他照片\聯絡簿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99" y="-37245"/>
            <a:ext cx="3764099" cy="39234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圖片 5">
            <a:extLst>
              <a:ext uri="{FF2B5EF4-FFF2-40B4-BE49-F238E27FC236}">
                <a16:creationId xmlns="" xmlns:a16="http://schemas.microsoft.com/office/drawing/2014/main" id="{264E10E3-788D-4D20-ABDA-703BA1F97E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295" y="3794125"/>
            <a:ext cx="3258105" cy="1832684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="" xmlns:a16="http://schemas.microsoft.com/office/drawing/2014/main" id="{9BA7D92A-A201-4528-9C0E-AA12DDC1850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312" t="14193" r="4834" b="4116"/>
          <a:stretch/>
        </p:blipFill>
        <p:spPr>
          <a:xfrm>
            <a:off x="3745396" y="173018"/>
            <a:ext cx="5034620" cy="521572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18933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28268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66209" y="329933"/>
            <a:ext cx="8819536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保健</a:t>
            </a:r>
            <a:r>
              <a:rPr lang="en-US" altLang="zh-TW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400" b="1" dirty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社區</a:t>
            </a:r>
            <a:r>
              <a:rPr lang="zh-TW" altLang="en-US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關係</a:t>
            </a:r>
            <a:endParaRPr lang="en-US" altLang="zh-TW" sz="44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zh-TW" altLang="en-US" sz="32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邀請專家</a:t>
            </a:r>
            <a:r>
              <a:rPr lang="zh-TW" altLang="zh-TW" sz="32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指導</a:t>
            </a:r>
            <a:r>
              <a:rPr lang="zh-TW" altLang="zh-TW" sz="32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貝氏刷牙</a:t>
            </a:r>
            <a:r>
              <a:rPr lang="zh-TW" altLang="zh-TW" sz="32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法</a:t>
            </a:r>
            <a:endParaRPr lang="en-US" altLang="zh-TW" sz="3200" b="1" dirty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981" y="1885227"/>
            <a:ext cx="3625996" cy="3758042"/>
          </a:xfrm>
          <a:prstGeom prst="rect">
            <a:avLst/>
          </a:prstGeom>
        </p:spPr>
      </p:pic>
      <p:pic>
        <p:nvPicPr>
          <p:cNvPr id="8" name="圖片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2291" y="1763275"/>
            <a:ext cx="3824904" cy="4001945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849981" y="5927321"/>
            <a:ext cx="301121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zh-TW" b="1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實施</a:t>
            </a:r>
            <a:r>
              <a:rPr lang="zh-TW" altLang="zh-TW" b="1" kern="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日期</a:t>
            </a:r>
            <a:r>
              <a:rPr lang="zh-TW" altLang="en-US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：</a:t>
            </a:r>
            <a:r>
              <a:rPr lang="en-US" altLang="zh-TW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109</a:t>
            </a:r>
            <a:r>
              <a:rPr lang="zh-TW" altLang="en-US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年</a:t>
            </a:r>
            <a:r>
              <a:rPr lang="en-US" altLang="zh-TW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10</a:t>
            </a:r>
            <a:r>
              <a:rPr lang="zh-TW" altLang="en-US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月</a:t>
            </a:r>
            <a:r>
              <a:rPr lang="en-US" altLang="zh-TW" b="1" kern="100" dirty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2</a:t>
            </a:r>
            <a:r>
              <a:rPr lang="en-US" altLang="zh-TW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6</a:t>
            </a:r>
            <a:r>
              <a:rPr lang="zh-TW" altLang="en-US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日</a:t>
            </a:r>
            <a:endParaRPr lang="zh-TW" altLang="en-US" b="1" dirty="0"/>
          </a:p>
        </p:txBody>
      </p:sp>
      <p:sp>
        <p:nvSpPr>
          <p:cNvPr id="10" name="文字方塊 9"/>
          <p:cNvSpPr txBox="1"/>
          <p:nvPr/>
        </p:nvSpPr>
        <p:spPr>
          <a:xfrm>
            <a:off x="4912291" y="1007042"/>
            <a:ext cx="4231709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altLang="zh-TW" sz="3200" b="1" dirty="0" smtClean="0">
                <a:solidFill>
                  <a:srgbClr val="C00000"/>
                </a:solidFill>
              </a:rPr>
              <a:t>109</a:t>
            </a:r>
            <a:r>
              <a:rPr lang="zh-TW" altLang="en-US" sz="3200" b="1" dirty="0" smtClean="0">
                <a:solidFill>
                  <a:srgbClr val="C00000"/>
                </a:solidFill>
              </a:rPr>
              <a:t>口腔議題執行成效</a:t>
            </a:r>
            <a:endParaRPr lang="zh-TW" altLang="en-US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637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6441"/>
            <a:ext cx="9173509" cy="6858000"/>
          </a:xfrm>
          <a:prstGeom prst="rect">
            <a:avLst/>
          </a:prstGeom>
        </p:spPr>
      </p:pic>
      <p:sp>
        <p:nvSpPr>
          <p:cNvPr id="12" name="文字方塊 11"/>
          <p:cNvSpPr txBox="1"/>
          <p:nvPr/>
        </p:nvSpPr>
        <p:spPr>
          <a:xfrm>
            <a:off x="558940" y="129877"/>
            <a:ext cx="77724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4400" b="1" dirty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口腔保健</a:t>
            </a:r>
            <a:r>
              <a:rPr lang="en-US" altLang="zh-TW" sz="4400" b="1" dirty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400" b="1" dirty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社區</a:t>
            </a:r>
            <a:r>
              <a:rPr lang="zh-TW" altLang="en-US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關係</a:t>
            </a:r>
            <a:endParaRPr lang="en-US" altLang="zh-TW" sz="44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zh-TW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結合</a:t>
            </a:r>
            <a:r>
              <a:rPr lang="zh-TW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社區資源以及家長志工協助健康中心推廣各項活動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en-US" altLang="zh-TW" sz="2800" b="1" dirty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</p:txBody>
      </p:sp>
      <p:graphicFrame>
        <p:nvGraphicFramePr>
          <p:cNvPr id="5" name="資料庫圖表 4">
            <a:extLst>
              <a:ext uri="{FF2B5EF4-FFF2-40B4-BE49-F238E27FC236}">
                <a16:creationId xmlns="" xmlns:a16="http://schemas.microsoft.com/office/drawing/2014/main" id="{B57B8F32-D1ED-45A0-8641-B001959C132B}"/>
              </a:ext>
            </a:extLst>
          </p:cNvPr>
          <p:cNvGraphicFramePr/>
          <p:nvPr>
            <p:extLst>
              <p:ext uri="{D42A27DB-BD31-4B8C-83A1-F6EECF244321}">
                <p14:modId xmlns="" xmlns:p14="http://schemas.microsoft.com/office/powerpoint/2010/main" val="2590286888"/>
              </p:ext>
            </p:extLst>
          </p:nvPr>
        </p:nvGraphicFramePr>
        <p:xfrm>
          <a:off x="199697" y="1713187"/>
          <a:ext cx="8944303" cy="4971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="" xmlns:p14="http://schemas.microsoft.com/office/powerpoint/2010/main" val="157402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1774" y="-14903"/>
            <a:ext cx="9173509" cy="6858000"/>
          </a:xfrm>
          <a:prstGeom prst="rect">
            <a:avLst/>
          </a:prstGeom>
        </p:spPr>
      </p:pic>
      <p:sp>
        <p:nvSpPr>
          <p:cNvPr id="12" name="文字方塊 11"/>
          <p:cNvSpPr txBox="1"/>
          <p:nvPr/>
        </p:nvSpPr>
        <p:spPr>
          <a:xfrm>
            <a:off x="33790" y="-45569"/>
            <a:ext cx="836171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b="1" dirty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口腔保健</a:t>
            </a:r>
            <a:r>
              <a:rPr lang="en-US" altLang="zh-TW" sz="3600" b="1" dirty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3600" b="1" dirty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社區</a:t>
            </a:r>
            <a:r>
              <a:rPr lang="zh-TW" altLang="en-US" sz="36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關係</a:t>
            </a:r>
            <a:endParaRPr lang="en-US" altLang="zh-TW" sz="36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pPr lvl="0"/>
            <a:r>
              <a:rPr kumimoji="1" lang="zh-TW" altLang="zh-TW" sz="28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itchFamily="18" charset="0"/>
              </a:rPr>
              <a:t>辦理</a:t>
            </a:r>
            <a:r>
              <a:rPr kumimoji="1" lang="zh-TW" altLang="en-US" sz="28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itchFamily="18" charset="0"/>
              </a:rPr>
              <a:t>運動會闖關</a:t>
            </a:r>
            <a:r>
              <a:rPr kumimoji="1" lang="zh-TW" altLang="zh-TW" sz="28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itchFamily="18" charset="0"/>
              </a:rPr>
              <a:t>活</a:t>
            </a:r>
            <a:r>
              <a:rPr kumimoji="1" lang="zh-TW" altLang="en-US" sz="28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itchFamily="18" charset="0"/>
              </a:rPr>
              <a:t>動，以「健康促進有妙招」鼓勵</a:t>
            </a:r>
            <a:r>
              <a:rPr kumimoji="1" lang="zh-TW" altLang="en-US" sz="2800" dirty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itchFamily="18" charset="0"/>
              </a:rPr>
              <a:t>學生</a:t>
            </a:r>
            <a:r>
              <a:rPr kumimoji="1" lang="zh-TW" altLang="en-US" sz="28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itchFamily="18" charset="0"/>
              </a:rPr>
              <a:t>重視口腔健康促進相關</a:t>
            </a:r>
            <a:r>
              <a:rPr kumimoji="1" lang="zh-TW" altLang="en-US" sz="2800" dirty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itchFamily="18" charset="0"/>
              </a:rPr>
              <a:t>的</a:t>
            </a:r>
            <a:r>
              <a:rPr kumimoji="1" lang="zh-TW" altLang="en-US" sz="28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itchFamily="18" charset="0"/>
              </a:rPr>
              <a:t>各項議題</a:t>
            </a:r>
            <a:endParaRPr lang="en-US" altLang="zh-TW" sz="2800" b="1" dirty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229" y="1413249"/>
            <a:ext cx="8632909" cy="5335376"/>
          </a:xfrm>
          <a:prstGeom prst="rect">
            <a:avLst/>
          </a:prstGeom>
        </p:spPr>
      </p:pic>
      <p:sp>
        <p:nvSpPr>
          <p:cNvPr id="16" name="矩形 15"/>
          <p:cNvSpPr/>
          <p:nvPr/>
        </p:nvSpPr>
        <p:spPr>
          <a:xfrm>
            <a:off x="6325071" y="1000101"/>
            <a:ext cx="226075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zh-TW" b="1" kern="1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實施</a:t>
            </a:r>
            <a:r>
              <a:rPr lang="zh-TW" altLang="zh-TW" b="1" kern="100" dirty="0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日期</a:t>
            </a:r>
            <a:r>
              <a:rPr lang="zh-TW" altLang="en-US" b="1" kern="100" dirty="0" smtClean="0">
                <a:solidFill>
                  <a:srgbClr val="7030A0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：</a:t>
            </a:r>
            <a:r>
              <a:rPr lang="en-US" altLang="zh-TW" b="1" kern="100" dirty="0" smtClean="0">
                <a:solidFill>
                  <a:srgbClr val="7030A0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12</a:t>
            </a:r>
            <a:r>
              <a:rPr lang="zh-TW" altLang="en-US" b="1" kern="100" dirty="0" smtClean="0">
                <a:solidFill>
                  <a:srgbClr val="7030A0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月</a:t>
            </a:r>
            <a:r>
              <a:rPr lang="en-US" altLang="zh-TW" b="1" kern="100" dirty="0" smtClean="0">
                <a:solidFill>
                  <a:srgbClr val="7030A0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12</a:t>
            </a:r>
            <a:r>
              <a:rPr lang="zh-TW" altLang="en-US" b="1" kern="100" dirty="0" smtClean="0">
                <a:solidFill>
                  <a:srgbClr val="7030A0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日</a:t>
            </a:r>
            <a:endParaRPr lang="zh-TW" altLang="en-US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18068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509" y="0"/>
            <a:ext cx="9173509" cy="6858000"/>
          </a:xfrm>
          <a:prstGeom prst="rect">
            <a:avLst/>
          </a:prstGeom>
        </p:spPr>
      </p:pic>
      <p:sp>
        <p:nvSpPr>
          <p:cNvPr id="12" name="文字方塊 11"/>
          <p:cNvSpPr txBox="1"/>
          <p:nvPr/>
        </p:nvSpPr>
        <p:spPr>
          <a:xfrm>
            <a:off x="33790" y="-45569"/>
            <a:ext cx="862673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口腔保健</a:t>
            </a:r>
            <a:r>
              <a:rPr lang="en-US" altLang="zh-TW" sz="36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~</a:t>
            </a:r>
            <a:r>
              <a:rPr lang="zh-TW" altLang="en-US" sz="36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社區</a:t>
            </a:r>
            <a:r>
              <a:rPr lang="zh-TW" altLang="en-US" sz="36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關係</a:t>
            </a:r>
            <a:endParaRPr lang="en-US" altLang="zh-TW" sz="3600" b="1" dirty="0" smtClean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  <a:p>
            <a:pPr lvl="0"/>
            <a:r>
              <a:rPr kumimoji="1" lang="zh-TW" altLang="zh-TW" sz="24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itchFamily="18" charset="0"/>
              </a:rPr>
              <a:t>辦理</a:t>
            </a:r>
            <a:r>
              <a:rPr kumimoji="1" lang="zh-TW" altLang="en-US" sz="24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itchFamily="18" charset="0"/>
              </a:rPr>
              <a:t>新生座談闖關</a:t>
            </a:r>
            <a:r>
              <a:rPr kumimoji="1" lang="zh-TW" altLang="zh-TW" sz="24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itchFamily="18" charset="0"/>
              </a:rPr>
              <a:t>活</a:t>
            </a:r>
            <a:r>
              <a:rPr kumimoji="1" lang="zh-TW" altLang="en-US" sz="24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itchFamily="18" charset="0"/>
              </a:rPr>
              <a:t>動「健康好寶寶」，宣導健康食物促進口腔健康議題</a:t>
            </a:r>
            <a:r>
              <a:rPr kumimoji="1" lang="zh-TW" altLang="en-US" sz="2400" dirty="0" smtClean="0">
                <a:solidFill>
                  <a:srgbClr val="000000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Times New Roman" pitchFamily="18" charset="0"/>
              </a:rPr>
              <a:t>，</a:t>
            </a:r>
            <a:r>
              <a:rPr kumimoji="1" lang="zh-TW" altLang="en-US" sz="24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Times New Roman" pitchFamily="18" charset="0"/>
              </a:rPr>
              <a:t>並邀請家長共同參加</a:t>
            </a:r>
            <a:endParaRPr lang="en-US" altLang="zh-TW" sz="2400" b="1" dirty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6042421" y="928303"/>
            <a:ext cx="261810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zh-TW" sz="2000" b="1" kern="1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實施</a:t>
            </a:r>
            <a:r>
              <a:rPr lang="zh-TW" altLang="zh-TW" sz="2000" b="1" kern="100" dirty="0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日期</a:t>
            </a:r>
            <a:r>
              <a:rPr lang="zh-TW" altLang="en-US" sz="2000" b="1" kern="100" dirty="0" smtClean="0">
                <a:solidFill>
                  <a:srgbClr val="7030A0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：</a:t>
            </a:r>
            <a:r>
              <a:rPr lang="en-US" altLang="zh-TW" sz="2000" b="1" kern="100" dirty="0" smtClean="0">
                <a:solidFill>
                  <a:srgbClr val="7030A0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109.8.31</a:t>
            </a:r>
            <a:endParaRPr lang="zh-TW" altLang="en-US" sz="2000" b="1" dirty="0">
              <a:solidFill>
                <a:srgbClr val="7030A0"/>
              </a:solidFill>
            </a:endParaRPr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124" y="1359257"/>
            <a:ext cx="8332076" cy="542568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20622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62231" y="54132"/>
            <a:ext cx="881953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口腔保健</a:t>
            </a:r>
            <a:r>
              <a:rPr lang="en-US" altLang="zh-TW" sz="44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~</a:t>
            </a:r>
            <a:r>
              <a:rPr lang="zh-TW" altLang="en-US" sz="44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社區關係</a:t>
            </a:r>
            <a:endParaRPr lang="en-US" altLang="zh-TW" sz="4400" b="1" dirty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  <a:p>
            <a:r>
              <a:rPr lang="zh-TW" altLang="en-US" sz="36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牙醫師到校指導潔牙、使用牙線</a:t>
            </a:r>
            <a:endParaRPr lang="en-US" altLang="zh-TW" sz="3600" b="1" dirty="0" smtClean="0"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00" y="1663321"/>
            <a:ext cx="3549379" cy="3599296"/>
          </a:xfrm>
          <a:prstGeom prst="rect">
            <a:avLst/>
          </a:prstGeom>
        </p:spPr>
      </p:pic>
      <p:pic>
        <p:nvPicPr>
          <p:cNvPr id="11" name="圖片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5179" y="1586035"/>
            <a:ext cx="4220581" cy="3630814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685800" y="5617980"/>
            <a:ext cx="301121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zh-TW" b="1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實施</a:t>
            </a:r>
            <a:r>
              <a:rPr lang="zh-TW" altLang="zh-TW" b="1" kern="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日期</a:t>
            </a:r>
            <a:r>
              <a:rPr lang="zh-TW" altLang="en-US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：</a:t>
            </a:r>
            <a:r>
              <a:rPr lang="en-US" altLang="zh-TW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109</a:t>
            </a:r>
            <a:r>
              <a:rPr lang="zh-TW" altLang="en-US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年</a:t>
            </a:r>
            <a:r>
              <a:rPr lang="en-US" altLang="zh-TW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11</a:t>
            </a:r>
            <a:r>
              <a:rPr lang="zh-TW" altLang="en-US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月</a:t>
            </a:r>
            <a:r>
              <a:rPr lang="en-US" altLang="zh-TW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16</a:t>
            </a:r>
            <a:r>
              <a:rPr lang="zh-TW" altLang="en-US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日</a:t>
            </a:r>
            <a:endParaRPr lang="zh-TW" altLang="en-US" b="1" dirty="0"/>
          </a:p>
        </p:txBody>
      </p:sp>
      <p:sp>
        <p:nvSpPr>
          <p:cNvPr id="9" name="文字方塊 8"/>
          <p:cNvSpPr txBox="1"/>
          <p:nvPr/>
        </p:nvSpPr>
        <p:spPr>
          <a:xfrm>
            <a:off x="4507788" y="1324425"/>
            <a:ext cx="4473979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altLang="zh-TW" sz="3200" b="1" dirty="0" smtClean="0">
                <a:solidFill>
                  <a:srgbClr val="C00000"/>
                </a:solidFill>
              </a:rPr>
              <a:t>109</a:t>
            </a:r>
            <a:r>
              <a:rPr lang="zh-TW" altLang="en-US" sz="3200" b="1" dirty="0" smtClean="0">
                <a:solidFill>
                  <a:srgbClr val="C00000"/>
                </a:solidFill>
              </a:rPr>
              <a:t>口腔議題執行成效</a:t>
            </a:r>
            <a:endParaRPr lang="zh-TW" altLang="en-US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17780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5325"/>
            <a:ext cx="9173509" cy="68580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324464" y="25325"/>
            <a:ext cx="881953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：口腔保健</a:t>
            </a:r>
            <a:r>
              <a:rPr lang="en-US" altLang="zh-TW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~</a:t>
            </a:r>
            <a:r>
              <a:rPr lang="zh-TW" altLang="en-US" sz="44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社區關係</a:t>
            </a:r>
            <a:endParaRPr lang="en-US" altLang="zh-TW" sz="4400" b="1" dirty="0" smtClean="0">
              <a:solidFill>
                <a:srgbClr val="0000FF"/>
              </a:solidFill>
              <a:latin typeface="Poor Richard" panose="02080502050505020702" pitchFamily="18" charset="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zh-TW" altLang="en-US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en-US" altLang="zh-TW" sz="2800" b="1" dirty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3</a:t>
            </a:r>
            <a:r>
              <a:rPr lang="en-US" altLang="zh-TW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.</a:t>
            </a:r>
            <a:r>
              <a:rPr lang="zh-TW" altLang="zh-TW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牙科</a:t>
            </a:r>
            <a:r>
              <a:rPr lang="zh-TW" altLang="zh-TW" sz="2800" b="1" dirty="0" smtClean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醫師</a:t>
            </a:r>
            <a:r>
              <a:rPr lang="zh-TW" altLang="en-US" sz="2800" b="1" dirty="0" smtClean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到校</a:t>
            </a:r>
            <a:r>
              <a:rPr lang="zh-TW" altLang="zh-TW" sz="2800" b="1" dirty="0" smtClean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指導學生</a:t>
            </a:r>
            <a:r>
              <a:rPr lang="zh-TW" altLang="en-US" sz="2800" b="1" dirty="0" smtClean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漱口水使用</a:t>
            </a:r>
            <a:endParaRPr lang="zh-TW" altLang="zh-TW" sz="2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en-US" altLang="zh-TW" sz="32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4704" y="6268485"/>
            <a:ext cx="4129799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4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牙醫師到校監測漱口水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執行</a:t>
            </a:r>
            <a:endParaRPr lang="zh-TW" altLang="en-US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096" y="1305089"/>
            <a:ext cx="3177146" cy="2381784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1371600" y="5236033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TW" dirty="0" smtClean="0"/>
              <a:t>_</a:t>
            </a:r>
            <a:endParaRPr lang="zh-TW" altLang="en-US" dirty="0"/>
          </a:p>
        </p:txBody>
      </p:sp>
      <p:pic>
        <p:nvPicPr>
          <p:cNvPr id="9" name="圖片 8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1666"/>
          <a:stretch/>
        </p:blipFill>
        <p:spPr>
          <a:xfrm>
            <a:off x="4104925" y="1337335"/>
            <a:ext cx="3677349" cy="2159485"/>
          </a:xfrm>
          <a:prstGeom prst="rect">
            <a:avLst/>
          </a:prstGeom>
        </p:spPr>
      </p:pic>
      <p:pic>
        <p:nvPicPr>
          <p:cNvPr id="10" name="圖片 9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4291"/>
          <a:stretch/>
        </p:blipFill>
        <p:spPr>
          <a:xfrm>
            <a:off x="222966" y="3789831"/>
            <a:ext cx="3693276" cy="2373023"/>
          </a:xfrm>
          <a:prstGeom prst="rect">
            <a:avLst/>
          </a:prstGeom>
        </p:spPr>
      </p:pic>
      <p:pic>
        <p:nvPicPr>
          <p:cNvPr id="11" name="圖片 10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6049" b="7497"/>
          <a:stretch/>
        </p:blipFill>
        <p:spPr>
          <a:xfrm>
            <a:off x="4149383" y="3631532"/>
            <a:ext cx="2475025" cy="2867785"/>
          </a:xfrm>
          <a:prstGeom prst="rect">
            <a:avLst/>
          </a:prstGeom>
        </p:spPr>
      </p:pic>
      <p:pic>
        <p:nvPicPr>
          <p:cNvPr id="6" name="圖片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7809" y="3563056"/>
            <a:ext cx="2269046" cy="295172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68302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94089"/>
            <a:ext cx="9173509" cy="6858000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495629" y="1211252"/>
            <a:ext cx="7435351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1.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落實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一四年級學生牙齒檢查與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統</a:t>
            </a:r>
            <a:r>
              <a:rPr lang="zh-TW" altLang="en-US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endParaRPr lang="en-US" altLang="zh-TW" sz="36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/>
            <a:r>
              <a:rPr lang="zh-TW" altLang="en-US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計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分析。</a:t>
            </a:r>
          </a:p>
          <a:p>
            <a:pPr lvl="0"/>
            <a:r>
              <a:rPr lang="en-US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2.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口腔衛生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異常學生落實轉診矯治。</a:t>
            </a:r>
          </a:p>
          <a:p>
            <a:pPr lvl="0"/>
            <a:r>
              <a:rPr lang="en-US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3.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高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齲齒、口腔衛生不良學生列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冊</a:t>
            </a:r>
            <a:endParaRPr lang="en-US" altLang="zh-TW" sz="36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/>
            <a:r>
              <a:rPr lang="zh-TW" altLang="en-US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管理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，提供相關衛教，並辦理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個</a:t>
            </a:r>
            <a:r>
              <a:rPr lang="zh-TW" altLang="en-US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endParaRPr lang="en-US" altLang="zh-TW" sz="36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/>
            <a:r>
              <a:rPr lang="zh-TW" altLang="en-US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案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管理、追蹤輔導。落實窩溝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封</a:t>
            </a:r>
            <a:endParaRPr lang="en-US" altLang="zh-TW" sz="36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/>
            <a:r>
              <a:rPr lang="zh-TW" altLang="en-US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填矯治</a:t>
            </a:r>
            <a:r>
              <a:rPr lang="zh-TW" altLang="en-US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zh-TW" sz="36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4.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高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齲齒、口腔衛生不良學生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家長</a:t>
            </a:r>
            <a:endParaRPr lang="en-US" altLang="zh-TW" sz="36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/>
            <a:r>
              <a:rPr lang="zh-TW" altLang="en-US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知</a:t>
            </a:r>
            <a:r>
              <a:rPr lang="zh-TW" altLang="zh-TW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能</a:t>
            </a:r>
            <a:r>
              <a:rPr lang="zh-TW" altLang="zh-TW" sz="36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輔導</a:t>
            </a:r>
            <a:r>
              <a:rPr lang="zh-TW" altLang="zh-TW" dirty="0"/>
              <a:t> </a:t>
            </a:r>
            <a:r>
              <a:rPr lang="zh-TW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  <p:sp>
        <p:nvSpPr>
          <p:cNvPr id="10" name="矩形 9"/>
          <p:cNvSpPr/>
          <p:nvPr/>
        </p:nvSpPr>
        <p:spPr>
          <a:xfrm>
            <a:off x="162231" y="94505"/>
            <a:ext cx="88195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</a:t>
            </a:r>
            <a:r>
              <a:rPr lang="zh-TW" altLang="en-US" sz="48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口腔保健</a:t>
            </a:r>
            <a:r>
              <a:rPr lang="en-US" altLang="zh-TW" sz="48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~</a:t>
            </a:r>
            <a:r>
              <a:rPr lang="zh-TW" altLang="zh-TW" sz="44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健康服務</a:t>
            </a:r>
            <a:endParaRPr lang="en-US" altLang="zh-TW" sz="4400" b="1" dirty="0" smtClean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31299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0710" y="-27769"/>
            <a:ext cx="9173509" cy="685800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271293" y="803228"/>
            <a:ext cx="8247148" cy="120032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依各</a:t>
            </a:r>
            <a:r>
              <a:rPr lang="zh-TW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學年健康狀況需求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護理</a:t>
            </a:r>
            <a:r>
              <a:rPr lang="zh-TW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師實施衛教宣導及早建立良好觀念與習慣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口腔、視力、健康體位、青春期、藥物濫用防制、反毒、營養教育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…)</a:t>
            </a:r>
            <a:endParaRPr lang="zh-TW" altLang="en-US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29698" name="Picture 2" descr="K:\108健康促進資料填報109.5.17\健促相關照片\洗手及生病不上課宣導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52449" y="2342233"/>
            <a:ext cx="1975070" cy="2089334"/>
          </a:xfrm>
          <a:prstGeom prst="rect">
            <a:avLst/>
          </a:prstGeom>
          <a:noFill/>
        </p:spPr>
      </p:pic>
      <p:pic>
        <p:nvPicPr>
          <p:cNvPr id="29699" name="Picture 3" descr="K:\108健康促進資料填報109.5.17\健促相關照片\洗手及生病不上課宣導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5608" y="2360217"/>
            <a:ext cx="2295454" cy="2018392"/>
          </a:xfrm>
          <a:prstGeom prst="rect">
            <a:avLst/>
          </a:prstGeom>
          <a:noFill/>
        </p:spPr>
      </p:pic>
      <p:pic>
        <p:nvPicPr>
          <p:cNvPr id="6" name="圖片 5">
            <a:extLst>
              <a:ext uri="{FF2B5EF4-FFF2-40B4-BE49-F238E27FC236}">
                <a16:creationId xmlns="" xmlns:a16="http://schemas.microsoft.com/office/drawing/2014/main" id="{B3D7E390-14FE-44C5-9A4C-5340BC582F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114" y="4726756"/>
            <a:ext cx="2432116" cy="1824087"/>
          </a:xfrm>
          <a:prstGeom prst="rect">
            <a:avLst/>
          </a:prstGeom>
        </p:spPr>
      </p:pic>
      <p:pic>
        <p:nvPicPr>
          <p:cNvPr id="17" name="圖片 16">
            <a:extLst>
              <a:ext uri="{FF2B5EF4-FFF2-40B4-BE49-F238E27FC236}">
                <a16:creationId xmlns="" xmlns:a16="http://schemas.microsoft.com/office/drawing/2014/main" id="{D7122CF0-0588-4D10-B98F-74A85D108B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5153" y="4726756"/>
            <a:ext cx="2346661" cy="1759996"/>
          </a:xfrm>
          <a:prstGeom prst="rect">
            <a:avLst/>
          </a:prstGeom>
        </p:spPr>
      </p:pic>
      <p:pic>
        <p:nvPicPr>
          <p:cNvPr id="19" name="圖片 18">
            <a:extLst>
              <a:ext uri="{FF2B5EF4-FFF2-40B4-BE49-F238E27FC236}">
                <a16:creationId xmlns="" xmlns:a16="http://schemas.microsoft.com/office/drawing/2014/main" id="{7D16D4E2-FAF0-4DBC-905C-2689B68BEEB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4341" y="4617114"/>
            <a:ext cx="2686639" cy="1824087"/>
          </a:xfrm>
          <a:prstGeom prst="rect">
            <a:avLst/>
          </a:prstGeom>
        </p:spPr>
      </p:pic>
      <p:pic>
        <p:nvPicPr>
          <p:cNvPr id="21" name="圖片 20">
            <a:extLst>
              <a:ext uri="{FF2B5EF4-FFF2-40B4-BE49-F238E27FC236}">
                <a16:creationId xmlns="" xmlns:a16="http://schemas.microsoft.com/office/drawing/2014/main" id="{BBF42E99-54E2-42C3-A4C7-61ACBDB20E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564" y="2360216"/>
            <a:ext cx="3233216" cy="1824087"/>
          </a:xfrm>
          <a:prstGeom prst="rect">
            <a:avLst/>
          </a:prstGeom>
        </p:spPr>
      </p:pic>
      <p:sp>
        <p:nvSpPr>
          <p:cNvPr id="12" name="矩形 11"/>
          <p:cNvSpPr/>
          <p:nvPr/>
        </p:nvSpPr>
        <p:spPr>
          <a:xfrm>
            <a:off x="271293" y="-27769"/>
            <a:ext cx="88195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</a:t>
            </a:r>
            <a:r>
              <a:rPr lang="zh-TW" altLang="en-US" sz="48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口腔保健</a:t>
            </a:r>
            <a:r>
              <a:rPr lang="en-US" altLang="zh-TW" sz="48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~</a:t>
            </a:r>
            <a:r>
              <a:rPr lang="zh-TW" altLang="zh-TW" sz="44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健康服務</a:t>
            </a:r>
            <a:endParaRPr lang="en-US" altLang="zh-TW" sz="4400" b="1" dirty="0" smtClean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43306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9173509" cy="6858000"/>
          </a:xfrm>
          <a:prstGeom prst="rect">
            <a:avLst/>
          </a:prstGeom>
        </p:spPr>
      </p:pic>
      <p:pic>
        <p:nvPicPr>
          <p:cNvPr id="12" name="圖片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509" y="0"/>
            <a:ext cx="9173509" cy="6858000"/>
          </a:xfrm>
          <a:prstGeom prst="rect">
            <a:avLst/>
          </a:prstGeom>
        </p:spPr>
      </p:pic>
      <p:pic>
        <p:nvPicPr>
          <p:cNvPr id="5" name="圖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266655"/>
            <a:ext cx="9049406" cy="5591345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1" y="71492"/>
            <a:ext cx="8525246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</a:t>
            </a:r>
            <a:r>
              <a:rPr lang="zh-TW" altLang="en-US" sz="44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口腔保健</a:t>
            </a:r>
            <a:r>
              <a:rPr lang="en-US" altLang="zh-TW" sz="44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~</a:t>
            </a:r>
            <a:r>
              <a:rPr lang="zh-TW" altLang="zh-TW" sz="40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健康服務</a:t>
            </a:r>
            <a:endParaRPr lang="en-US" altLang="zh-TW" sz="4000" b="1" dirty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  <a:p>
            <a:pPr lvl="0"/>
            <a:r>
              <a:rPr lang="zh-TW" altLang="en-US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en-US" altLang="zh-TW" sz="2800" b="1" dirty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1</a:t>
            </a:r>
            <a:r>
              <a:rPr lang="en-US" altLang="zh-TW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.</a:t>
            </a:r>
            <a:r>
              <a:rPr lang="zh-TW" altLang="en-US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落實一</a:t>
            </a:r>
            <a:r>
              <a:rPr lang="zh-TW" altLang="en-US" sz="2800" b="1" dirty="0" smtClean="0">
                <a:latin typeface="PMingLiU" panose="02020500000000000000" pitchFamily="18" charset="-120"/>
                <a:ea typeface="PMingLiU" panose="02020500000000000000" pitchFamily="18" charset="-120"/>
              </a:rPr>
              <a:t>、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四</a:t>
            </a:r>
            <a:r>
              <a:rPr lang="zh-TW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年級學生牙齒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檢查</a:t>
            </a:r>
            <a:endParaRPr lang="en-US" altLang="zh-TW" sz="32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8" name="文字方塊 7"/>
          <p:cNvSpPr txBox="1"/>
          <p:nvPr/>
        </p:nvSpPr>
        <p:spPr>
          <a:xfrm>
            <a:off x="4249695" y="2618509"/>
            <a:ext cx="4208505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altLang="zh-TW" sz="3200" b="1" dirty="0" smtClean="0">
                <a:solidFill>
                  <a:srgbClr val="C00000"/>
                </a:solidFill>
              </a:rPr>
              <a:t>109</a:t>
            </a:r>
            <a:r>
              <a:rPr lang="zh-TW" altLang="en-US" sz="3200" b="1" dirty="0" smtClean="0">
                <a:solidFill>
                  <a:srgbClr val="C00000"/>
                </a:solidFill>
              </a:rPr>
              <a:t>口腔議題執行成效</a:t>
            </a:r>
            <a:endParaRPr lang="zh-TW" altLang="en-US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92546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9173509" cy="6858000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324464" y="25325"/>
            <a:ext cx="852524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</a:t>
            </a:r>
            <a:r>
              <a:rPr lang="zh-TW" altLang="en-US" sz="44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口腔保健</a:t>
            </a:r>
            <a:r>
              <a:rPr lang="en-US" altLang="zh-TW" sz="44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~</a:t>
            </a:r>
            <a:r>
              <a:rPr lang="zh-TW" altLang="zh-TW" sz="40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健康服務</a:t>
            </a:r>
            <a:endParaRPr lang="en-US" altLang="zh-TW" sz="4000" b="1" dirty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  <a:p>
            <a:r>
              <a:rPr lang="zh-TW" altLang="en-US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en-US" altLang="zh-TW" sz="2800" b="1" dirty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2</a:t>
            </a:r>
            <a:r>
              <a:rPr lang="en-US" altLang="zh-TW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.</a:t>
            </a:r>
            <a:r>
              <a:rPr lang="zh-TW" altLang="en-US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口腔異常</a:t>
            </a:r>
            <a:r>
              <a:rPr lang="zh-TW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學生落實轉診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矯治</a:t>
            </a:r>
            <a:r>
              <a:rPr lang="zh-TW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與統計分析。</a:t>
            </a:r>
          </a:p>
          <a:p>
            <a:pPr lvl="0"/>
            <a:endParaRPr lang="en-US" altLang="zh-TW" sz="32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14750" y="1288470"/>
            <a:ext cx="4382813" cy="4231180"/>
          </a:xfrm>
          <a:prstGeom prst="rect">
            <a:avLst/>
          </a:prstGeom>
        </p:spPr>
      </p:pic>
      <p:pic>
        <p:nvPicPr>
          <p:cNvPr id="7" name="圖片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721006" y="1179783"/>
            <a:ext cx="4231180" cy="4448553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114750" y="5609995"/>
            <a:ext cx="6412173" cy="107721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3200" b="1" dirty="0">
                <a:latin typeface="DFKai-SB"/>
                <a:ea typeface="DFKai-SB"/>
                <a:cs typeface="DFKai-SB"/>
                <a:sym typeface="DFKai-SB"/>
              </a:rPr>
              <a:t>回收</a:t>
            </a:r>
            <a:r>
              <a:rPr lang="zh-TW" altLang="en-US" sz="3200" b="1" dirty="0" smtClean="0">
                <a:latin typeface="DFKai-SB"/>
                <a:ea typeface="DFKai-SB"/>
                <a:cs typeface="DFKai-SB"/>
                <a:sym typeface="DFKai-SB"/>
              </a:rPr>
              <a:t>各年級各班口腔異常學生複檢</a:t>
            </a:r>
            <a:endParaRPr lang="en-US" altLang="zh-TW" sz="3200" b="1" dirty="0" smtClean="0">
              <a:latin typeface="DFKai-SB"/>
              <a:ea typeface="DFKai-SB"/>
              <a:cs typeface="DFKai-SB"/>
              <a:sym typeface="DFKai-SB"/>
            </a:endParaRPr>
          </a:p>
          <a:p>
            <a:r>
              <a:rPr lang="zh-TW" altLang="en-US" sz="3200" b="1" dirty="0">
                <a:latin typeface="DFKai-SB"/>
                <a:ea typeface="DFKai-SB"/>
                <a:cs typeface="DFKai-SB"/>
                <a:sym typeface="DFKai-SB"/>
              </a:rPr>
              <a:t>與矯治</a:t>
            </a:r>
            <a:r>
              <a:rPr lang="zh-TW" altLang="en-US" sz="3200" b="1" dirty="0" smtClean="0">
                <a:latin typeface="DFKai-SB"/>
                <a:ea typeface="DFKai-SB"/>
                <a:cs typeface="DFKai-SB"/>
                <a:sym typeface="DFKai-SB"/>
              </a:rPr>
              <a:t>回條</a:t>
            </a:r>
            <a:r>
              <a:rPr lang="en-US" altLang="zh-TW" sz="3200" b="1" dirty="0">
                <a:latin typeface="Poor Richard" panose="02080502050505020702" pitchFamily="18" charset="0"/>
                <a:ea typeface="DFKai-SB"/>
                <a:cs typeface="DFKai-SB"/>
                <a:sym typeface="DFKai-SB"/>
              </a:rPr>
              <a:t>，</a:t>
            </a:r>
            <a:r>
              <a:rPr lang="zh-TW" altLang="en-US" sz="3200" b="1" dirty="0" smtClean="0">
                <a:latin typeface="Poor Richard" panose="02080502050505020702" pitchFamily="18" charset="0"/>
                <a:ea typeface="DFKai-SB"/>
                <a:cs typeface="DFKai-SB"/>
                <a:sym typeface="DFKai-SB"/>
              </a:rPr>
              <a:t>並落實轉診矯治追蹤</a:t>
            </a:r>
            <a:endParaRPr lang="en-US" altLang="zh-TW" sz="3200" b="1" dirty="0" smtClean="0">
              <a:latin typeface="DFKai-SB"/>
              <a:ea typeface="DFKai-SB"/>
              <a:cs typeface="DFKai-SB"/>
              <a:sym typeface="DFKai-SB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28169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9173509" cy="6858000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324464" y="25325"/>
            <a:ext cx="8525246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</a:t>
            </a:r>
            <a:r>
              <a:rPr lang="zh-TW" altLang="en-US" sz="44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口腔保健</a:t>
            </a:r>
            <a:r>
              <a:rPr lang="en-US" altLang="zh-TW" sz="44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~</a:t>
            </a:r>
            <a:r>
              <a:rPr lang="zh-TW" altLang="zh-TW" sz="40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健康服務</a:t>
            </a:r>
            <a:endParaRPr lang="en-US" altLang="zh-TW" sz="4000" b="1" dirty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  <a:p>
            <a:pPr lvl="0"/>
            <a:r>
              <a:rPr lang="zh-TW" altLang="en-US" sz="3200" b="1" dirty="0" smtClean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 </a:t>
            </a:r>
            <a:r>
              <a:rPr lang="en-US" altLang="zh-TW" sz="2800" b="1" dirty="0">
                <a:latin typeface="Poor Richard" panose="02080502050505020702" pitchFamily="18" charset="0"/>
                <a:ea typeface="PMingLiU" panose="02020500000000000000" pitchFamily="18" charset="-120"/>
                <a:cs typeface="DFKai-SB"/>
                <a:sym typeface="DFKai-SB"/>
              </a:rPr>
              <a:t>3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.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護理師收集</a:t>
            </a:r>
            <a:r>
              <a:rPr lang="zh-TW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口腔衛生異常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學生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回條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並統計分析資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料</a:t>
            </a:r>
            <a:endParaRPr lang="en-US" altLang="zh-TW" sz="3200" b="1" dirty="0" smtClean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5260" r="10553"/>
          <a:stretch/>
        </p:blipFill>
        <p:spPr>
          <a:xfrm rot="16200000">
            <a:off x="1069342" y="3477816"/>
            <a:ext cx="2646268" cy="3764966"/>
          </a:xfrm>
          <a:prstGeom prst="rect">
            <a:avLst/>
          </a:prstGeom>
        </p:spPr>
      </p:pic>
      <p:pic>
        <p:nvPicPr>
          <p:cNvPr id="8" name="圖片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11260"/>
          <a:stretch/>
        </p:blipFill>
        <p:spPr>
          <a:xfrm rot="16200000">
            <a:off x="1082788" y="694029"/>
            <a:ext cx="2598990" cy="3785351"/>
          </a:xfrm>
          <a:prstGeom prst="rect">
            <a:avLst/>
          </a:prstGeom>
        </p:spPr>
      </p:pic>
      <p:pic>
        <p:nvPicPr>
          <p:cNvPr id="9" name="圖片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893699" y="2114771"/>
            <a:ext cx="5340975" cy="396260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93539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6091" y="25325"/>
            <a:ext cx="9173509" cy="6858000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324464" y="25325"/>
            <a:ext cx="8525246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</a:t>
            </a:r>
            <a:r>
              <a:rPr lang="zh-TW" altLang="en-US" sz="44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口腔保健</a:t>
            </a:r>
            <a:r>
              <a:rPr lang="en-US" altLang="zh-TW" sz="44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~</a:t>
            </a:r>
            <a:r>
              <a:rPr lang="zh-TW" altLang="zh-TW" sz="40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健康</a:t>
            </a:r>
            <a:r>
              <a:rPr lang="zh-TW" altLang="zh-TW" sz="40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服務</a:t>
            </a:r>
            <a:endParaRPr lang="en-US" altLang="zh-TW" sz="4000" b="1" dirty="0" smtClean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窩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溝封填衛教小單張，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貼於聯絡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簿上通知提醒家長</a:t>
            </a:r>
            <a:endParaRPr lang="en-US" altLang="zh-TW" sz="2800" b="1" dirty="0"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  <a:p>
            <a:endParaRPr lang="en-US" altLang="zh-TW" sz="4000" b="1" dirty="0" smtClean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en-US" altLang="zh-TW" sz="4000" b="1" dirty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  <a:p>
            <a:pPr lvl="0"/>
            <a:endParaRPr lang="en-US" altLang="zh-TW" sz="3200" b="1" dirty="0" smtClean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927" y="1370878"/>
            <a:ext cx="4276396" cy="3513831"/>
          </a:xfrm>
          <a:prstGeom prst="rect">
            <a:avLst/>
          </a:prstGeom>
        </p:spPr>
      </p:pic>
      <p:pic>
        <p:nvPicPr>
          <p:cNvPr id="7" name="圖片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0428" y="1375882"/>
            <a:ext cx="3217004" cy="3508827"/>
          </a:xfrm>
          <a:prstGeom prst="rect">
            <a:avLst/>
          </a:prstGeom>
        </p:spPr>
      </p:pic>
      <p:sp>
        <p:nvSpPr>
          <p:cNvPr id="12" name="矩形 11"/>
          <p:cNvSpPr/>
          <p:nvPr/>
        </p:nvSpPr>
        <p:spPr>
          <a:xfrm>
            <a:off x="447927" y="5054302"/>
            <a:ext cx="7253495" cy="1569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en-US" altLang="zh-TW" sz="2400" b="1" dirty="0" smtClean="0">
                <a:latin typeface="DFKai-SB"/>
                <a:ea typeface="DFKai-SB"/>
                <a:cs typeface="DFKai-SB"/>
                <a:sym typeface="DFKai-SB"/>
              </a:rPr>
              <a:t>1.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健康中心追蹤、鼓勵國小學童臼齒窩溝封填補率</a:t>
            </a:r>
            <a:endParaRPr lang="en-US" altLang="zh-TW" sz="2400" b="1" dirty="0" smtClean="0"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  <a:p>
            <a:r>
              <a:rPr lang="en-US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2.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一、四年級口腔檢查，護理師紀錄於健康紀錄卡及健康資訊系統內</a:t>
            </a:r>
            <a:endParaRPr lang="en-US" altLang="zh-TW" sz="2400" b="1" dirty="0" smtClean="0"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  <a:p>
            <a:r>
              <a:rPr lang="en-US" altLang="zh-TW" sz="2400" b="1" dirty="0" smtClean="0">
                <a:latin typeface="DFKai-SB"/>
                <a:ea typeface="DFKai-SB"/>
                <a:cs typeface="DFKai-SB"/>
                <a:sym typeface="DFKai-SB"/>
              </a:rPr>
              <a:t>3.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護理師發下矯正通知單，並積極追蹤矯正情形</a:t>
            </a:r>
            <a:endParaRPr lang="en-US" altLang="zh-TW" sz="2400" b="1" dirty="0"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99332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" y="-168890"/>
            <a:ext cx="9173509" cy="6858000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324464" y="25325"/>
            <a:ext cx="852524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</a:t>
            </a:r>
            <a:r>
              <a:rPr lang="zh-TW" altLang="en-US" sz="44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口腔保健</a:t>
            </a:r>
            <a:r>
              <a:rPr lang="en-US" altLang="zh-TW" sz="44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~</a:t>
            </a:r>
            <a:r>
              <a:rPr lang="zh-TW" altLang="zh-TW" sz="40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健康</a:t>
            </a:r>
            <a:r>
              <a:rPr lang="zh-TW" altLang="zh-TW" sz="40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服務</a:t>
            </a:r>
            <a:endParaRPr lang="en-US" altLang="zh-TW" sz="4000" b="1" dirty="0" smtClean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/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3.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高齲齒、口腔衛生不良學生統計管理科計算</a:t>
            </a:r>
            <a:endParaRPr lang="en-US" altLang="zh-TW" sz="4000" b="1" dirty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685800" y="5078201"/>
            <a:ext cx="4314327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依據</a:t>
            </a:r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DMTF 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＞</a:t>
            </a:r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2.5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顆計算</a:t>
            </a:r>
            <a:endParaRPr lang="en-US" altLang="zh-TW" sz="2800" b="1" dirty="0"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</p:txBody>
      </p:sp>
      <p:graphicFrame>
        <p:nvGraphicFramePr>
          <p:cNvPr id="11" name="表格 10"/>
          <p:cNvGraphicFramePr>
            <a:graphicFrameLocks noGrp="1"/>
          </p:cNvGraphicFramePr>
          <p:nvPr/>
        </p:nvGraphicFramePr>
        <p:xfrm>
          <a:off x="685800" y="1397000"/>
          <a:ext cx="6934200" cy="33423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3550"/>
                <a:gridCol w="1733550"/>
                <a:gridCol w="1733550"/>
                <a:gridCol w="1733550"/>
              </a:tblGrid>
              <a:tr h="1076806">
                <a:tc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3600" dirty="0" smtClean="0"/>
                        <a:t>分子人數</a:t>
                      </a:r>
                      <a:endParaRPr lang="zh-TW" alt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3600" dirty="0" smtClean="0"/>
                        <a:t>分母總人數</a:t>
                      </a:r>
                      <a:endParaRPr lang="zh-TW" alt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3600" dirty="0" smtClean="0"/>
                        <a:t>％</a:t>
                      </a:r>
                      <a:endParaRPr lang="zh-TW" altLang="en-US" sz="3600" dirty="0"/>
                    </a:p>
                  </a:txBody>
                  <a:tcPr/>
                </a:tc>
              </a:tr>
              <a:tr h="1076806">
                <a:tc>
                  <a:txBody>
                    <a:bodyPr/>
                    <a:lstStyle/>
                    <a:p>
                      <a:r>
                        <a:rPr lang="zh-TW" altLang="en-US" sz="2800" b="1" dirty="0" smtClean="0"/>
                        <a:t>小一</a:t>
                      </a:r>
                      <a:endParaRPr lang="zh-TW" altLang="en-US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3600" dirty="0" smtClean="0"/>
                        <a:t>21</a:t>
                      </a:r>
                      <a:endParaRPr lang="zh-TW" alt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3600" dirty="0" smtClean="0"/>
                        <a:t>21</a:t>
                      </a:r>
                      <a:endParaRPr lang="zh-TW" alt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3600" dirty="0" smtClean="0"/>
                        <a:t>100</a:t>
                      </a:r>
                      <a:r>
                        <a:rPr lang="zh-TW" altLang="en-US" sz="3600" dirty="0" smtClean="0"/>
                        <a:t>％</a:t>
                      </a:r>
                      <a:endParaRPr lang="zh-TW" altLang="en-US" sz="3600" dirty="0"/>
                    </a:p>
                  </a:txBody>
                  <a:tcPr/>
                </a:tc>
              </a:tr>
              <a:tr h="1076806">
                <a:tc>
                  <a:txBody>
                    <a:bodyPr/>
                    <a:lstStyle/>
                    <a:p>
                      <a:r>
                        <a:rPr lang="zh-TW" altLang="en-US" sz="2800" b="1" dirty="0" smtClean="0"/>
                        <a:t>小四</a:t>
                      </a:r>
                      <a:endParaRPr lang="zh-TW" altLang="en-US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3600" dirty="0" smtClean="0"/>
                        <a:t>28</a:t>
                      </a:r>
                      <a:endParaRPr lang="zh-TW" alt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3600" dirty="0" smtClean="0"/>
                        <a:t>28</a:t>
                      </a:r>
                      <a:endParaRPr lang="zh-TW" alt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3600" dirty="0" smtClean="0"/>
                        <a:t>100</a:t>
                      </a:r>
                      <a:r>
                        <a:rPr lang="zh-TW" altLang="en-US" sz="3600" dirty="0" smtClean="0"/>
                        <a:t>％</a:t>
                      </a:r>
                      <a:endParaRPr lang="zh-TW" altLang="en-US" sz="3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707036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" y="-168890"/>
            <a:ext cx="9173509" cy="6858000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324464" y="25325"/>
            <a:ext cx="852524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</a:t>
            </a:r>
            <a:r>
              <a:rPr lang="zh-TW" altLang="en-US" sz="44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口腔保健</a:t>
            </a:r>
            <a:r>
              <a:rPr lang="en-US" altLang="zh-TW" sz="44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~</a:t>
            </a:r>
            <a:r>
              <a:rPr lang="zh-TW" altLang="zh-TW" sz="40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健康</a:t>
            </a:r>
            <a:r>
              <a:rPr lang="zh-TW" altLang="zh-TW" sz="40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服務</a:t>
            </a:r>
            <a:endParaRPr lang="en-US" altLang="zh-TW" sz="4000" b="1" dirty="0" smtClean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/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3.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護理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師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收集小一</a:t>
            </a:r>
            <a:r>
              <a:rPr lang="zh-TW" altLang="en-US" sz="2800" b="1" dirty="0" smtClean="0"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、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小二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窩溝封填紀錄單</a:t>
            </a:r>
            <a:endParaRPr lang="en-US" altLang="zh-TW" sz="4000" b="1" dirty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792126" y="1628086"/>
            <a:ext cx="3495135" cy="2690267"/>
          </a:xfrm>
          <a:prstGeom prst="rect">
            <a:avLst/>
          </a:prstGeom>
        </p:spPr>
      </p:pic>
      <p:pic>
        <p:nvPicPr>
          <p:cNvPr id="8" name="圖片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987486" y="1206275"/>
            <a:ext cx="3810323" cy="2537050"/>
          </a:xfrm>
          <a:prstGeom prst="rect">
            <a:avLst/>
          </a:prstGeom>
        </p:spPr>
      </p:pic>
      <p:pic>
        <p:nvPicPr>
          <p:cNvPr id="9" name="圖片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5083292" y="3920064"/>
            <a:ext cx="3693726" cy="2769046"/>
          </a:xfrm>
          <a:prstGeom prst="rect">
            <a:avLst/>
          </a:prstGeom>
        </p:spPr>
      </p:pic>
      <p:pic>
        <p:nvPicPr>
          <p:cNvPr id="10" name="圖片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2484" y="1888115"/>
            <a:ext cx="3474721" cy="2990332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451637" y="5339811"/>
            <a:ext cx="3170830" cy="95410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800" b="1" dirty="0">
                <a:latin typeface="DFKai-SB"/>
                <a:ea typeface="DFKai-SB"/>
                <a:cs typeface="DFKai-SB"/>
                <a:sym typeface="DFKai-SB"/>
              </a:rPr>
              <a:t>落實窩溝封填並記錄</a:t>
            </a:r>
            <a:r>
              <a:rPr lang="zh-TW" altLang="en-US" sz="2800" b="1" dirty="0"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，</a:t>
            </a:r>
            <a:r>
              <a:rPr lang="zh-TW" altLang="en-US" sz="2800" b="1" dirty="0">
                <a:latin typeface="DFKai-SB"/>
                <a:ea typeface="DFKai-SB"/>
                <a:cs typeface="DFKai-SB"/>
                <a:sym typeface="DFKai-SB"/>
              </a:rPr>
              <a:t>矯治追蹤紀錄</a:t>
            </a:r>
            <a:endParaRPr lang="en-US" altLang="zh-TW" sz="2800" b="1" dirty="0"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07036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" y="-168890"/>
            <a:ext cx="9173509" cy="6858000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440077" y="-244492"/>
            <a:ext cx="852524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</a:t>
            </a:r>
            <a:r>
              <a:rPr lang="zh-TW" altLang="en-US" sz="44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口腔保健</a:t>
            </a:r>
            <a:r>
              <a:rPr lang="en-US" altLang="zh-TW" sz="44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~</a:t>
            </a:r>
            <a:r>
              <a:rPr lang="zh-TW" altLang="zh-TW" sz="40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健康</a:t>
            </a:r>
            <a:r>
              <a:rPr lang="zh-TW" altLang="zh-TW" sz="40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服務</a:t>
            </a:r>
            <a:endParaRPr lang="en-US" altLang="zh-TW" sz="4000" b="1" dirty="0" smtClean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2800" b="1" dirty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4</a:t>
            </a:r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.</a:t>
            </a:r>
            <a:r>
              <a:rPr lang="zh-TW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高齲齒、口腔衛生不良學生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家長知</a:t>
            </a:r>
            <a:r>
              <a:rPr lang="zh-TW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能輔導</a:t>
            </a:r>
            <a:r>
              <a:rPr lang="zh-TW" altLang="zh-TW" sz="2800" dirty="0"/>
              <a:t> </a:t>
            </a:r>
            <a:r>
              <a:rPr lang="zh-TW" altLang="zh-TW" sz="24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  <p:sp>
        <p:nvSpPr>
          <p:cNvPr id="13" name="矩形 12"/>
          <p:cNvSpPr/>
          <p:nvPr/>
        </p:nvSpPr>
        <p:spPr>
          <a:xfrm>
            <a:off x="685799" y="6165890"/>
            <a:ext cx="7365125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800" b="1" dirty="0" smtClean="0">
                <a:latin typeface="DFKai-SB"/>
                <a:ea typeface="DFKai-SB"/>
                <a:cs typeface="DFKai-SB"/>
                <a:sym typeface="DFKai-SB"/>
              </a:rPr>
              <a:t>以通知單方式向家長宣導口腔保健相關知識</a:t>
            </a:r>
            <a:endParaRPr lang="en-US" altLang="zh-TW" sz="2800" b="1" dirty="0"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" y="955836"/>
            <a:ext cx="9143668" cy="521005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240413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" y="-168890"/>
            <a:ext cx="9173509" cy="6858000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324464" y="25325"/>
            <a:ext cx="852524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4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44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</a:t>
            </a:r>
            <a:r>
              <a:rPr lang="zh-TW" altLang="en-US" sz="4400" b="1" dirty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口腔保健</a:t>
            </a:r>
            <a:r>
              <a:rPr lang="en-US" altLang="zh-TW" sz="44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~</a:t>
            </a:r>
            <a:r>
              <a:rPr lang="zh-TW" altLang="en-US" sz="4000" b="1" dirty="0" smtClean="0">
                <a:solidFill>
                  <a:srgbClr val="0000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相關比率</a:t>
            </a:r>
            <a:endParaRPr lang="en-US" altLang="zh-TW" sz="4000" b="1" dirty="0" smtClean="0">
              <a:solidFill>
                <a:srgbClr val="0000FF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   </a:t>
            </a:r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105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學年</a:t>
            </a:r>
            <a:r>
              <a:rPr lang="en-US" altLang="zh-TW" sz="2800" b="1" dirty="0" smtClean="0">
                <a:latin typeface="Poor Richard" panose="02080502050505020702" pitchFamily="18" charset="0"/>
                <a:ea typeface="標楷體" panose="03000509000000000000" pitchFamily="65" charset="-120"/>
                <a:cs typeface="DFKai-SB"/>
                <a:sym typeface="DFKai-SB"/>
              </a:rPr>
              <a:t>~</a:t>
            </a:r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109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學年齲齒矯治完成率</a:t>
            </a:r>
            <a:r>
              <a:rPr lang="en-US" altLang="zh-TW" sz="2800" b="1" dirty="0" smtClean="0">
                <a:latin typeface="Poor Richard" panose="02080502050505020702" pitchFamily="18" charset="0"/>
                <a:ea typeface="標楷體" panose="03000509000000000000" pitchFamily="65" charset="-120"/>
              </a:rPr>
              <a:t>%</a:t>
            </a:r>
            <a:endParaRPr lang="zh-TW" altLang="zh-TW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904523" y="5223301"/>
            <a:ext cx="7399892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同母群齲齒矯治率穩定的往上升，代表學校與家長皆努力於口腔健康促進</a:t>
            </a:r>
            <a:endParaRPr lang="en-US" altLang="zh-TW" sz="2400" b="1" dirty="0"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</p:txBody>
      </p:sp>
      <p:graphicFrame>
        <p:nvGraphicFramePr>
          <p:cNvPr id="6" name="表格 5"/>
          <p:cNvGraphicFramePr>
            <a:graphicFrameLocks noGrp="1"/>
          </p:cNvGraphicFramePr>
          <p:nvPr>
            <p:extLst/>
          </p:nvPr>
        </p:nvGraphicFramePr>
        <p:xfrm>
          <a:off x="788274" y="1397000"/>
          <a:ext cx="7893270" cy="35143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15545">
                  <a:extLst>
                    <a:ext uri="{9D8B030D-6E8A-4147-A177-3AD203B41FA5}">
                      <a16:colId xmlns="" xmlns:a16="http://schemas.microsoft.com/office/drawing/2014/main" val="98182502"/>
                    </a:ext>
                  </a:extLst>
                </a:gridCol>
                <a:gridCol w="1315545">
                  <a:extLst>
                    <a:ext uri="{9D8B030D-6E8A-4147-A177-3AD203B41FA5}">
                      <a16:colId xmlns="" xmlns:a16="http://schemas.microsoft.com/office/drawing/2014/main" val="4147940334"/>
                    </a:ext>
                  </a:extLst>
                </a:gridCol>
                <a:gridCol w="1315545">
                  <a:extLst>
                    <a:ext uri="{9D8B030D-6E8A-4147-A177-3AD203B41FA5}">
                      <a16:colId xmlns="" xmlns:a16="http://schemas.microsoft.com/office/drawing/2014/main" val="2138547762"/>
                    </a:ext>
                  </a:extLst>
                </a:gridCol>
                <a:gridCol w="1315545">
                  <a:extLst>
                    <a:ext uri="{9D8B030D-6E8A-4147-A177-3AD203B41FA5}">
                      <a16:colId xmlns="" xmlns:a16="http://schemas.microsoft.com/office/drawing/2014/main" val="3332015739"/>
                    </a:ext>
                  </a:extLst>
                </a:gridCol>
                <a:gridCol w="1315545">
                  <a:extLst>
                    <a:ext uri="{9D8B030D-6E8A-4147-A177-3AD203B41FA5}">
                      <a16:colId xmlns="" xmlns:a16="http://schemas.microsoft.com/office/drawing/2014/main" val="793456182"/>
                    </a:ext>
                  </a:extLst>
                </a:gridCol>
                <a:gridCol w="1315545">
                  <a:extLst>
                    <a:ext uri="{9D8B030D-6E8A-4147-A177-3AD203B41FA5}">
                      <a16:colId xmlns="" xmlns:a16="http://schemas.microsoft.com/office/drawing/2014/main" val="2236550603"/>
                    </a:ext>
                  </a:extLst>
                </a:gridCol>
              </a:tblGrid>
              <a:tr h="1136934">
                <a:tc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altLang="zh-TW" sz="2400" b="1" dirty="0" smtClean="0"/>
                    </a:p>
                    <a:p>
                      <a:r>
                        <a:rPr lang="en-US" altLang="zh-TW" sz="2400" b="1" dirty="0" smtClean="0"/>
                        <a:t>105</a:t>
                      </a:r>
                      <a:r>
                        <a:rPr lang="zh-TW" altLang="en-US" sz="2400" b="1" dirty="0" smtClean="0"/>
                        <a:t>年度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altLang="zh-TW" sz="2400" b="1" dirty="0" smtClean="0"/>
                    </a:p>
                    <a:p>
                      <a:r>
                        <a:rPr lang="en-US" altLang="zh-TW" sz="2400" b="1" dirty="0" smtClean="0"/>
                        <a:t>106</a:t>
                      </a:r>
                      <a:r>
                        <a:rPr lang="zh-TW" altLang="en-US" sz="2400" b="1" dirty="0" smtClean="0"/>
                        <a:t>年度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altLang="zh-TW" sz="2400" b="1" dirty="0" smtClean="0"/>
                    </a:p>
                    <a:p>
                      <a:r>
                        <a:rPr lang="en-US" altLang="zh-TW" sz="2400" b="1" dirty="0" smtClean="0"/>
                        <a:t>107</a:t>
                      </a:r>
                      <a:r>
                        <a:rPr lang="zh-TW" altLang="en-US" sz="2400" b="1" dirty="0" smtClean="0"/>
                        <a:t>年度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altLang="zh-TW" sz="2400" b="1" dirty="0" smtClean="0"/>
                    </a:p>
                    <a:p>
                      <a:r>
                        <a:rPr lang="en-US" altLang="zh-TW" sz="2400" b="1" dirty="0" smtClean="0"/>
                        <a:t>108</a:t>
                      </a:r>
                      <a:r>
                        <a:rPr lang="zh-TW" altLang="en-US" sz="2400" b="1" dirty="0" smtClean="0"/>
                        <a:t>年度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altLang="zh-TW" sz="2400" b="1" dirty="0" smtClean="0"/>
                    </a:p>
                    <a:p>
                      <a:r>
                        <a:rPr lang="en-US" altLang="zh-TW" sz="2400" b="1" dirty="0" smtClean="0"/>
                        <a:t>109</a:t>
                      </a:r>
                      <a:r>
                        <a:rPr lang="zh-TW" altLang="en-US" sz="2400" b="1" dirty="0" smtClean="0"/>
                        <a:t>年度</a:t>
                      </a:r>
                      <a:endParaRPr lang="zh-TW" altLang="en-US" sz="2400" b="1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104196963"/>
                  </a:ext>
                </a:extLst>
              </a:tr>
              <a:tr h="1136934">
                <a:tc>
                  <a:txBody>
                    <a:bodyPr/>
                    <a:lstStyle/>
                    <a:p>
                      <a:endParaRPr lang="en-US" altLang="zh-TW" sz="2400" b="1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r>
                        <a:rPr lang="zh-TW" altLang="en-US" sz="2400" b="1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  小一</a:t>
                      </a:r>
                      <a:endParaRPr lang="zh-TW" altLang="en-US" sz="2400" b="1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altLang="zh-TW" sz="2400" b="1" dirty="0" smtClean="0">
                        <a:solidFill>
                          <a:schemeClr val="accent5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en-US" altLang="zh-TW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67.09</a:t>
                      </a:r>
                      <a:r>
                        <a:rPr lang="en-US" altLang="zh-TW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Poor Richard" panose="02080502050505020702" pitchFamily="18" charset="0"/>
                        </a:rPr>
                        <a:t>%</a:t>
                      </a:r>
                      <a:endParaRPr lang="zh-TW" altLang="en-US" sz="2400" b="1" dirty="0">
                        <a:solidFill>
                          <a:schemeClr val="accent5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2400" b="1" dirty="0" smtClean="0"/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400" b="1" dirty="0" smtClean="0">
                          <a:solidFill>
                            <a:srgbClr val="FF0000"/>
                          </a:solidFill>
                        </a:rPr>
                        <a:t>67.31</a:t>
                      </a:r>
                      <a:r>
                        <a:rPr lang="en-US" altLang="zh-TW" sz="2400" b="1" dirty="0" smtClean="0">
                          <a:solidFill>
                            <a:srgbClr val="FF0000"/>
                          </a:solidFill>
                          <a:latin typeface="Poor Richard" panose="02080502050505020702" pitchFamily="18" charset="0"/>
                        </a:rPr>
                        <a:t>%</a:t>
                      </a:r>
                      <a:endParaRPr lang="zh-TW" altLang="en-US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2400" b="1" dirty="0" smtClean="0"/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400" b="1" dirty="0" smtClean="0"/>
                        <a:t>65.22</a:t>
                      </a:r>
                      <a:r>
                        <a:rPr lang="en-US" altLang="zh-TW" sz="2400" b="1" dirty="0" smtClean="0">
                          <a:latin typeface="Poor Richard" panose="02080502050505020702" pitchFamily="18" charset="0"/>
                        </a:rPr>
                        <a:t>%</a:t>
                      </a:r>
                      <a:endParaRPr lang="zh-TW" altLang="en-US" sz="2400" b="1" dirty="0" smtClean="0"/>
                    </a:p>
                    <a:p>
                      <a:pPr algn="ctr"/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2400" b="1" dirty="0" smtClean="0"/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400" b="1" dirty="0" smtClean="0"/>
                        <a:t>62.12</a:t>
                      </a:r>
                      <a:r>
                        <a:rPr lang="en-US" altLang="zh-TW" sz="2400" b="1" dirty="0" smtClean="0">
                          <a:latin typeface="Poor Richard" panose="02080502050505020702" pitchFamily="18" charset="0"/>
                        </a:rPr>
                        <a:t>%</a:t>
                      </a:r>
                      <a:endParaRPr lang="zh-TW" altLang="en-US" sz="2400" b="1" dirty="0" smtClean="0"/>
                    </a:p>
                    <a:p>
                      <a:pPr algn="ctr"/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altLang="zh-TW" sz="2400" b="1" dirty="0" smtClean="0"/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400" b="1" dirty="0" smtClean="0"/>
                        <a:t>75</a:t>
                      </a:r>
                      <a:r>
                        <a:rPr lang="en-US" altLang="zh-TW" sz="2400" b="1" dirty="0" smtClean="0">
                          <a:latin typeface="Poor Richard" panose="02080502050505020702" pitchFamily="18" charset="0"/>
                        </a:rPr>
                        <a:t>%</a:t>
                      </a:r>
                      <a:endParaRPr lang="zh-TW" altLang="en-US" sz="2400" b="1" dirty="0" smtClean="0"/>
                    </a:p>
                    <a:p>
                      <a:pPr algn="ctr"/>
                      <a:endParaRPr lang="zh-TW" altLang="en-US" sz="2400" b="1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49936378"/>
                  </a:ext>
                </a:extLst>
              </a:tr>
              <a:tr h="1136934">
                <a:tc>
                  <a:txBody>
                    <a:bodyPr/>
                    <a:lstStyle/>
                    <a:p>
                      <a:endParaRPr lang="en-US" altLang="zh-TW" sz="2400" b="1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r>
                        <a:rPr lang="zh-TW" altLang="en-US" sz="2400" b="1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  小四</a:t>
                      </a:r>
                      <a:endParaRPr lang="zh-TW" altLang="en-US" sz="2400" b="1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2400" b="1" dirty="0" smtClean="0"/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400" b="1" dirty="0" smtClean="0"/>
                        <a:t>84</a:t>
                      </a:r>
                      <a:r>
                        <a:rPr lang="en-US" altLang="zh-TW" sz="2400" b="1" dirty="0" smtClean="0">
                          <a:latin typeface="Poor Richard" panose="02080502050505020702" pitchFamily="18" charset="0"/>
                        </a:rPr>
                        <a:t>%</a:t>
                      </a:r>
                      <a:endParaRPr lang="zh-TW" altLang="en-US" sz="2400" b="1" dirty="0" smtClean="0"/>
                    </a:p>
                    <a:p>
                      <a:pPr algn="ctr"/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2400" b="1" dirty="0" smtClean="0"/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400" b="1" dirty="0" smtClean="0"/>
                        <a:t>68.85</a:t>
                      </a:r>
                      <a:r>
                        <a:rPr lang="en-US" altLang="zh-TW" sz="2400" b="1" dirty="0" smtClean="0">
                          <a:latin typeface="Poor Richard" panose="02080502050505020702" pitchFamily="18" charset="0"/>
                        </a:rPr>
                        <a:t>%</a:t>
                      </a:r>
                      <a:endParaRPr lang="zh-TW" altLang="en-US" sz="2400" b="1" dirty="0" smtClean="0"/>
                    </a:p>
                    <a:p>
                      <a:pPr algn="ctr"/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2400" b="1" dirty="0" smtClean="0"/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400" b="1" dirty="0" smtClean="0"/>
                        <a:t>75</a:t>
                      </a:r>
                      <a:r>
                        <a:rPr lang="en-US" altLang="zh-TW" sz="2400" b="1" dirty="0" smtClean="0">
                          <a:latin typeface="Poor Richard" panose="02080502050505020702" pitchFamily="18" charset="0"/>
                        </a:rPr>
                        <a:t>%</a:t>
                      </a:r>
                      <a:endParaRPr lang="zh-TW" altLang="en-US" sz="2400" b="1" dirty="0" smtClean="0"/>
                    </a:p>
                    <a:p>
                      <a:pPr algn="ctr"/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2400" b="1" dirty="0" smtClean="0"/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79.45</a:t>
                      </a:r>
                      <a:r>
                        <a:rPr lang="en-US" altLang="zh-TW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Poor Richard" panose="02080502050505020702" pitchFamily="18" charset="0"/>
                        </a:rPr>
                        <a:t>%</a:t>
                      </a:r>
                      <a:endParaRPr lang="zh-TW" altLang="en-US" sz="2400" b="1" dirty="0" smtClean="0">
                        <a:solidFill>
                          <a:schemeClr val="accent5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2400" b="1" dirty="0" smtClean="0"/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400" b="1" dirty="0" smtClean="0">
                          <a:solidFill>
                            <a:srgbClr val="FF0000"/>
                          </a:solidFill>
                        </a:rPr>
                        <a:t>85.37</a:t>
                      </a:r>
                      <a:r>
                        <a:rPr lang="en-US" altLang="zh-TW" sz="2400" b="1" dirty="0" smtClean="0">
                          <a:solidFill>
                            <a:srgbClr val="FF0000"/>
                          </a:solidFill>
                          <a:latin typeface="Poor Richard" panose="02080502050505020702" pitchFamily="18" charset="0"/>
                        </a:rPr>
                        <a:t>%</a:t>
                      </a:r>
                      <a:endParaRPr lang="zh-TW" altLang="en-US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endParaRPr lang="zh-TW" altLang="en-US" sz="2400" b="1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9084823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562525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509" y="0"/>
            <a:ext cx="9173509" cy="6858000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685800" y="2265272"/>
            <a:ext cx="816725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6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行動研究執行成效分析</a:t>
            </a:r>
            <a:endParaRPr lang="zh-TW" altLang="zh-TW" sz="6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15027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509" y="0"/>
            <a:ext cx="9173509" cy="6858000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157988" y="17447"/>
            <a:ext cx="89860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32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109</a:t>
            </a:r>
            <a:r>
              <a:rPr lang="zh-TW" altLang="en-US" sz="32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學年度上下學期口腔衛生</a:t>
            </a:r>
            <a:r>
              <a:rPr lang="en-US" altLang="zh-TW" sz="32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(</a:t>
            </a:r>
            <a:r>
              <a:rPr lang="zh-TW" altLang="en-US" sz="32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問卷前</a:t>
            </a:r>
            <a:r>
              <a:rPr lang="zh-TW" altLang="en-US" sz="32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、</a:t>
            </a:r>
            <a:r>
              <a:rPr lang="zh-TW" altLang="en-US" sz="32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後測</a:t>
            </a:r>
            <a:r>
              <a:rPr lang="en-US" altLang="zh-TW" sz="32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)</a:t>
            </a:r>
            <a:endParaRPr lang="zh-TW" altLang="zh-TW" sz="32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7" name="圖表 6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4093432042"/>
              </p:ext>
            </p:extLst>
          </p:nvPr>
        </p:nvGraphicFramePr>
        <p:xfrm>
          <a:off x="157988" y="684972"/>
          <a:ext cx="9144000" cy="617302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矩形 7"/>
          <p:cNvSpPr/>
          <p:nvPr/>
        </p:nvSpPr>
        <p:spPr>
          <a:xfrm>
            <a:off x="478553" y="5803170"/>
            <a:ext cx="89860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學生在</a:t>
            </a:r>
            <a:r>
              <a:rPr lang="zh-TW" altLang="en-US" sz="2400" b="1" dirty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教育下，願意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進行口腔潔牙良好習慣，各項數值後側都有進步，只是高年級使用牙線比例仍低需要加強宣導</a:t>
            </a:r>
            <a:endParaRPr lang="zh-TW" altLang="zh-TW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86028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755" y="-84808"/>
            <a:ext cx="9173509" cy="6858000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157988" y="17447"/>
            <a:ext cx="898601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109</a:t>
            </a:r>
            <a:r>
              <a:rPr lang="zh-TW" altLang="en-US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學年度上下學期口腔衛生前</a:t>
            </a:r>
            <a:r>
              <a:rPr lang="zh-TW" altLang="en-US" sz="40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、</a:t>
            </a:r>
            <a:r>
              <a:rPr lang="zh-TW" altLang="en-US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後測</a:t>
            </a:r>
            <a:endParaRPr lang="zh-TW" altLang="zh-TW" sz="4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7" name="圖表 6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913515127"/>
              </p:ext>
            </p:extLst>
          </p:nvPr>
        </p:nvGraphicFramePr>
        <p:xfrm>
          <a:off x="157988" y="725331"/>
          <a:ext cx="8824835" cy="47390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文字方塊 7"/>
          <p:cNvSpPr txBox="1"/>
          <p:nvPr/>
        </p:nvSpPr>
        <p:spPr>
          <a:xfrm>
            <a:off x="298777" y="5464366"/>
            <a:ext cx="8525734" cy="11079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學生在教育下，願意進行口腔潔牙良好習慣，各項數值都有提升，希望在持續推動下能更加增進</a:t>
            </a:r>
            <a:endParaRPr lang="zh-TW" altLang="zh-TW" sz="24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dirty="0"/>
          </a:p>
        </p:txBody>
      </p:sp>
    </p:spTree>
    <p:extLst>
      <p:ext uri="{BB962C8B-B14F-4D97-AF65-F5344CB8AC3E}">
        <p14:creationId xmlns="" xmlns:p14="http://schemas.microsoft.com/office/powerpoint/2010/main" val="1596255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755" y="-84808"/>
            <a:ext cx="9173509" cy="6858000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157988" y="17447"/>
            <a:ext cx="898601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選定行動研究班級</a:t>
            </a:r>
            <a:r>
              <a:rPr lang="en-US" altLang="zh-TW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(</a:t>
            </a:r>
            <a:r>
              <a:rPr lang="zh-TW" altLang="en-US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前後測問卷結果</a:t>
            </a:r>
            <a:r>
              <a:rPr lang="en-US" altLang="zh-TW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)</a:t>
            </a:r>
          </a:p>
          <a:p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對象：</a:t>
            </a:r>
            <a:r>
              <a:rPr lang="en-US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3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年級，合計</a:t>
            </a:r>
            <a:r>
              <a:rPr lang="en-US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50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人</a:t>
            </a:r>
            <a:endParaRPr lang="en-US" altLang="zh-TW" sz="2400" b="1" dirty="0" smtClean="0"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  <a:p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人數：</a:t>
            </a:r>
            <a:r>
              <a:rPr lang="en-US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50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 </a:t>
            </a:r>
            <a:r>
              <a:rPr lang="en-US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/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 </a:t>
            </a:r>
            <a:r>
              <a:rPr lang="en-US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124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 </a:t>
            </a:r>
            <a:r>
              <a:rPr lang="en-US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(3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年級</a:t>
            </a:r>
            <a:r>
              <a:rPr lang="en-US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)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，</a:t>
            </a:r>
            <a:r>
              <a:rPr lang="en-US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50/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 </a:t>
            </a:r>
            <a:r>
              <a:rPr lang="en-US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568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 </a:t>
            </a:r>
            <a:r>
              <a:rPr lang="en-US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(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全校</a:t>
            </a:r>
            <a:r>
              <a:rPr lang="en-US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)</a:t>
            </a:r>
          </a:p>
          <a:p>
            <a:endParaRPr lang="zh-TW" altLang="zh-TW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14794701"/>
              </p:ext>
            </p:extLst>
          </p:nvPr>
        </p:nvGraphicFramePr>
        <p:xfrm>
          <a:off x="336332" y="1513492"/>
          <a:ext cx="8471337" cy="42934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0191">
                  <a:extLst>
                    <a:ext uri="{9D8B030D-6E8A-4147-A177-3AD203B41FA5}">
                      <a16:colId xmlns="" xmlns:a16="http://schemas.microsoft.com/office/drawing/2014/main" val="323950936"/>
                    </a:ext>
                  </a:extLst>
                </a:gridCol>
                <a:gridCol w="1210191">
                  <a:extLst>
                    <a:ext uri="{9D8B030D-6E8A-4147-A177-3AD203B41FA5}">
                      <a16:colId xmlns="" xmlns:a16="http://schemas.microsoft.com/office/drawing/2014/main" val="1189671367"/>
                    </a:ext>
                  </a:extLst>
                </a:gridCol>
                <a:gridCol w="1210191">
                  <a:extLst>
                    <a:ext uri="{9D8B030D-6E8A-4147-A177-3AD203B41FA5}">
                      <a16:colId xmlns="" xmlns:a16="http://schemas.microsoft.com/office/drawing/2014/main" val="1028385043"/>
                    </a:ext>
                  </a:extLst>
                </a:gridCol>
                <a:gridCol w="1210191">
                  <a:extLst>
                    <a:ext uri="{9D8B030D-6E8A-4147-A177-3AD203B41FA5}">
                      <a16:colId xmlns="" xmlns:a16="http://schemas.microsoft.com/office/drawing/2014/main" val="136762111"/>
                    </a:ext>
                  </a:extLst>
                </a:gridCol>
                <a:gridCol w="1210191">
                  <a:extLst>
                    <a:ext uri="{9D8B030D-6E8A-4147-A177-3AD203B41FA5}">
                      <a16:colId xmlns="" xmlns:a16="http://schemas.microsoft.com/office/drawing/2014/main" val="4216760364"/>
                    </a:ext>
                  </a:extLst>
                </a:gridCol>
                <a:gridCol w="1210191">
                  <a:extLst>
                    <a:ext uri="{9D8B030D-6E8A-4147-A177-3AD203B41FA5}">
                      <a16:colId xmlns="" xmlns:a16="http://schemas.microsoft.com/office/drawing/2014/main" val="323456599"/>
                    </a:ext>
                  </a:extLst>
                </a:gridCol>
                <a:gridCol w="1210191">
                  <a:extLst>
                    <a:ext uri="{9D8B030D-6E8A-4147-A177-3AD203B41FA5}">
                      <a16:colId xmlns="" xmlns:a16="http://schemas.microsoft.com/office/drawing/2014/main" val="1791639385"/>
                    </a:ext>
                  </a:extLst>
                </a:gridCol>
              </a:tblGrid>
              <a:tr h="445776">
                <a:tc rowSpan="2">
                  <a:txBody>
                    <a:bodyPr/>
                    <a:lstStyle/>
                    <a:p>
                      <a:endParaRPr lang="en-US" altLang="zh-TW" dirty="0" smtClean="0"/>
                    </a:p>
                    <a:p>
                      <a:endParaRPr lang="en-US" altLang="zh-TW" dirty="0" smtClean="0"/>
                    </a:p>
                    <a:p>
                      <a:endParaRPr lang="en-US" altLang="zh-TW" dirty="0" smtClean="0"/>
                    </a:p>
                    <a:p>
                      <a:r>
                        <a:rPr lang="zh-TW" altLang="en-US" dirty="0" smtClean="0"/>
                        <a:t>學校名稱</a:t>
                      </a:r>
                      <a:endParaRPr lang="zh-TW" altLang="en-US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en-US" altLang="zh-TW" dirty="0" smtClean="0"/>
                    </a:p>
                    <a:p>
                      <a:endParaRPr lang="en-US" altLang="zh-TW" dirty="0" smtClean="0"/>
                    </a:p>
                    <a:p>
                      <a:endParaRPr lang="en-US" altLang="zh-TW" dirty="0" smtClean="0"/>
                    </a:p>
                    <a:p>
                      <a:r>
                        <a:rPr lang="zh-TW" altLang="en-US" dirty="0" smtClean="0"/>
                        <a:t>  前後測</a:t>
                      </a:r>
                      <a:endParaRPr lang="zh-TW" altLang="en-US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zh-TW" altLang="en-US" dirty="0" smtClean="0"/>
                        <a:t>                                    口腔衛生</a:t>
                      </a:r>
                      <a:endParaRPr lang="zh-TW" alt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062646866"/>
                  </a:ext>
                </a:extLst>
              </a:tr>
              <a:tr h="1713652">
                <a:tc vMerge="1"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1600" b="1" dirty="0" smtClean="0"/>
                        <a:t>午餐後搭配含氟牙膏</a:t>
                      </a:r>
                      <a:r>
                        <a:rPr lang="en-US" altLang="zh-TW" sz="1600" b="1" dirty="0" smtClean="0"/>
                        <a:t>(</a:t>
                      </a:r>
                      <a:r>
                        <a:rPr lang="zh-TW" altLang="en-US" sz="1600" b="1" dirty="0" smtClean="0"/>
                        <a:t>超過</a:t>
                      </a:r>
                      <a:r>
                        <a:rPr lang="en-US" altLang="zh-TW" sz="1600" b="1" dirty="0" smtClean="0"/>
                        <a:t>1000)</a:t>
                      </a:r>
                      <a:r>
                        <a:rPr lang="zh-TW" altLang="en-US" sz="1600" b="1" dirty="0" smtClean="0"/>
                        <a:t>潔牙比率</a:t>
                      </a:r>
                      <a:endParaRPr lang="zh-TW" altLang="en-US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新細明體" panose="02020500000000000000" pitchFamily="18" charset="-120"/>
                          <a:ea typeface="新細明體" panose="02020500000000000000" pitchFamily="18" charset="-120"/>
                        </a:rPr>
                        <a:t>睡前有刷  牙比率</a:t>
                      </a:r>
                      <a:endParaRPr lang="zh-TW" altLang="en-US" sz="1800" b="1" i="0" u="none" strike="noStrike" dirty="0">
                        <a:solidFill>
                          <a:srgbClr val="000000"/>
                        </a:solidFill>
                        <a:effectLst/>
                        <a:latin typeface="新細明體" panose="02020500000000000000" pitchFamily="18" charset="-120"/>
                        <a:ea typeface="新細明體" panose="02020500000000000000" pitchFamily="18" charset="-12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TW" altLang="en-US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新細明體" panose="02020500000000000000" pitchFamily="18" charset="-120"/>
                          <a:ea typeface="新細明體" panose="02020500000000000000" pitchFamily="18" charset="-120"/>
                        </a:rPr>
                        <a:t>使用貝氏刷牙</a:t>
                      </a:r>
                      <a:r>
                        <a:rPr lang="zh-TW" altLang="en-US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新細明體" panose="02020500000000000000" pitchFamily="18" charset="-120"/>
                          <a:ea typeface="新細明體" panose="02020500000000000000" pitchFamily="18" charset="-120"/>
                        </a:rPr>
                        <a:t>法比率</a:t>
                      </a:r>
                      <a:endParaRPr lang="zh-TW" altLang="en-US" sz="1800" b="1" i="0" u="none" strike="noStrike" dirty="0">
                        <a:solidFill>
                          <a:srgbClr val="000000"/>
                        </a:solidFill>
                        <a:effectLst/>
                        <a:latin typeface="新細明體" panose="02020500000000000000" pitchFamily="18" charset="-120"/>
                        <a:ea typeface="新細明體" panose="02020500000000000000" pitchFamily="18" charset="-12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zh-TW" altLang="en-US" b="1" dirty="0" smtClean="0"/>
                        <a:t>學生在學校兩餐間不吃零食比率</a:t>
                      </a:r>
                      <a:endParaRPr lang="zh-TW" alt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b="1" dirty="0" smtClean="0"/>
                        <a:t>學生在學校兩餐間不喝含糖飲料的比率</a:t>
                      </a:r>
                    </a:p>
                    <a:p>
                      <a:endParaRPr lang="zh-TW" altLang="en-US" b="1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020830729"/>
                  </a:ext>
                </a:extLst>
              </a:tr>
              <a:tr h="948573">
                <a:tc rowSpan="2">
                  <a:txBody>
                    <a:bodyPr/>
                    <a:lstStyle/>
                    <a:p>
                      <a:endParaRPr lang="en-US" altLang="zh-TW" sz="24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r>
                        <a:rPr lang="zh-TW" altLang="en-US" sz="24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屏東市和平國小</a:t>
                      </a:r>
                      <a:endParaRPr lang="zh-TW" altLang="en-US" sz="24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altLang="zh-TW" sz="2400" b="1" dirty="0" smtClean="0"/>
                    </a:p>
                    <a:p>
                      <a:r>
                        <a:rPr lang="zh-TW" altLang="en-US" sz="2400" b="1" dirty="0" smtClean="0"/>
                        <a:t>   前測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altLang="zh-TW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zh-TW" altLang="en-US" sz="2400" b="1" dirty="0" smtClean="0">
                          <a:solidFill>
                            <a:srgbClr val="FF0000"/>
                          </a:solidFill>
                        </a:rPr>
                        <a:t>    </a:t>
                      </a:r>
                      <a:r>
                        <a:rPr lang="en-US" altLang="zh-TW" sz="2400" b="1" dirty="0" smtClean="0">
                          <a:solidFill>
                            <a:srgbClr val="FF0000"/>
                          </a:solidFill>
                        </a:rPr>
                        <a:t>56%</a:t>
                      </a:r>
                      <a:endParaRPr lang="zh-TW" alt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400" b="1" dirty="0" smtClean="0"/>
                        <a:t>  </a:t>
                      </a:r>
                      <a:endParaRPr lang="en-US" altLang="zh-TW" sz="2400" b="1" dirty="0" smtClean="0"/>
                    </a:p>
                    <a:p>
                      <a:r>
                        <a:rPr lang="zh-TW" altLang="en-US" sz="2400" b="1" dirty="0" smtClean="0"/>
                        <a:t>    </a:t>
                      </a:r>
                      <a:r>
                        <a:rPr lang="en-US" altLang="zh-TW" sz="2400" b="1" dirty="0" smtClean="0"/>
                        <a:t>96%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altLang="zh-TW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zh-TW" altLang="en-US" sz="2400" b="1" dirty="0" smtClean="0">
                          <a:solidFill>
                            <a:srgbClr val="FF0000"/>
                          </a:solidFill>
                        </a:rPr>
                        <a:t>    </a:t>
                      </a:r>
                      <a:r>
                        <a:rPr lang="en-US" altLang="zh-TW" sz="2400" b="1" dirty="0" smtClean="0">
                          <a:solidFill>
                            <a:srgbClr val="FF0000"/>
                          </a:solidFill>
                        </a:rPr>
                        <a:t>46%</a:t>
                      </a:r>
                      <a:endParaRPr lang="zh-TW" alt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altLang="zh-TW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zh-TW" altLang="en-US" sz="2400" b="1" dirty="0" smtClean="0">
                          <a:solidFill>
                            <a:srgbClr val="FF0000"/>
                          </a:solidFill>
                        </a:rPr>
                        <a:t>     </a:t>
                      </a:r>
                      <a:r>
                        <a:rPr lang="en-US" altLang="zh-TW" sz="2400" b="1" dirty="0" smtClean="0">
                          <a:solidFill>
                            <a:srgbClr val="FF0000"/>
                          </a:solidFill>
                        </a:rPr>
                        <a:t>56%</a:t>
                      </a:r>
                      <a:endParaRPr lang="zh-TW" alt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altLang="zh-TW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zh-TW" altLang="en-US" sz="2400" b="1" dirty="0" smtClean="0">
                          <a:solidFill>
                            <a:srgbClr val="FF0000"/>
                          </a:solidFill>
                        </a:rPr>
                        <a:t>     </a:t>
                      </a:r>
                      <a:r>
                        <a:rPr lang="en-US" altLang="zh-TW" sz="2400" b="1" dirty="0" smtClean="0">
                          <a:solidFill>
                            <a:srgbClr val="FF0000"/>
                          </a:solidFill>
                        </a:rPr>
                        <a:t>63%</a:t>
                      </a:r>
                      <a:endParaRPr lang="zh-TW" alt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922664931"/>
                  </a:ext>
                </a:extLst>
              </a:tr>
              <a:tr h="1161776">
                <a:tc vMerge="1"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altLang="zh-TW" sz="2400" b="1" dirty="0" smtClean="0"/>
                    </a:p>
                    <a:p>
                      <a:r>
                        <a:rPr lang="zh-TW" altLang="en-US" sz="2400" b="1" dirty="0" smtClean="0"/>
                        <a:t>    後測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altLang="zh-TW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zh-TW" altLang="en-US" sz="2400" b="1" dirty="0" smtClean="0">
                          <a:solidFill>
                            <a:srgbClr val="FF0000"/>
                          </a:solidFill>
                        </a:rPr>
                        <a:t>     </a:t>
                      </a:r>
                      <a:r>
                        <a:rPr lang="en-US" altLang="zh-TW" sz="2400" b="1" dirty="0" smtClean="0">
                          <a:solidFill>
                            <a:srgbClr val="FF0000"/>
                          </a:solidFill>
                        </a:rPr>
                        <a:t>92%</a:t>
                      </a:r>
                      <a:endParaRPr lang="zh-TW" alt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altLang="zh-TW" sz="2400" b="1" dirty="0" smtClean="0"/>
                    </a:p>
                    <a:p>
                      <a:r>
                        <a:rPr lang="zh-TW" altLang="en-US" sz="2400" b="1" dirty="0" smtClean="0"/>
                        <a:t>    </a:t>
                      </a:r>
                      <a:r>
                        <a:rPr lang="en-US" altLang="zh-TW" sz="2400" b="1" dirty="0" smtClean="0"/>
                        <a:t>99%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altLang="zh-TW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zh-TW" altLang="en-US" sz="2400" b="1" dirty="0" smtClean="0">
                          <a:solidFill>
                            <a:srgbClr val="FF0000"/>
                          </a:solidFill>
                        </a:rPr>
                        <a:t>     </a:t>
                      </a:r>
                      <a:r>
                        <a:rPr lang="en-US" altLang="zh-TW" sz="2400" b="1" dirty="0" smtClean="0">
                          <a:solidFill>
                            <a:srgbClr val="FF0000"/>
                          </a:solidFill>
                        </a:rPr>
                        <a:t>88%</a:t>
                      </a:r>
                      <a:endParaRPr lang="zh-TW" alt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400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en-US" altLang="zh-TW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zh-TW" altLang="en-US" sz="2400" b="1" dirty="0" smtClean="0">
                          <a:solidFill>
                            <a:srgbClr val="FF0000"/>
                          </a:solidFill>
                        </a:rPr>
                        <a:t>     </a:t>
                      </a:r>
                      <a:r>
                        <a:rPr lang="en-US" altLang="zh-TW" sz="2400" b="1" dirty="0" smtClean="0">
                          <a:solidFill>
                            <a:srgbClr val="FF0000"/>
                          </a:solidFill>
                        </a:rPr>
                        <a:t>82%</a:t>
                      </a:r>
                      <a:endParaRPr lang="zh-TW" alt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altLang="zh-TW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zh-TW" altLang="en-US" sz="2400" b="1" dirty="0" smtClean="0">
                          <a:solidFill>
                            <a:srgbClr val="FF0000"/>
                          </a:solidFill>
                        </a:rPr>
                        <a:t>    </a:t>
                      </a:r>
                      <a:r>
                        <a:rPr lang="en-US" altLang="zh-TW" sz="2400" b="1" dirty="0" smtClean="0">
                          <a:solidFill>
                            <a:srgbClr val="FF0000"/>
                          </a:solidFill>
                        </a:rPr>
                        <a:t>82%</a:t>
                      </a:r>
                      <a:endParaRPr lang="zh-TW" alt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633454494"/>
                  </a:ext>
                </a:extLst>
              </a:tr>
            </a:tbl>
          </a:graphicData>
        </a:graphic>
      </p:graphicFrame>
      <p:sp>
        <p:nvSpPr>
          <p:cNvPr id="8" name="矩形 7"/>
          <p:cNvSpPr/>
          <p:nvPr/>
        </p:nvSpPr>
        <p:spPr>
          <a:xfrm>
            <a:off x="78993" y="5862731"/>
            <a:ext cx="8728676" cy="83099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學生在</a:t>
            </a:r>
            <a:r>
              <a:rPr lang="zh-TW" altLang="en-US" sz="2400" b="1" dirty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教育下，願意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進行口腔潔牙良好習慣，各項數值都有大幅提升，顯示行動研究加強教學及宣導的成效。</a:t>
            </a:r>
            <a:endParaRPr lang="zh-TW" altLang="zh-TW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2777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755" y="-84808"/>
            <a:ext cx="9173509" cy="6858000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219617" y="-60808"/>
            <a:ext cx="898601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進行行動研究        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對象：</a:t>
            </a:r>
            <a:r>
              <a:rPr lang="en-US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3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年級，合計</a:t>
            </a:r>
            <a:r>
              <a:rPr lang="en-US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50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人</a:t>
            </a:r>
            <a:endParaRPr lang="en-US" altLang="zh-TW" sz="2400" b="1" dirty="0" smtClean="0"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78993" y="647078"/>
            <a:ext cx="8986012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教師進行口腔衛生知識、正確行為習慣宣導</a:t>
            </a:r>
            <a:r>
              <a:rPr lang="zh-TW" altLang="en-US" sz="2400" b="1" dirty="0" smtClean="0"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，</a:t>
            </a:r>
            <a:r>
              <a:rPr lang="zh-TW" altLang="en-US" sz="2400" b="1" dirty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及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貝氏、牙線使用技巧教學，前後測顯示有助提升口腔健康</a:t>
            </a:r>
            <a:endParaRPr lang="zh-TW" altLang="zh-TW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988" y="1436286"/>
            <a:ext cx="3467915" cy="2599763"/>
          </a:xfrm>
          <a:prstGeom prst="rect">
            <a:avLst/>
          </a:prstGeom>
        </p:spPr>
      </p:pic>
      <p:pic>
        <p:nvPicPr>
          <p:cNvPr id="7" name="圖片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634" y="4159706"/>
            <a:ext cx="3321269" cy="2489828"/>
          </a:xfrm>
          <a:prstGeom prst="rect">
            <a:avLst/>
          </a:prstGeom>
        </p:spPr>
      </p:pic>
      <p:pic>
        <p:nvPicPr>
          <p:cNvPr id="9" name="圖片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8850" y="1597572"/>
            <a:ext cx="5376155" cy="505196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86452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26587"/>
            <a:ext cx="9173509" cy="6858000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325648" y="-51425"/>
            <a:ext cx="89860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36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主要議題</a:t>
            </a:r>
            <a:r>
              <a:rPr lang="zh-TW" altLang="en-US" sz="36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</a:t>
            </a:r>
            <a:r>
              <a:rPr lang="zh-TW" altLang="en-US" sz="36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口腔保健</a:t>
            </a:r>
            <a:r>
              <a:rPr lang="en-US" altLang="zh-TW" sz="36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—109</a:t>
            </a:r>
            <a:r>
              <a:rPr lang="zh-TW" altLang="en-US" sz="36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學年相關比率</a:t>
            </a:r>
            <a:endParaRPr lang="en-US" altLang="zh-TW" sz="36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325648" y="4861667"/>
            <a:ext cx="7615675" cy="132343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US" altLang="zh-TW" sz="20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1.</a:t>
            </a:r>
            <a:r>
              <a:rPr lang="zh-TW" altLang="en-US" sz="20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早餐後潔牙比率仍低，因上午學校活動進行緊湊而</a:t>
            </a:r>
            <a:r>
              <a:rPr lang="zh-TW" altLang="en-US" sz="2000" b="1" dirty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疏忽，晚餐後潔牙的比率也不</a:t>
            </a:r>
            <a:r>
              <a:rPr lang="zh-TW" altLang="en-US" sz="20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高，</a:t>
            </a:r>
            <a:r>
              <a:rPr lang="en-US" altLang="zh-TW" sz="20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2</a:t>
            </a:r>
            <a:r>
              <a:rPr lang="zh-TW" altLang="en-US" sz="20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項應加強宣導。但其他項目都有進步，尤其使用貝氏刷牙比率有明顯提升，顯示融入教學的成效</a:t>
            </a:r>
            <a:endParaRPr lang="en-US" altLang="zh-TW" sz="2000" b="1" dirty="0" smtClean="0"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  <a:p>
            <a:r>
              <a:rPr lang="en-US" altLang="zh-TW" sz="2000" b="1" dirty="0" smtClean="0">
                <a:latin typeface="標楷體" panose="03000509000000000000" pitchFamily="65" charset="-120"/>
                <a:ea typeface="標楷體" panose="03000509000000000000" pitchFamily="65" charset="-120"/>
                <a:sym typeface="DFKai-SB"/>
              </a:rPr>
              <a:t>2.</a:t>
            </a:r>
            <a:r>
              <a:rPr lang="zh-TW" altLang="en-US" sz="2000" b="1" dirty="0" smtClean="0">
                <a:latin typeface="標楷體" panose="03000509000000000000" pitchFamily="65" charset="-120"/>
                <a:ea typeface="標楷體" panose="03000509000000000000" pitchFamily="65" charset="-120"/>
                <a:sym typeface="DFKai-SB"/>
              </a:rPr>
              <a:t>窩溝封填的比率經過一年多的宣導有明顯的進步</a:t>
            </a:r>
            <a:endParaRPr lang="zh-TW" altLang="zh-TW" sz="2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6" name="表格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122230135"/>
              </p:ext>
            </p:extLst>
          </p:nvPr>
        </p:nvGraphicFramePr>
        <p:xfrm>
          <a:off x="325648" y="616190"/>
          <a:ext cx="7240012" cy="381285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810003">
                  <a:extLst>
                    <a:ext uri="{9D8B030D-6E8A-4147-A177-3AD203B41FA5}">
                      <a16:colId xmlns="" xmlns:a16="http://schemas.microsoft.com/office/drawing/2014/main" val="1474978613"/>
                    </a:ext>
                  </a:extLst>
                </a:gridCol>
                <a:gridCol w="1810003">
                  <a:extLst>
                    <a:ext uri="{9D8B030D-6E8A-4147-A177-3AD203B41FA5}">
                      <a16:colId xmlns="" xmlns:a16="http://schemas.microsoft.com/office/drawing/2014/main" val="2723956944"/>
                    </a:ext>
                  </a:extLst>
                </a:gridCol>
                <a:gridCol w="1810003">
                  <a:extLst>
                    <a:ext uri="{9D8B030D-6E8A-4147-A177-3AD203B41FA5}">
                      <a16:colId xmlns="" xmlns:a16="http://schemas.microsoft.com/office/drawing/2014/main" val="744333921"/>
                    </a:ext>
                  </a:extLst>
                </a:gridCol>
                <a:gridCol w="1810003">
                  <a:extLst>
                    <a:ext uri="{9D8B030D-6E8A-4147-A177-3AD203B41FA5}">
                      <a16:colId xmlns="" xmlns:a16="http://schemas.microsoft.com/office/drawing/2014/main" val="2426141863"/>
                    </a:ext>
                  </a:extLst>
                </a:gridCol>
              </a:tblGrid>
              <a:tr h="796378">
                <a:tc>
                  <a:txBody>
                    <a:bodyPr/>
                    <a:lstStyle/>
                    <a:p>
                      <a:r>
                        <a:rPr lang="zh-TW" altLang="en-US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小一與小二</a:t>
                      </a:r>
                      <a:endParaRPr lang="en-US" altLang="zh-TW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zh-TW" altLang="en-US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年級學生</a:t>
                      </a:r>
                      <a:r>
                        <a:rPr lang="zh-TW" altLang="zh-TW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窩</a:t>
                      </a:r>
                      <a:endParaRPr lang="en-US" altLang="zh-TW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zh-TW" altLang="zh-TW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溝封填達成％</a:t>
                      </a:r>
                      <a:endParaRPr lang="zh-TW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zh-TW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全校含氟漱口水使用達成％</a:t>
                      </a:r>
                      <a:endParaRPr lang="zh-TW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zh-TW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氟化物使用％（</a:t>
                      </a:r>
                      <a:r>
                        <a:rPr lang="en-US" altLang="zh-TW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&gt;1000PPM</a:t>
                      </a:r>
                      <a:r>
                        <a:rPr lang="zh-TW" altLang="zh-TW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含氟牙膏）</a:t>
                      </a:r>
                      <a:endParaRPr lang="zh-TW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zh-TW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使用貝氏刷牙法％</a:t>
                      </a:r>
                      <a:endParaRPr lang="zh-TW" altLang="en-US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470592658"/>
                  </a:ext>
                </a:extLst>
              </a:tr>
              <a:tr h="1096232">
                <a:tc>
                  <a:txBody>
                    <a:bodyPr/>
                    <a:lstStyle/>
                    <a:p>
                      <a:r>
                        <a:rPr lang="zh-TW" altLang="en-US" sz="2000" b="1" dirty="0" smtClean="0"/>
                        <a:t> 一年級</a:t>
                      </a:r>
                      <a:r>
                        <a:rPr lang="zh-TW" altLang="en-US" sz="2000" b="1" dirty="0" smtClean="0">
                          <a:latin typeface="PMingLiU" panose="02020500000000000000" pitchFamily="18" charset="-120"/>
                          <a:ea typeface="PMingLiU" panose="02020500000000000000" pitchFamily="18" charset="-120"/>
                        </a:rPr>
                        <a:t>：</a:t>
                      </a:r>
                      <a:r>
                        <a:rPr lang="en-US" altLang="zh-TW" sz="2000" b="1" dirty="0" smtClean="0">
                          <a:latin typeface="PMingLiU" panose="02020500000000000000" pitchFamily="18" charset="-120"/>
                          <a:ea typeface="PMingLiU" panose="02020500000000000000" pitchFamily="18" charset="-120"/>
                        </a:rPr>
                        <a:t>16</a:t>
                      </a:r>
                      <a:r>
                        <a:rPr lang="en-US" altLang="zh-TW" sz="2000" b="1" dirty="0" smtClean="0">
                          <a:latin typeface="Poor Richard" panose="02080502050505020702" pitchFamily="18" charset="0"/>
                          <a:ea typeface="PMingLiU" panose="02020500000000000000" pitchFamily="18" charset="-120"/>
                        </a:rPr>
                        <a:t>%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000" b="1" dirty="0" smtClean="0"/>
                        <a:t> 二年級</a:t>
                      </a:r>
                      <a:r>
                        <a:rPr lang="zh-TW" altLang="en-US" sz="2000" b="1" dirty="0" smtClean="0">
                          <a:latin typeface="PMingLiU" panose="02020500000000000000" pitchFamily="18" charset="-120"/>
                          <a:ea typeface="PMingLiU" panose="02020500000000000000" pitchFamily="18" charset="-120"/>
                        </a:rPr>
                        <a:t>：</a:t>
                      </a:r>
                      <a:r>
                        <a:rPr lang="en-US" altLang="zh-TW" sz="2000" b="1" dirty="0" smtClean="0">
                          <a:latin typeface="PMingLiU" panose="02020500000000000000" pitchFamily="18" charset="-120"/>
                          <a:ea typeface="PMingLiU" panose="02020500000000000000" pitchFamily="18" charset="-120"/>
                        </a:rPr>
                        <a:t>29</a:t>
                      </a:r>
                      <a:r>
                        <a:rPr lang="en-US" altLang="zh-TW" sz="2000" b="1" dirty="0" smtClean="0">
                          <a:latin typeface="Poor Richard" panose="02080502050505020702" pitchFamily="18" charset="0"/>
                          <a:ea typeface="PMingLiU" panose="02020500000000000000" pitchFamily="18" charset="-120"/>
                        </a:rPr>
                        <a:t>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000" dirty="0" smtClean="0"/>
                        <a:t>96.5%(</a:t>
                      </a:r>
                      <a:r>
                        <a:rPr lang="zh-TW" altLang="en-US" sz="2000" dirty="0" smtClean="0"/>
                        <a:t>前測</a:t>
                      </a:r>
                      <a:r>
                        <a:rPr lang="en-US" altLang="zh-TW" sz="2000" dirty="0" smtClean="0"/>
                        <a:t>)</a:t>
                      </a:r>
                      <a:endParaRPr lang="zh-TW" altLang="en-US" sz="2000" dirty="0" smtClean="0"/>
                    </a:p>
                    <a:p>
                      <a:r>
                        <a:rPr lang="en-US" altLang="zh-TW" sz="2000" dirty="0" smtClean="0"/>
                        <a:t>98.5%(</a:t>
                      </a:r>
                      <a:r>
                        <a:rPr lang="zh-TW" altLang="en-US" sz="2000" dirty="0" smtClean="0"/>
                        <a:t>後測</a:t>
                      </a:r>
                      <a:r>
                        <a:rPr lang="en-US" altLang="zh-TW" sz="2000" dirty="0" smtClean="0"/>
                        <a:t>)</a:t>
                      </a:r>
                      <a:endParaRPr lang="zh-TW" alt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000" dirty="0" smtClean="0"/>
                        <a:t>65.44%(</a:t>
                      </a:r>
                      <a:r>
                        <a:rPr lang="zh-TW" altLang="en-US" sz="2000" dirty="0" smtClean="0"/>
                        <a:t>前測</a:t>
                      </a:r>
                      <a:r>
                        <a:rPr lang="en-US" altLang="zh-TW" sz="2000" dirty="0" smtClean="0"/>
                        <a:t>)</a:t>
                      </a:r>
                      <a:endParaRPr lang="zh-TW" altLang="en-US" sz="2000" dirty="0" smtClean="0"/>
                    </a:p>
                    <a:p>
                      <a:r>
                        <a:rPr lang="zh-TW" altLang="en-US" sz="2000" dirty="0" smtClean="0"/>
                        <a:t>    </a:t>
                      </a:r>
                      <a:r>
                        <a:rPr lang="en-US" altLang="zh-TW" sz="2000" dirty="0" smtClean="0"/>
                        <a:t>69%(</a:t>
                      </a:r>
                      <a:r>
                        <a:rPr lang="zh-TW" altLang="en-US" sz="2000" dirty="0" smtClean="0"/>
                        <a:t>後測</a:t>
                      </a:r>
                      <a:r>
                        <a:rPr lang="en-US" altLang="zh-TW" sz="2000" dirty="0" smtClean="0"/>
                        <a:t>)</a:t>
                      </a:r>
                      <a:endParaRPr lang="zh-TW" alt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000" dirty="0" smtClean="0"/>
                        <a:t>68.1%(</a:t>
                      </a:r>
                      <a:r>
                        <a:rPr lang="zh-TW" altLang="en-US" sz="2000" dirty="0" smtClean="0"/>
                        <a:t>前測</a:t>
                      </a:r>
                      <a:r>
                        <a:rPr lang="en-US" altLang="zh-TW" sz="2000" dirty="0" smtClean="0"/>
                        <a:t>)</a:t>
                      </a:r>
                      <a:r>
                        <a:rPr lang="zh-TW" altLang="en-US" sz="2000" dirty="0" smtClean="0"/>
                        <a:t> </a:t>
                      </a:r>
                      <a:r>
                        <a:rPr lang="en-US" altLang="zh-TW" sz="2000" dirty="0" smtClean="0"/>
                        <a:t>72.5%(</a:t>
                      </a:r>
                      <a:r>
                        <a:rPr lang="zh-TW" altLang="en-US" sz="2000" dirty="0" smtClean="0"/>
                        <a:t>後測</a:t>
                      </a:r>
                      <a:r>
                        <a:rPr lang="en-US" altLang="zh-TW" sz="2000" dirty="0" smtClean="0"/>
                        <a:t>)</a:t>
                      </a:r>
                      <a:endParaRPr lang="zh-TW" altLang="en-US" sz="200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2000" dirty="0" smtClean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542317277"/>
                  </a:ext>
                </a:extLst>
              </a:tr>
              <a:tr h="796378">
                <a:tc>
                  <a:txBody>
                    <a:bodyPr/>
                    <a:lstStyle/>
                    <a:p>
                      <a:r>
                        <a:rPr lang="zh-TW" altLang="zh-TW" sz="18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早餐後餐後潔牙％</a:t>
                      </a:r>
                      <a:endParaRPr lang="zh-TW" altLang="en-US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zh-TW" altLang="zh-TW" sz="18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在校午餐後餐後潔牙％</a:t>
                      </a:r>
                      <a:endParaRPr lang="zh-TW" altLang="en-US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zh-TW" altLang="zh-TW" sz="18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晚餐後餐後潔牙％</a:t>
                      </a:r>
                      <a:endParaRPr lang="zh-TW" altLang="en-US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zh-TW" altLang="en-US" sz="18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zh-TW" altLang="zh-TW" sz="18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睡前潔牙％</a:t>
                      </a:r>
                      <a:endParaRPr lang="zh-TW" altLang="en-US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709154320"/>
                  </a:ext>
                </a:extLst>
              </a:tr>
              <a:tr h="796378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000" dirty="0" smtClean="0"/>
                        <a:t>30.5%(</a:t>
                      </a:r>
                      <a:r>
                        <a:rPr lang="zh-TW" altLang="en-US" sz="2000" dirty="0" smtClean="0"/>
                        <a:t>前測</a:t>
                      </a:r>
                      <a:r>
                        <a:rPr lang="en-US" altLang="zh-TW" sz="2000" dirty="0" smtClean="0"/>
                        <a:t>)</a:t>
                      </a:r>
                      <a:endParaRPr lang="zh-TW" altLang="en-US" sz="200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000" dirty="0" smtClean="0"/>
                        <a:t>   </a:t>
                      </a:r>
                      <a:r>
                        <a:rPr lang="en-US" altLang="zh-TW" sz="2000" dirty="0" smtClean="0"/>
                        <a:t>35%(</a:t>
                      </a:r>
                      <a:r>
                        <a:rPr lang="zh-TW" altLang="en-US" sz="2000" dirty="0" smtClean="0"/>
                        <a:t>後測</a:t>
                      </a:r>
                      <a:r>
                        <a:rPr lang="en-US" altLang="zh-TW" sz="2000" dirty="0" smtClean="0"/>
                        <a:t>)</a:t>
                      </a:r>
                      <a:endParaRPr lang="zh-TW" altLang="en-US" sz="200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20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000" dirty="0" smtClean="0"/>
                        <a:t>  </a:t>
                      </a:r>
                      <a:r>
                        <a:rPr lang="en-US" altLang="zh-TW" sz="2000" dirty="0" smtClean="0"/>
                        <a:t>93.5%(</a:t>
                      </a:r>
                      <a:r>
                        <a:rPr lang="zh-TW" altLang="en-US" sz="2000" dirty="0" smtClean="0"/>
                        <a:t>前測</a:t>
                      </a:r>
                      <a:r>
                        <a:rPr lang="en-US" altLang="zh-TW" sz="2000" dirty="0" smtClean="0"/>
                        <a:t>)</a:t>
                      </a:r>
                      <a:endParaRPr lang="zh-TW" altLang="en-US" sz="200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000" dirty="0" smtClean="0"/>
                        <a:t>   </a:t>
                      </a:r>
                      <a:r>
                        <a:rPr lang="en-US" altLang="zh-TW" sz="2000" dirty="0" smtClean="0"/>
                        <a:t>96%</a:t>
                      </a:r>
                      <a:r>
                        <a:rPr lang="zh-TW" altLang="en-US" sz="2000" dirty="0" smtClean="0"/>
                        <a:t>  </a:t>
                      </a:r>
                      <a:r>
                        <a:rPr lang="en-US" altLang="zh-TW" sz="2000" dirty="0" smtClean="0"/>
                        <a:t>(</a:t>
                      </a:r>
                      <a:r>
                        <a:rPr lang="zh-TW" altLang="en-US" sz="2000" dirty="0" smtClean="0"/>
                        <a:t>後測</a:t>
                      </a:r>
                      <a:r>
                        <a:rPr lang="en-US" altLang="zh-TW" sz="2000" dirty="0" smtClean="0"/>
                        <a:t>)</a:t>
                      </a:r>
                      <a:endParaRPr lang="zh-TW" altLang="en-US" sz="20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000" dirty="0" smtClean="0"/>
                        <a:t> </a:t>
                      </a:r>
                      <a:r>
                        <a:rPr lang="en-US" altLang="zh-TW" sz="2000" dirty="0" smtClean="0"/>
                        <a:t>40.5%</a:t>
                      </a:r>
                      <a:r>
                        <a:rPr lang="zh-TW" altLang="en-US" sz="2000" dirty="0" smtClean="0"/>
                        <a:t> </a:t>
                      </a:r>
                      <a:r>
                        <a:rPr lang="en-US" altLang="zh-TW" sz="2000" dirty="0" smtClean="0"/>
                        <a:t>(</a:t>
                      </a:r>
                      <a:r>
                        <a:rPr lang="zh-TW" altLang="en-US" sz="2000" dirty="0" smtClean="0"/>
                        <a:t>前測</a:t>
                      </a:r>
                      <a:r>
                        <a:rPr lang="en-US" altLang="zh-TW" sz="2000" dirty="0" smtClean="0"/>
                        <a:t>)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000" dirty="0" smtClean="0"/>
                        <a:t> </a:t>
                      </a:r>
                      <a:r>
                        <a:rPr lang="en-US" altLang="zh-TW" sz="2000" dirty="0" smtClean="0"/>
                        <a:t>42.3%</a:t>
                      </a:r>
                      <a:r>
                        <a:rPr lang="zh-TW" altLang="en-US" sz="2000" dirty="0" smtClean="0"/>
                        <a:t> </a:t>
                      </a:r>
                      <a:r>
                        <a:rPr lang="en-US" altLang="zh-TW" sz="2000" dirty="0" smtClean="0"/>
                        <a:t>(</a:t>
                      </a:r>
                      <a:r>
                        <a:rPr lang="zh-TW" altLang="en-US" sz="2000" dirty="0" smtClean="0"/>
                        <a:t>後測</a:t>
                      </a:r>
                      <a:r>
                        <a:rPr lang="en-US" altLang="zh-TW" sz="2000" dirty="0" smtClean="0"/>
                        <a:t>)</a:t>
                      </a:r>
                      <a:endParaRPr lang="zh-TW" altLang="en-US" sz="2000" dirty="0" smtClean="0"/>
                    </a:p>
                    <a:p>
                      <a:endParaRPr lang="zh-TW" alt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000" dirty="0" smtClean="0"/>
                        <a:t>97.5%</a:t>
                      </a:r>
                      <a:r>
                        <a:rPr lang="zh-TW" altLang="en-US" sz="2000" dirty="0" smtClean="0"/>
                        <a:t>   </a:t>
                      </a:r>
                      <a:r>
                        <a:rPr lang="en-US" altLang="zh-TW" sz="2000" dirty="0" smtClean="0"/>
                        <a:t>(</a:t>
                      </a:r>
                      <a:r>
                        <a:rPr lang="zh-TW" altLang="en-US" sz="2000" dirty="0" smtClean="0"/>
                        <a:t>前測</a:t>
                      </a:r>
                      <a:r>
                        <a:rPr lang="en-US" altLang="zh-TW" sz="2000" dirty="0" smtClean="0"/>
                        <a:t>)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000" dirty="0" smtClean="0"/>
                        <a:t>98.1%%(</a:t>
                      </a:r>
                      <a:r>
                        <a:rPr lang="zh-TW" altLang="en-US" sz="2000" dirty="0" smtClean="0"/>
                        <a:t>後測</a:t>
                      </a:r>
                      <a:r>
                        <a:rPr lang="en-US" altLang="zh-TW" sz="2000" dirty="0" smtClean="0"/>
                        <a:t>)</a:t>
                      </a:r>
                      <a:endParaRPr lang="zh-TW" altLang="en-US" sz="2000" dirty="0" smtClean="0"/>
                    </a:p>
                    <a:p>
                      <a:endParaRPr lang="zh-TW" altLang="en-US" sz="20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9515858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223375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755" y="0"/>
            <a:ext cx="9173509" cy="6858000"/>
          </a:xfrm>
          <a:prstGeom prst="rect">
            <a:avLst/>
          </a:prstGeom>
        </p:spPr>
      </p:pic>
      <p:sp>
        <p:nvSpPr>
          <p:cNvPr id="12" name="文字方塊 11"/>
          <p:cNvSpPr txBox="1"/>
          <p:nvPr/>
        </p:nvSpPr>
        <p:spPr>
          <a:xfrm>
            <a:off x="612559" y="107076"/>
            <a:ext cx="81497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執行成效分析</a:t>
            </a:r>
            <a:r>
              <a:rPr kumimoji="1" lang="en-US" altLang="zh-TW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~</a:t>
            </a:r>
            <a:r>
              <a:rPr kumimoji="1" lang="zh-TW" altLang="en-US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口腔保健</a:t>
            </a:r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89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1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graphicFrame>
        <p:nvGraphicFramePr>
          <p:cNvPr id="5" name="表格 5">
            <a:extLst>
              <a:ext uri="{FF2B5EF4-FFF2-40B4-BE49-F238E27FC236}">
                <a16:creationId xmlns="" xmlns:a16="http://schemas.microsoft.com/office/drawing/2014/main" id="{65819847-AFB5-4CC0-A011-78A50B88BE4D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568171" y="1066800"/>
          <a:ext cx="7398270" cy="2164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6353">
                  <a:extLst>
                    <a:ext uri="{9D8B030D-6E8A-4147-A177-3AD203B41FA5}">
                      <a16:colId xmlns="" xmlns:a16="http://schemas.microsoft.com/office/drawing/2014/main" val="3687673811"/>
                    </a:ext>
                  </a:extLst>
                </a:gridCol>
                <a:gridCol w="2293624">
                  <a:extLst>
                    <a:ext uri="{9D8B030D-6E8A-4147-A177-3AD203B41FA5}">
                      <a16:colId xmlns="" xmlns:a16="http://schemas.microsoft.com/office/drawing/2014/main" val="3608682118"/>
                    </a:ext>
                  </a:extLst>
                </a:gridCol>
                <a:gridCol w="1081653">
                  <a:extLst>
                    <a:ext uri="{9D8B030D-6E8A-4147-A177-3AD203B41FA5}">
                      <a16:colId xmlns="" xmlns:a16="http://schemas.microsoft.com/office/drawing/2014/main" val="130383264"/>
                    </a:ext>
                  </a:extLst>
                </a:gridCol>
                <a:gridCol w="1036925">
                  <a:extLst>
                    <a:ext uri="{9D8B030D-6E8A-4147-A177-3AD203B41FA5}">
                      <a16:colId xmlns="" xmlns:a16="http://schemas.microsoft.com/office/drawing/2014/main" val="2538298310"/>
                    </a:ext>
                  </a:extLst>
                </a:gridCol>
                <a:gridCol w="979715">
                  <a:extLst>
                    <a:ext uri="{9D8B030D-6E8A-4147-A177-3AD203B41FA5}">
                      <a16:colId xmlns="" xmlns:a16="http://schemas.microsoft.com/office/drawing/2014/main" val="26126540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zh-TW" altLang="en-US" sz="2800" dirty="0"/>
                        <a:t>口腔保健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 smtClean="0"/>
                        <a:t>    </a:t>
                      </a:r>
                      <a:r>
                        <a:rPr lang="en-US" altLang="zh-TW" sz="2800" dirty="0" smtClean="0"/>
                        <a:t>109</a:t>
                      </a:r>
                      <a:r>
                        <a:rPr lang="zh-TW" altLang="en-US" sz="2800" dirty="0" smtClean="0"/>
                        <a:t>學年度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/>
                        <a:t>縣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/>
                        <a:t>全國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/>
                        <a:t>標準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4819634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zh-TW" altLang="en-US" sz="2400" dirty="0"/>
                        <a:t>初檢齲齒</a:t>
                      </a:r>
                      <a:r>
                        <a:rPr lang="en-US" altLang="zh-TW" sz="2400" dirty="0"/>
                        <a:t>(</a:t>
                      </a:r>
                      <a:r>
                        <a:rPr lang="zh-TW" altLang="en-US" sz="2400" dirty="0"/>
                        <a:t>一年級</a:t>
                      </a:r>
                      <a:r>
                        <a:rPr lang="en-US" altLang="zh-TW" sz="2400" dirty="0"/>
                        <a:t>)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 smtClean="0"/>
                        <a:t>       </a:t>
                      </a:r>
                      <a:r>
                        <a:rPr lang="en-US" altLang="zh-TW" sz="2800" dirty="0" smtClean="0"/>
                        <a:t>45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>
                          <a:solidFill>
                            <a:schemeClr val="tx1"/>
                          </a:solidFill>
                        </a:rPr>
                        <a:t>45.85</a:t>
                      </a:r>
                      <a:endParaRPr lang="zh-TW" altLang="en-US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>
                          <a:solidFill>
                            <a:srgbClr val="FF0000"/>
                          </a:solidFill>
                        </a:rPr>
                        <a:t>37.92</a:t>
                      </a:r>
                      <a:endParaRPr lang="zh-TW" altLang="en-US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 smtClean="0">
                          <a:solidFill>
                            <a:srgbClr val="FF0000"/>
                          </a:solidFill>
                        </a:rPr>
                        <a:t>高</a:t>
                      </a:r>
                      <a:endParaRPr lang="zh-TW" altLang="en-US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3919282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zh-TW" altLang="en-US" sz="2400" dirty="0"/>
                        <a:t>初檢齲齒</a:t>
                      </a:r>
                      <a:r>
                        <a:rPr lang="en-US" altLang="zh-TW" sz="2400" dirty="0"/>
                        <a:t>(</a:t>
                      </a:r>
                      <a:r>
                        <a:rPr lang="zh-TW" altLang="en-US" sz="2400" dirty="0"/>
                        <a:t>四年級</a:t>
                      </a:r>
                      <a:r>
                        <a:rPr lang="en-US" altLang="zh-TW" sz="2400" dirty="0"/>
                        <a:t>)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 smtClean="0"/>
                        <a:t>       </a:t>
                      </a:r>
                      <a:r>
                        <a:rPr lang="en-US" altLang="zh-TW" sz="2800" dirty="0" smtClean="0"/>
                        <a:t>53.25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>
                          <a:solidFill>
                            <a:schemeClr val="tx1"/>
                          </a:solidFill>
                        </a:rPr>
                        <a:t>42.39</a:t>
                      </a:r>
                      <a:endParaRPr lang="zh-TW" altLang="en-US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>
                          <a:solidFill>
                            <a:srgbClr val="FF0000"/>
                          </a:solidFill>
                        </a:rPr>
                        <a:t>33.98</a:t>
                      </a:r>
                      <a:endParaRPr lang="zh-TW" altLang="en-US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 smtClean="0">
                          <a:solidFill>
                            <a:srgbClr val="FF0000"/>
                          </a:solidFill>
                        </a:rPr>
                        <a:t>高</a:t>
                      </a:r>
                      <a:endParaRPr lang="zh-TW" altLang="en-US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815427563"/>
                  </a:ext>
                </a:extLst>
              </a:tr>
            </a:tbl>
          </a:graphicData>
        </a:graphic>
      </p:graphicFrame>
      <p:sp>
        <p:nvSpPr>
          <p:cNvPr id="9" name="文字方塊 8">
            <a:extLst>
              <a:ext uri="{FF2B5EF4-FFF2-40B4-BE49-F238E27FC236}">
                <a16:creationId xmlns="" xmlns:a16="http://schemas.microsoft.com/office/drawing/2014/main" id="{E9603588-940F-4E33-8816-7AF387B88482}"/>
              </a:ext>
            </a:extLst>
          </p:cNvPr>
          <p:cNvSpPr txBox="1"/>
          <p:nvPr/>
        </p:nvSpPr>
        <p:spPr>
          <a:xfrm>
            <a:off x="8052479" y="1137482"/>
            <a:ext cx="811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dirty="0"/>
              <a:t>單位</a:t>
            </a:r>
            <a:r>
              <a:rPr lang="en-US" altLang="zh-TW" dirty="0"/>
              <a:t>%</a:t>
            </a:r>
            <a:endParaRPr lang="zh-TW" altLang="en-US" dirty="0"/>
          </a:p>
        </p:txBody>
      </p:sp>
      <p:graphicFrame>
        <p:nvGraphicFramePr>
          <p:cNvPr id="15" name="表格 5">
            <a:extLst>
              <a:ext uri="{FF2B5EF4-FFF2-40B4-BE49-F238E27FC236}">
                <a16:creationId xmlns="" xmlns:a16="http://schemas.microsoft.com/office/drawing/2014/main" id="{B8B64CA2-FD23-4785-87C3-4C143409EF08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568171" y="3511114"/>
          <a:ext cx="8091917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6098">
                  <a:extLst>
                    <a:ext uri="{9D8B030D-6E8A-4147-A177-3AD203B41FA5}">
                      <a16:colId xmlns="" xmlns:a16="http://schemas.microsoft.com/office/drawing/2014/main" val="3687673811"/>
                    </a:ext>
                  </a:extLst>
                </a:gridCol>
                <a:gridCol w="1996590">
                  <a:extLst>
                    <a:ext uri="{9D8B030D-6E8A-4147-A177-3AD203B41FA5}">
                      <a16:colId xmlns="" xmlns:a16="http://schemas.microsoft.com/office/drawing/2014/main" val="3608682118"/>
                    </a:ext>
                  </a:extLst>
                </a:gridCol>
                <a:gridCol w="1662589">
                  <a:extLst>
                    <a:ext uri="{9D8B030D-6E8A-4147-A177-3AD203B41FA5}">
                      <a16:colId xmlns="" xmlns:a16="http://schemas.microsoft.com/office/drawing/2014/main" val="130383264"/>
                    </a:ext>
                  </a:extLst>
                </a:gridCol>
                <a:gridCol w="1036925">
                  <a:extLst>
                    <a:ext uri="{9D8B030D-6E8A-4147-A177-3AD203B41FA5}">
                      <a16:colId xmlns="" xmlns:a16="http://schemas.microsoft.com/office/drawing/2014/main" val="2538298310"/>
                    </a:ext>
                  </a:extLst>
                </a:gridCol>
                <a:gridCol w="979715">
                  <a:extLst>
                    <a:ext uri="{9D8B030D-6E8A-4147-A177-3AD203B41FA5}">
                      <a16:colId xmlns="" xmlns:a16="http://schemas.microsoft.com/office/drawing/2014/main" val="2612654050"/>
                    </a:ext>
                  </a:extLst>
                </a:gridCol>
              </a:tblGrid>
              <a:tr h="486774">
                <a:tc>
                  <a:txBody>
                    <a:bodyPr/>
                    <a:lstStyle/>
                    <a:p>
                      <a:r>
                        <a:rPr lang="zh-TW" altLang="en-US" sz="2800" dirty="0"/>
                        <a:t>口腔保健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/>
                        <a:t>109</a:t>
                      </a:r>
                      <a:r>
                        <a:rPr lang="zh-TW" altLang="en-US" sz="2800" dirty="0" smtClean="0"/>
                        <a:t>學年度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/>
                        <a:t>縣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/>
                        <a:t>全國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/>
                        <a:t>標準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4819634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zh-TW" altLang="en-US" sz="2400" dirty="0"/>
                        <a:t>齲齒</a:t>
                      </a:r>
                      <a:r>
                        <a:rPr lang="zh-TW" altLang="en-US" sz="2400" dirty="0" smtClean="0"/>
                        <a:t>就醫矯治</a:t>
                      </a:r>
                      <a:endParaRPr lang="en-US" altLang="zh-TW" sz="2400" dirty="0" smtClean="0"/>
                    </a:p>
                    <a:p>
                      <a:r>
                        <a:rPr lang="zh-TW" altLang="en-US" sz="2400" dirty="0" smtClean="0"/>
                        <a:t>率</a:t>
                      </a:r>
                      <a:r>
                        <a:rPr lang="en-US" altLang="zh-TW" sz="2400" dirty="0" smtClean="0"/>
                        <a:t>(</a:t>
                      </a:r>
                      <a:r>
                        <a:rPr lang="zh-TW" altLang="en-US" sz="2400" dirty="0"/>
                        <a:t>一年級</a:t>
                      </a:r>
                      <a:r>
                        <a:rPr lang="en-US" altLang="zh-TW" sz="2400" dirty="0"/>
                        <a:t>)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 smtClean="0"/>
                        <a:t>       </a:t>
                      </a:r>
                      <a:r>
                        <a:rPr lang="en-US" altLang="zh-TW" sz="2800" dirty="0" smtClean="0"/>
                        <a:t>75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800" dirty="0" smtClean="0">
                          <a:solidFill>
                            <a:srgbClr val="FF0000"/>
                          </a:solidFill>
                        </a:rPr>
                        <a:t>92.32</a:t>
                      </a:r>
                      <a:endParaRPr lang="zh-TW" altLang="en-US" sz="2800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zh-TW" altLang="en-US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>
                          <a:solidFill>
                            <a:srgbClr val="FF0000"/>
                          </a:solidFill>
                        </a:rPr>
                        <a:t>87.96</a:t>
                      </a:r>
                      <a:endParaRPr lang="zh-TW" altLang="en-US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 smtClean="0">
                          <a:solidFill>
                            <a:srgbClr val="FF0000"/>
                          </a:solidFill>
                        </a:rPr>
                        <a:t>低</a:t>
                      </a:r>
                      <a:endParaRPr lang="zh-TW" altLang="en-US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3919282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zh-TW" altLang="en-US" sz="2400" dirty="0"/>
                        <a:t>齲齒就醫矯治率</a:t>
                      </a:r>
                      <a:endParaRPr lang="en-US" altLang="zh-TW" sz="2400" dirty="0"/>
                    </a:p>
                    <a:p>
                      <a:r>
                        <a:rPr lang="en-US" altLang="zh-TW" sz="2400" dirty="0" smtClean="0"/>
                        <a:t>(</a:t>
                      </a:r>
                      <a:r>
                        <a:rPr lang="zh-TW" altLang="en-US" sz="2400" dirty="0" smtClean="0"/>
                        <a:t>四年級</a:t>
                      </a:r>
                      <a:r>
                        <a:rPr lang="en-US" altLang="zh-TW" sz="2400" dirty="0"/>
                        <a:t>)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 smtClean="0"/>
                        <a:t>      </a:t>
                      </a:r>
                      <a:r>
                        <a:rPr lang="en-US" altLang="zh-TW" sz="2800" dirty="0" smtClean="0"/>
                        <a:t>85.37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>
                          <a:solidFill>
                            <a:srgbClr val="FF0000"/>
                          </a:solidFill>
                        </a:rPr>
                        <a:t>89.72</a:t>
                      </a:r>
                      <a:endParaRPr lang="zh-TW" altLang="en-US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>
                          <a:solidFill>
                            <a:srgbClr val="FF0000"/>
                          </a:solidFill>
                        </a:rPr>
                        <a:t>85.65</a:t>
                      </a:r>
                      <a:endParaRPr lang="zh-TW" altLang="en-US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>
                          <a:solidFill>
                            <a:srgbClr val="FF0000"/>
                          </a:solidFill>
                        </a:rPr>
                        <a:t>高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815427563"/>
                  </a:ext>
                </a:extLst>
              </a:tr>
            </a:tbl>
          </a:graphicData>
        </a:graphic>
      </p:graphicFrame>
      <p:sp>
        <p:nvSpPr>
          <p:cNvPr id="13" name="矩形 12"/>
          <p:cNvSpPr/>
          <p:nvPr/>
        </p:nvSpPr>
        <p:spPr>
          <a:xfrm>
            <a:off x="66675" y="5924550"/>
            <a:ext cx="8986012" cy="120032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在學校經過一年多以來的宣導努力之下，四年級的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就醫</a:t>
            </a:r>
            <a:r>
              <a:rPr lang="zh-TW" altLang="en-US" sz="24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矯治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率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數值有大幅提升，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差一點點就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符合全國標準，顯示加強教學及宣導的成效，只是還有努力的空間。</a:t>
            </a:r>
            <a:endParaRPr lang="zh-TW" altLang="zh-TW" sz="24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68009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313"/>
            <a:ext cx="9173509" cy="6858000"/>
          </a:xfrm>
          <a:prstGeom prst="rect">
            <a:avLst/>
          </a:prstGeom>
        </p:spPr>
      </p:pic>
      <p:graphicFrame>
        <p:nvGraphicFramePr>
          <p:cNvPr id="5" name="表格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57199048"/>
              </p:ext>
            </p:extLst>
          </p:nvPr>
        </p:nvGraphicFramePr>
        <p:xfrm>
          <a:off x="1787236" y="784724"/>
          <a:ext cx="6059976" cy="25603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09283">
                  <a:extLst>
                    <a:ext uri="{9D8B030D-6E8A-4147-A177-3AD203B41FA5}">
                      <a16:colId xmlns="" xmlns:a16="http://schemas.microsoft.com/office/drawing/2014/main" val="2512776291"/>
                    </a:ext>
                  </a:extLst>
                </a:gridCol>
                <a:gridCol w="908356">
                  <a:extLst>
                    <a:ext uri="{9D8B030D-6E8A-4147-A177-3AD203B41FA5}">
                      <a16:colId xmlns="" xmlns:a16="http://schemas.microsoft.com/office/drawing/2014/main" val="1207282946"/>
                    </a:ext>
                  </a:extLst>
                </a:gridCol>
                <a:gridCol w="908356">
                  <a:extLst>
                    <a:ext uri="{9D8B030D-6E8A-4147-A177-3AD203B41FA5}">
                      <a16:colId xmlns="" xmlns:a16="http://schemas.microsoft.com/office/drawing/2014/main" val="3109069251"/>
                    </a:ext>
                  </a:extLst>
                </a:gridCol>
                <a:gridCol w="908356">
                  <a:extLst>
                    <a:ext uri="{9D8B030D-6E8A-4147-A177-3AD203B41FA5}">
                      <a16:colId xmlns="" xmlns:a16="http://schemas.microsoft.com/office/drawing/2014/main" val="3297125568"/>
                    </a:ext>
                  </a:extLst>
                </a:gridCol>
                <a:gridCol w="908356">
                  <a:extLst>
                    <a:ext uri="{9D8B030D-6E8A-4147-A177-3AD203B41FA5}">
                      <a16:colId xmlns="" xmlns:a16="http://schemas.microsoft.com/office/drawing/2014/main" val="2803984863"/>
                    </a:ext>
                  </a:extLst>
                </a:gridCol>
                <a:gridCol w="908356">
                  <a:extLst>
                    <a:ext uri="{9D8B030D-6E8A-4147-A177-3AD203B41FA5}">
                      <a16:colId xmlns="" xmlns:a16="http://schemas.microsoft.com/office/drawing/2014/main" val="2468114116"/>
                    </a:ext>
                  </a:extLst>
                </a:gridCol>
                <a:gridCol w="908913">
                  <a:extLst>
                    <a:ext uri="{9D8B030D-6E8A-4147-A177-3AD203B41FA5}">
                      <a16:colId xmlns="" xmlns:a16="http://schemas.microsoft.com/office/drawing/2014/main" val="4082793735"/>
                    </a:ext>
                  </a:extLst>
                </a:gridCol>
              </a:tblGrid>
              <a:tr h="64892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kern="100">
                          <a:effectLst/>
                        </a:rPr>
                        <a:t> 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4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kern="100" dirty="0" smtClean="0">
                          <a:effectLst/>
                        </a:rPr>
                        <a:t>104</a:t>
                      </a:r>
                      <a:r>
                        <a:rPr lang="zh-TW" sz="2400" kern="100" dirty="0">
                          <a:effectLst/>
                        </a:rPr>
                        <a:t>上</a:t>
                      </a:r>
                      <a:endParaRPr lang="zh-TW" sz="2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4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kern="100" dirty="0" smtClean="0">
                          <a:effectLst/>
                        </a:rPr>
                        <a:t>105</a:t>
                      </a:r>
                      <a:r>
                        <a:rPr lang="zh-TW" sz="2400" kern="100" dirty="0">
                          <a:effectLst/>
                        </a:rPr>
                        <a:t>上</a:t>
                      </a:r>
                      <a:endParaRPr lang="zh-TW" sz="2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4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kern="100" dirty="0" smtClean="0">
                          <a:effectLst/>
                        </a:rPr>
                        <a:t>106</a:t>
                      </a:r>
                      <a:r>
                        <a:rPr lang="zh-TW" sz="2400" kern="100" dirty="0">
                          <a:effectLst/>
                        </a:rPr>
                        <a:t>上</a:t>
                      </a:r>
                      <a:endParaRPr lang="zh-TW" sz="2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4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kern="100" dirty="0" smtClean="0">
                          <a:effectLst/>
                        </a:rPr>
                        <a:t>107</a:t>
                      </a:r>
                      <a:r>
                        <a:rPr lang="zh-TW" sz="2400" kern="100" dirty="0">
                          <a:effectLst/>
                        </a:rPr>
                        <a:t>上</a:t>
                      </a:r>
                      <a:endParaRPr lang="zh-TW" sz="2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4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kern="100" dirty="0" smtClean="0">
                          <a:effectLst/>
                        </a:rPr>
                        <a:t>108</a:t>
                      </a:r>
                      <a:r>
                        <a:rPr lang="zh-TW" sz="2400" kern="100" dirty="0">
                          <a:effectLst/>
                        </a:rPr>
                        <a:t>上</a:t>
                      </a:r>
                      <a:endParaRPr lang="zh-TW" sz="2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4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kern="100" dirty="0" smtClean="0">
                          <a:effectLst/>
                        </a:rPr>
                        <a:t>109</a:t>
                      </a:r>
                      <a:r>
                        <a:rPr lang="zh-TW" sz="2400" kern="100" dirty="0">
                          <a:effectLst/>
                        </a:rPr>
                        <a:t>上</a:t>
                      </a:r>
                      <a:endParaRPr lang="zh-TW" sz="2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2006523703"/>
                  </a:ext>
                </a:extLst>
              </a:tr>
              <a:tr h="60828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effectLst/>
                        </a:rPr>
                        <a:t>一年級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0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 smtClean="0">
                          <a:solidFill>
                            <a:schemeClr val="accent6"/>
                          </a:solidFill>
                          <a:effectLst/>
                        </a:rPr>
                        <a:t>35.44</a:t>
                      </a:r>
                      <a:endParaRPr lang="zh-TW" sz="2000" kern="100" dirty="0">
                        <a:solidFill>
                          <a:schemeClr val="accent6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0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 smtClean="0">
                          <a:solidFill>
                            <a:srgbClr val="0070C0"/>
                          </a:solidFill>
                          <a:effectLst/>
                        </a:rPr>
                        <a:t>76.92</a:t>
                      </a:r>
                      <a:endParaRPr lang="zh-TW" sz="2000" kern="100" dirty="0">
                        <a:solidFill>
                          <a:srgbClr val="0070C0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0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 smtClean="0">
                          <a:solidFill>
                            <a:srgbClr val="FF0000"/>
                          </a:solidFill>
                          <a:effectLst/>
                        </a:rPr>
                        <a:t>66.67</a:t>
                      </a:r>
                      <a:endParaRPr lang="zh-TW" sz="2000" kern="1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0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 smtClean="0">
                          <a:effectLst/>
                        </a:rPr>
                        <a:t>37.8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0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 smtClean="0">
                          <a:effectLst/>
                        </a:rPr>
                        <a:t>66.67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0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 smtClean="0">
                          <a:effectLst/>
                        </a:rPr>
                        <a:t>45.0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2641168826"/>
                  </a:ext>
                </a:extLst>
              </a:tr>
              <a:tr h="60828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effectLst/>
                        </a:rPr>
                        <a:t>四年級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0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 smtClean="0">
                          <a:effectLst/>
                        </a:rPr>
                        <a:t>38.46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0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 smtClean="0">
                          <a:effectLst/>
                        </a:rPr>
                        <a:t>74.74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0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 smtClean="0">
                          <a:effectLst/>
                        </a:rPr>
                        <a:t>64.13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0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 smtClean="0">
                          <a:solidFill>
                            <a:schemeClr val="accent6"/>
                          </a:solidFill>
                          <a:effectLst/>
                        </a:rPr>
                        <a:t>34.94</a:t>
                      </a:r>
                      <a:endParaRPr lang="zh-TW" sz="2000" kern="100" dirty="0">
                        <a:solidFill>
                          <a:schemeClr val="accent6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0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 smtClean="0">
                          <a:solidFill>
                            <a:srgbClr val="0070C0"/>
                          </a:solidFill>
                          <a:effectLst/>
                        </a:rPr>
                        <a:t>73.74</a:t>
                      </a:r>
                      <a:endParaRPr lang="zh-TW" sz="2000" kern="100" dirty="0">
                        <a:solidFill>
                          <a:srgbClr val="0070C0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0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 smtClean="0">
                          <a:solidFill>
                            <a:srgbClr val="FF0000"/>
                          </a:solidFill>
                          <a:effectLst/>
                        </a:rPr>
                        <a:t>53.25</a:t>
                      </a:r>
                      <a:endParaRPr lang="zh-TW" sz="2000" kern="1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4165722501"/>
                  </a:ext>
                </a:extLst>
              </a:tr>
              <a:tr h="60828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effectLst/>
                        </a:rPr>
                        <a:t>增減％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</a:rPr>
                        <a:t> </a:t>
                      </a:r>
                      <a:endParaRPr lang="zh-TW" sz="20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</a:rPr>
                        <a:t> </a:t>
                      </a:r>
                      <a:endParaRPr lang="zh-TW" sz="20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0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 smtClean="0">
                          <a:effectLst/>
                        </a:rPr>
                        <a:t>31.63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0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 smtClean="0">
                          <a:effectLst/>
                        </a:rPr>
                        <a:t>-</a:t>
                      </a:r>
                      <a:r>
                        <a:rPr lang="en-US" sz="2000" kern="100" dirty="0">
                          <a:effectLst/>
                        </a:rPr>
                        <a:t>0.5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0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 smtClean="0">
                          <a:effectLst/>
                        </a:rPr>
                        <a:t>-</a:t>
                      </a:r>
                      <a:r>
                        <a:rPr lang="en-US" sz="2000" kern="100" dirty="0">
                          <a:effectLst/>
                        </a:rPr>
                        <a:t>3.18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0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 kern="100" dirty="0" smtClean="0">
                          <a:effectLst/>
                        </a:rPr>
                        <a:t>-</a:t>
                      </a:r>
                      <a:r>
                        <a:rPr lang="en-US" sz="2000" kern="100" dirty="0">
                          <a:effectLst/>
                        </a:rPr>
                        <a:t>13.42</a:t>
                      </a:r>
                      <a:endParaRPr lang="zh-TW" sz="20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3334330012"/>
                  </a:ext>
                </a:extLst>
              </a:tr>
            </a:tbl>
          </a:graphicData>
        </a:graphic>
      </p:graphicFrame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651540" y="112967"/>
            <a:ext cx="808426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TW" altLang="en-US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和平國小歷年度待矯治齲齒％統計表（國小適用）</a:t>
            </a:r>
            <a:endParaRPr kumimoji="0" lang="zh-TW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817795" y="3589244"/>
            <a:ext cx="808426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zh-TW" altLang="en-US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和平國小歷年度就醫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矯治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率</a:t>
            </a:r>
            <a:r>
              <a:rPr kumimoji="0" lang="zh-TW" altLang="en-US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％統計表（國小適用）</a:t>
            </a:r>
            <a:endParaRPr kumimoji="0" lang="zh-TW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8" name="表格 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80485605"/>
              </p:ext>
            </p:extLst>
          </p:nvPr>
        </p:nvGraphicFramePr>
        <p:xfrm>
          <a:off x="2180824" y="4225065"/>
          <a:ext cx="5358205" cy="21945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33716">
                  <a:extLst>
                    <a:ext uri="{9D8B030D-6E8A-4147-A177-3AD203B41FA5}">
                      <a16:colId xmlns="" xmlns:a16="http://schemas.microsoft.com/office/drawing/2014/main" val="2512776291"/>
                    </a:ext>
                  </a:extLst>
                </a:gridCol>
                <a:gridCol w="944782">
                  <a:extLst>
                    <a:ext uri="{9D8B030D-6E8A-4147-A177-3AD203B41FA5}">
                      <a16:colId xmlns="" xmlns:a16="http://schemas.microsoft.com/office/drawing/2014/main" val="3109069251"/>
                    </a:ext>
                  </a:extLst>
                </a:gridCol>
                <a:gridCol w="944782">
                  <a:extLst>
                    <a:ext uri="{9D8B030D-6E8A-4147-A177-3AD203B41FA5}">
                      <a16:colId xmlns="" xmlns:a16="http://schemas.microsoft.com/office/drawing/2014/main" val="3297125568"/>
                    </a:ext>
                  </a:extLst>
                </a:gridCol>
                <a:gridCol w="944782">
                  <a:extLst>
                    <a:ext uri="{9D8B030D-6E8A-4147-A177-3AD203B41FA5}">
                      <a16:colId xmlns="" xmlns:a16="http://schemas.microsoft.com/office/drawing/2014/main" val="2803984863"/>
                    </a:ext>
                  </a:extLst>
                </a:gridCol>
                <a:gridCol w="944782">
                  <a:extLst>
                    <a:ext uri="{9D8B030D-6E8A-4147-A177-3AD203B41FA5}">
                      <a16:colId xmlns="" xmlns:a16="http://schemas.microsoft.com/office/drawing/2014/main" val="2468114116"/>
                    </a:ext>
                  </a:extLst>
                </a:gridCol>
                <a:gridCol w="945361">
                  <a:extLst>
                    <a:ext uri="{9D8B030D-6E8A-4147-A177-3AD203B41FA5}">
                      <a16:colId xmlns="" xmlns:a16="http://schemas.microsoft.com/office/drawing/2014/main" val="4082793735"/>
                    </a:ext>
                  </a:extLst>
                </a:gridCol>
              </a:tblGrid>
              <a:tr h="64545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effectLst/>
                        </a:rPr>
                        <a:t> 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4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kern="100" dirty="0" smtClean="0">
                          <a:effectLst/>
                        </a:rPr>
                        <a:t>105</a:t>
                      </a:r>
                      <a:r>
                        <a:rPr lang="zh-TW" sz="2400" kern="100" dirty="0">
                          <a:effectLst/>
                        </a:rPr>
                        <a:t>上</a:t>
                      </a:r>
                      <a:endParaRPr lang="zh-TW" sz="2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4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kern="100" dirty="0" smtClean="0">
                          <a:effectLst/>
                        </a:rPr>
                        <a:t>106</a:t>
                      </a:r>
                      <a:r>
                        <a:rPr lang="zh-TW" sz="2400" kern="100" dirty="0">
                          <a:effectLst/>
                        </a:rPr>
                        <a:t>上</a:t>
                      </a:r>
                      <a:endParaRPr lang="zh-TW" sz="2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4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kern="100" dirty="0" smtClean="0">
                          <a:effectLst/>
                        </a:rPr>
                        <a:t>107</a:t>
                      </a:r>
                      <a:r>
                        <a:rPr lang="zh-TW" sz="2400" kern="100" dirty="0">
                          <a:effectLst/>
                        </a:rPr>
                        <a:t>上</a:t>
                      </a:r>
                      <a:endParaRPr lang="zh-TW" sz="2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4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kern="100" dirty="0" smtClean="0">
                          <a:effectLst/>
                        </a:rPr>
                        <a:t>108</a:t>
                      </a:r>
                      <a:r>
                        <a:rPr lang="zh-TW" sz="2400" kern="100" dirty="0">
                          <a:effectLst/>
                        </a:rPr>
                        <a:t>上</a:t>
                      </a:r>
                      <a:endParaRPr lang="zh-TW" sz="2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4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kern="100" dirty="0" smtClean="0">
                          <a:effectLst/>
                        </a:rPr>
                        <a:t>109</a:t>
                      </a:r>
                      <a:r>
                        <a:rPr lang="zh-TW" sz="2400" kern="100" dirty="0">
                          <a:effectLst/>
                        </a:rPr>
                        <a:t>上</a:t>
                      </a:r>
                      <a:endParaRPr lang="zh-TW" sz="2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2006523703"/>
                  </a:ext>
                </a:extLst>
              </a:tr>
              <a:tr h="64545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effectLst/>
                        </a:rPr>
                        <a:t>一年級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altLang="zh-TW" sz="2400" kern="100" dirty="0" smtClean="0">
                        <a:solidFill>
                          <a:srgbClr val="0070C0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altLang="zh-TW" sz="2400" kern="100" dirty="0" smtClean="0">
                          <a:solidFill>
                            <a:srgbClr val="0070C0"/>
                          </a:solidFill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69.09</a:t>
                      </a:r>
                      <a:endParaRPr lang="zh-TW" sz="2400" kern="100" dirty="0">
                        <a:solidFill>
                          <a:srgbClr val="0070C0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altLang="zh-TW" sz="2400" kern="100" dirty="0" smtClean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altLang="zh-TW" sz="2400" kern="100" dirty="0" smtClean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67.31</a:t>
                      </a:r>
                      <a:endParaRPr lang="zh-TW" sz="2400" kern="1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altLang="zh-TW" sz="2400" kern="100" dirty="0" smtClean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altLang="zh-TW" sz="24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65.22</a:t>
                      </a:r>
                      <a:endParaRPr lang="zh-TW" sz="2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altLang="zh-TW" sz="2400" kern="100" dirty="0" smtClean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altLang="zh-TW" sz="24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62.12</a:t>
                      </a:r>
                      <a:endParaRPr lang="zh-TW" sz="2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altLang="zh-TW" sz="2400" kern="100" dirty="0" smtClean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altLang="zh-TW" sz="24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75</a:t>
                      </a:r>
                      <a:endParaRPr lang="zh-TW" sz="2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2641168826"/>
                  </a:ext>
                </a:extLst>
              </a:tr>
              <a:tr h="64545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effectLst/>
                        </a:rPr>
                        <a:t>四年級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altLang="zh-TW" sz="2400" kern="100" dirty="0" smtClean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altLang="zh-TW" sz="24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84</a:t>
                      </a:r>
                      <a:endParaRPr lang="zh-TW" sz="2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altLang="zh-TW" sz="2400" kern="100" dirty="0" smtClean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altLang="zh-TW" sz="2400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68.85</a:t>
                      </a:r>
                      <a:endParaRPr lang="zh-TW" sz="2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altLang="zh-TW" sz="2400" kern="100" dirty="0" smtClean="0">
                        <a:solidFill>
                          <a:schemeClr val="accent6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altLang="zh-TW" sz="2400" kern="100" dirty="0" smtClean="0">
                          <a:solidFill>
                            <a:schemeClr val="accent6"/>
                          </a:solidFill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75</a:t>
                      </a:r>
                      <a:endParaRPr lang="zh-TW" sz="2400" kern="100" dirty="0">
                        <a:solidFill>
                          <a:schemeClr val="accent6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altLang="zh-TW" sz="2400" kern="100" dirty="0" smtClean="0">
                        <a:solidFill>
                          <a:srgbClr val="0070C0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altLang="zh-TW" sz="2400" kern="100" dirty="0" smtClean="0">
                          <a:solidFill>
                            <a:srgbClr val="0070C0"/>
                          </a:solidFill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79.45</a:t>
                      </a:r>
                      <a:endParaRPr lang="zh-TW" sz="2400" kern="100" dirty="0">
                        <a:solidFill>
                          <a:srgbClr val="0070C0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altLang="zh-TW" sz="2400" kern="100" dirty="0" smtClean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altLang="zh-TW" sz="2400" kern="100" dirty="0" smtClean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85.37</a:t>
                      </a:r>
                      <a:endParaRPr lang="zh-TW" sz="2400" kern="1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41657225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38811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755" y="0"/>
            <a:ext cx="9173509" cy="6858000"/>
          </a:xfrm>
          <a:prstGeom prst="rect">
            <a:avLst/>
          </a:prstGeom>
        </p:spPr>
      </p:pic>
      <p:sp>
        <p:nvSpPr>
          <p:cNvPr id="12" name="文字方塊 11"/>
          <p:cNvSpPr txBox="1"/>
          <p:nvPr/>
        </p:nvSpPr>
        <p:spPr>
          <a:xfrm>
            <a:off x="612559" y="107076"/>
            <a:ext cx="81497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執行成效分析</a:t>
            </a:r>
            <a:r>
              <a:rPr kumimoji="1" lang="en-US" altLang="zh-TW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~</a:t>
            </a:r>
            <a:r>
              <a:rPr kumimoji="1" lang="zh-TW" altLang="en-US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口腔保健</a:t>
            </a:r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89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1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sp>
        <p:nvSpPr>
          <p:cNvPr id="11" name="文字方塊 10">
            <a:extLst>
              <a:ext uri="{FF2B5EF4-FFF2-40B4-BE49-F238E27FC236}">
                <a16:creationId xmlns="" xmlns:a16="http://schemas.microsoft.com/office/drawing/2014/main" id="{379426BE-B4C9-4309-8F4C-2B1D2020E7ED}"/>
              </a:ext>
            </a:extLst>
          </p:cNvPr>
          <p:cNvSpPr txBox="1"/>
          <p:nvPr/>
        </p:nvSpPr>
        <p:spPr>
          <a:xfrm>
            <a:off x="234312" y="1223932"/>
            <a:ext cx="8675374" cy="606319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從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以上數據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發現：</a:t>
            </a:r>
            <a:endParaRPr lang="en-US" altLang="zh-TW" sz="24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1.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由於健檢的醫生有不同的認定標準，造成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105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年度齲齒比率數</a:t>
            </a:r>
            <a:endParaRPr lang="en-US" altLang="zh-TW" sz="24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 據異常暴增，參照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105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106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108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學年都出現過這種狀況，之</a:t>
            </a:r>
            <a:endParaRPr lang="en-US" altLang="zh-TW" sz="24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 後又急速下降。建議：健檢醫生盡量有相同的標準，不然很</a:t>
            </a:r>
            <a:endParaRPr lang="en-US" altLang="zh-TW" sz="24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 難比對出前後測的成效</a:t>
            </a:r>
            <a:endParaRPr lang="en-US" altLang="zh-TW" sz="24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2.106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和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109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同母群體齲齒率數據下降達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13.42 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％ ，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105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和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108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endParaRPr lang="en-US" altLang="zh-TW" sz="24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 同母群體齲齒率數據下降達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3.18 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％ ，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兩年數據都有進步。</a:t>
            </a:r>
            <a:endParaRPr lang="en-US" altLang="zh-TW" sz="24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 表示近一年多以來學校政策的宣導逐漸奏效。</a:t>
            </a:r>
            <a:endParaRPr lang="en-US" altLang="zh-TW" sz="24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2.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四年級矯治率較去年提升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許多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</a:t>
            </a:r>
            <a:r>
              <a:rPr lang="zh-TW" altLang="en-US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達到全國的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標準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，表示加</a:t>
            </a:r>
            <a:endParaRPr lang="en-US" altLang="zh-TW" sz="24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 強宣導有成效</a:t>
            </a:r>
            <a:r>
              <a:rPr lang="zh-TW" altLang="en-US" sz="2400" dirty="0" smtClean="0">
                <a:latin typeface="PMingLiU" panose="02020500000000000000" pitchFamily="18" charset="-120"/>
                <a:ea typeface="PMingLiU" panose="02020500000000000000" pitchFamily="18" charset="-120"/>
              </a:rPr>
              <a:t>，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一年級雖未達標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也逐漸進步中。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表示一、四</a:t>
            </a:r>
            <a:endParaRPr lang="en-US" altLang="zh-TW" sz="24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 年級的矯治率都有逐年提升改善。</a:t>
            </a:r>
            <a:endParaRPr lang="en-US" altLang="zh-TW" sz="24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3.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雖然初檢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齲齒率未達全國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指標，但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有達到全縣標準。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仍有努  </a:t>
            </a:r>
            <a:endParaRPr lang="en-US" altLang="zh-TW" sz="24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 力空間於口腔衛生。</a:t>
            </a:r>
            <a:endParaRPr lang="en-US" altLang="zh-TW" sz="24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4.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最近因疫情的緣故並沒有積極的就醫矯治，多少也影響了達成率。</a:t>
            </a:r>
            <a:endParaRPr lang="en-US" altLang="zh-TW" sz="24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en-US" altLang="zh-TW" sz="2800" dirty="0"/>
          </a:p>
        </p:txBody>
      </p:sp>
    </p:spTree>
    <p:extLst>
      <p:ext uri="{BB962C8B-B14F-4D97-AF65-F5344CB8AC3E}">
        <p14:creationId xmlns="" xmlns:p14="http://schemas.microsoft.com/office/powerpoint/2010/main" val="1143960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509" y="-148065"/>
            <a:ext cx="9173509" cy="6858000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1190297" y="2219831"/>
            <a:ext cx="852524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6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其他議題執行成果</a:t>
            </a:r>
            <a:endParaRPr lang="zh-TW" altLang="zh-TW" sz="6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5718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7" y="0"/>
            <a:ext cx="9173509" cy="6858000"/>
          </a:xfrm>
          <a:prstGeom prst="rect">
            <a:avLst/>
          </a:prstGeom>
        </p:spPr>
      </p:pic>
      <p:sp>
        <p:nvSpPr>
          <p:cNvPr id="7" name="文字方塊 6"/>
          <p:cNvSpPr txBox="1"/>
          <p:nvPr/>
        </p:nvSpPr>
        <p:spPr>
          <a:xfrm>
            <a:off x="28613" y="140674"/>
            <a:ext cx="893220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4400" b="1" dirty="0">
                <a:solidFill>
                  <a:srgbClr val="0070C0"/>
                </a:solidFill>
                <a:latin typeface="BiauKai"/>
                <a:ea typeface="BiauKai"/>
                <a:cs typeface="BiauKai"/>
              </a:rPr>
              <a:t>自選議題</a:t>
            </a:r>
            <a:r>
              <a:rPr kumimoji="1" lang="en-US" altLang="zh-TW" sz="4400" b="1" dirty="0">
                <a:solidFill>
                  <a:srgbClr val="0070C0"/>
                </a:solidFill>
                <a:latin typeface="BiauKai"/>
                <a:ea typeface="BiauKai"/>
                <a:cs typeface="BiauKai"/>
              </a:rPr>
              <a:t>:</a:t>
            </a:r>
            <a:r>
              <a:rPr kumimoji="1" lang="zh-TW" altLang="en-US" sz="4400" b="1" dirty="0" smtClean="0">
                <a:solidFill>
                  <a:srgbClr val="0070C0"/>
                </a:solidFill>
                <a:latin typeface="BiauKai"/>
                <a:ea typeface="BiauKai"/>
                <a:cs typeface="BiauKai"/>
              </a:rPr>
              <a:t>安全急救教育－</a:t>
            </a:r>
            <a:r>
              <a:rPr kumimoji="1" lang="zh-TW" altLang="en-US" sz="4400" b="1" dirty="0" smtClean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健康</a:t>
            </a:r>
            <a:r>
              <a:rPr kumimoji="1" lang="zh-TW" altLang="en-US" sz="4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政策</a:t>
            </a:r>
            <a:endParaRPr kumimoji="1" lang="en-US" altLang="zh-TW" sz="4400" b="1" dirty="0">
              <a:solidFill>
                <a:srgbClr val="0000FF"/>
              </a:solidFill>
              <a:latin typeface="BiauKai"/>
              <a:ea typeface="BiauKai"/>
              <a:cs typeface="BiauKai"/>
            </a:endParaRPr>
          </a:p>
          <a:p>
            <a:pPr algn="ctr"/>
            <a:endParaRPr kumimoji="1" lang="en-US" altLang="zh-TW" sz="4400" b="1" dirty="0" smtClean="0">
              <a:solidFill>
                <a:srgbClr val="660066"/>
              </a:solidFill>
              <a:latin typeface="BiauKai"/>
              <a:ea typeface="BiauKai"/>
              <a:cs typeface="BiauKai"/>
            </a:endParaRPr>
          </a:p>
          <a:p>
            <a:pPr algn="ctr"/>
            <a:endParaRPr kumimoji="1" lang="en-US" altLang="zh-TW" sz="4400" b="1" dirty="0">
              <a:solidFill>
                <a:srgbClr val="660066"/>
              </a:solidFill>
              <a:latin typeface="BiauKai"/>
              <a:ea typeface="BiauKai"/>
              <a:cs typeface="BiauKai"/>
            </a:endParaRPr>
          </a:p>
        </p:txBody>
      </p:sp>
      <p:sp>
        <p:nvSpPr>
          <p:cNvPr id="13" name="文字方塊 12"/>
          <p:cNvSpPr txBox="1"/>
          <p:nvPr/>
        </p:nvSpPr>
        <p:spPr>
          <a:xfrm>
            <a:off x="685800" y="1643747"/>
            <a:ext cx="23636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kumimoji="1" lang="en-US" altLang="zh-TW" sz="2800" b="1" dirty="0">
              <a:solidFill>
                <a:srgbClr val="0000FF"/>
              </a:solidFill>
              <a:latin typeface="BiauKai"/>
              <a:ea typeface="BiauKai"/>
              <a:cs typeface="BiauKai"/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="" xmlns:a16="http://schemas.microsoft.com/office/drawing/2014/main" id="{B26395C6-132C-4E8E-80BD-E8A0AD951B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366" y="1103586"/>
            <a:ext cx="3425463" cy="2610237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="" xmlns:a16="http://schemas.microsoft.com/office/drawing/2014/main" id="{C996E72C-BF31-405F-8CE9-69D744A5C7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3094" y="2159927"/>
            <a:ext cx="3759518" cy="2115555"/>
          </a:xfrm>
          <a:prstGeom prst="rect">
            <a:avLst/>
          </a:prstGeom>
        </p:spPr>
      </p:pic>
      <p:pic>
        <p:nvPicPr>
          <p:cNvPr id="22" name="圖片 21">
            <a:extLst>
              <a:ext uri="{FF2B5EF4-FFF2-40B4-BE49-F238E27FC236}">
                <a16:creationId xmlns="" xmlns:a16="http://schemas.microsoft.com/office/drawing/2014/main" id="{DD5596DE-0F66-41AD-A347-AE19B9F4455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2826" y="4427271"/>
            <a:ext cx="3584132" cy="2430729"/>
          </a:xfrm>
          <a:prstGeom prst="rect">
            <a:avLst/>
          </a:prstGeom>
        </p:spPr>
      </p:pic>
      <p:pic>
        <p:nvPicPr>
          <p:cNvPr id="27" name="圖片 26">
            <a:extLst>
              <a:ext uri="{FF2B5EF4-FFF2-40B4-BE49-F238E27FC236}">
                <a16:creationId xmlns="" xmlns:a16="http://schemas.microsoft.com/office/drawing/2014/main" id="{9C71B8CA-52BE-4447-B2FE-46CD44922E5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9484" t="7037" r="18041" b="24473"/>
          <a:stretch/>
        </p:blipFill>
        <p:spPr>
          <a:xfrm>
            <a:off x="597042" y="4312274"/>
            <a:ext cx="3874416" cy="2389218"/>
          </a:xfrm>
          <a:prstGeom prst="rect">
            <a:avLst/>
          </a:prstGeom>
        </p:spPr>
      </p:pic>
      <p:sp>
        <p:nvSpPr>
          <p:cNvPr id="16" name="文字方塊 15">
            <a:extLst>
              <a:ext uri="{FF2B5EF4-FFF2-40B4-BE49-F238E27FC236}">
                <a16:creationId xmlns="" xmlns:a16="http://schemas.microsoft.com/office/drawing/2014/main" id="{0C59AE79-293C-4702-8119-61B397476C92}"/>
              </a:ext>
            </a:extLst>
          </p:cNvPr>
          <p:cNvSpPr txBox="1"/>
          <p:nvPr/>
        </p:nvSpPr>
        <p:spPr>
          <a:xfrm>
            <a:off x="105674" y="3653819"/>
            <a:ext cx="4170444" cy="1200329"/>
          </a:xfrm>
          <a:prstGeom prst="rect">
            <a:avLst/>
          </a:prstGeom>
          <a:solidFill>
            <a:srgbClr val="23ACDA"/>
          </a:solidFill>
        </p:spPr>
        <p:txBody>
          <a:bodyPr wrap="square" rtlCol="0">
            <a:spAutoFit/>
          </a:bodyPr>
          <a:lstStyle/>
          <a:p>
            <a:pPr lvl="0" defTabSz="914400" fontAlgn="base">
              <a:spcBef>
                <a:spcPct val="0"/>
              </a:spcBef>
              <a:spcAft>
                <a:spcPct val="0"/>
              </a:spcAft>
            </a:pPr>
            <a:r>
              <a:rPr kumimoji="1" lang="zh-TW" altLang="zh-TW" dirty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各項安全急救宣導：</a:t>
            </a:r>
            <a:endParaRPr kumimoji="1" lang="zh-TW" altLang="en-US" dirty="0">
              <a:latin typeface="標楷體" pitchFamily="65" charset="-120"/>
              <a:ea typeface="標楷體" pitchFamily="65" charset="-120"/>
              <a:cs typeface="Times New Roman" pitchFamily="18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1" lang="zh-TW" altLang="en-US" dirty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不定期透過專刊、文宣、網路、教師晨會、學生朝會和實際演練與教學落實</a:t>
            </a:r>
            <a:r>
              <a:rPr kumimoji="1" lang="zh-TW" altLang="en-US" dirty="0">
                <a:latin typeface="Arial" pitchFamily="34" charset="0"/>
                <a:cs typeface="新細明體" pitchFamily="18" charset="-120"/>
              </a:rPr>
              <a:t> </a:t>
            </a:r>
          </a:p>
          <a:p>
            <a:endParaRPr lang="zh-TW" altLang="en-US" dirty="0"/>
          </a:p>
        </p:txBody>
      </p:sp>
      <p:sp>
        <p:nvSpPr>
          <p:cNvPr id="55298" name="Rectangle 2"/>
          <p:cNvSpPr>
            <a:spLocks noChangeArrowheads="1"/>
          </p:cNvSpPr>
          <p:nvPr/>
        </p:nvSpPr>
        <p:spPr bwMode="auto">
          <a:xfrm>
            <a:off x="3890514" y="1033443"/>
            <a:ext cx="5070308" cy="954107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2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全校成立災害防救計畫小組擬定計畫</a:t>
            </a:r>
            <a:r>
              <a:rPr kumimoji="1" lang="zh-TW" altLang="en-US" sz="2800" dirty="0">
                <a:solidFill>
                  <a:schemeClr val="bg1"/>
                </a:solidFill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，於校務會議中通過。</a:t>
            </a:r>
            <a:endParaRPr kumimoji="1" lang="en-US" altLang="zh-TW" sz="2800" dirty="0">
              <a:solidFill>
                <a:schemeClr val="bg1"/>
              </a:solidFill>
              <a:latin typeface="標楷體" pitchFamily="65" charset="-120"/>
              <a:ea typeface="標楷體" pitchFamily="65" charset="-12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42262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510" y="0"/>
            <a:ext cx="9173509" cy="6858000"/>
          </a:xfrm>
          <a:prstGeom prst="rect">
            <a:avLst/>
          </a:prstGeom>
        </p:spPr>
      </p:pic>
      <p:sp>
        <p:nvSpPr>
          <p:cNvPr id="13" name="文字方塊 12"/>
          <p:cNvSpPr txBox="1"/>
          <p:nvPr/>
        </p:nvSpPr>
        <p:spPr>
          <a:xfrm>
            <a:off x="2787869" y="2225070"/>
            <a:ext cx="23636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kumimoji="1" lang="en-US" altLang="zh-TW" sz="2800" b="1" dirty="0">
              <a:solidFill>
                <a:srgbClr val="0000FF"/>
              </a:solidFill>
              <a:latin typeface="BiauKai"/>
              <a:ea typeface="BiauKai"/>
              <a:cs typeface="BiauKai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25648" y="234325"/>
            <a:ext cx="89860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自選議題</a:t>
            </a:r>
            <a:r>
              <a:rPr lang="zh-TW" altLang="en-US" sz="40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：安全急救教育</a:t>
            </a:r>
            <a:endParaRPr lang="en-US" altLang="zh-TW" sz="4000" b="1" dirty="0" smtClean="0">
              <a:solidFill>
                <a:srgbClr val="0000FF"/>
              </a:solidFill>
              <a:latin typeface="PMingLiU" panose="02020500000000000000" pitchFamily="18" charset="-12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en-US" altLang="zh-TW" sz="3200" b="1" dirty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1</a:t>
            </a:r>
            <a:r>
              <a:rPr lang="en-US" altLang="zh-TW" sz="32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.</a:t>
            </a:r>
            <a:r>
              <a:rPr lang="zh-TW" altLang="en-US" sz="32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舉辦校內教師</a:t>
            </a:r>
            <a:r>
              <a:rPr lang="en-US" altLang="zh-TW" sz="32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CPR</a:t>
            </a:r>
            <a:r>
              <a:rPr lang="zh-TW" altLang="en-US" sz="32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研習並實地演練</a:t>
            </a:r>
            <a:endParaRPr lang="en-US" altLang="zh-TW" sz="3200" b="1" dirty="0" smtClean="0">
              <a:solidFill>
                <a:srgbClr val="0000FF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376371" y="5750988"/>
            <a:ext cx="3754540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400" b="1" dirty="0" smtClean="0">
                <a:latin typeface="DFKai-SB"/>
                <a:ea typeface="DFKai-SB"/>
                <a:cs typeface="DFKai-SB"/>
                <a:sym typeface="DFKai-SB"/>
              </a:rPr>
              <a:t>為何要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學</a:t>
            </a:r>
            <a:r>
              <a:rPr lang="en-US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CPR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觀念說明</a:t>
            </a:r>
            <a:r>
              <a:rPr lang="zh-TW" altLang="en-US" sz="2400" b="1" dirty="0" smtClean="0"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，</a:t>
            </a:r>
            <a:endParaRPr lang="en-US" altLang="zh-TW" sz="2400" b="1" dirty="0" smtClean="0"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  <a:p>
            <a:r>
              <a:rPr lang="zh-TW" altLang="en-US" sz="2400" b="1" dirty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讓學生知道急救術的重要</a:t>
            </a:r>
            <a:endParaRPr lang="en-US" altLang="zh-TW" sz="2400" b="1" dirty="0" smtClean="0"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5063532" y="5638800"/>
            <a:ext cx="3754540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400" b="1" dirty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教師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輪流實地操作，教導正確</a:t>
            </a:r>
            <a:r>
              <a:rPr lang="en-US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CPR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技巧</a:t>
            </a:r>
            <a:endParaRPr lang="en-US" altLang="zh-TW" sz="2400" b="1" dirty="0" smtClean="0"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408" y="1546842"/>
            <a:ext cx="3257613" cy="2442108"/>
          </a:xfrm>
          <a:prstGeom prst="rect">
            <a:avLst/>
          </a:prstGeom>
        </p:spPr>
      </p:pic>
      <p:pic>
        <p:nvPicPr>
          <p:cNvPr id="9" name="圖片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7245" y="1552754"/>
            <a:ext cx="3373826" cy="2529228"/>
          </a:xfrm>
          <a:prstGeom prst="rect">
            <a:avLst/>
          </a:prstGeom>
        </p:spPr>
      </p:pic>
      <p:pic>
        <p:nvPicPr>
          <p:cNvPr id="10" name="圖片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67" y="4039795"/>
            <a:ext cx="4080468" cy="3058971"/>
          </a:xfrm>
          <a:prstGeom prst="rect">
            <a:avLst/>
          </a:prstGeom>
        </p:spPr>
      </p:pic>
      <p:sp>
        <p:nvSpPr>
          <p:cNvPr id="12" name="矩形 11"/>
          <p:cNvSpPr/>
          <p:nvPr/>
        </p:nvSpPr>
        <p:spPr>
          <a:xfrm>
            <a:off x="4919857" y="4374573"/>
            <a:ext cx="301121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zh-TW" b="1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實施</a:t>
            </a:r>
            <a:r>
              <a:rPr lang="zh-TW" altLang="zh-TW" b="1" kern="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日期</a:t>
            </a:r>
            <a:r>
              <a:rPr lang="zh-TW" altLang="en-US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：</a:t>
            </a:r>
            <a:r>
              <a:rPr lang="en-US" altLang="zh-TW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109</a:t>
            </a:r>
            <a:r>
              <a:rPr lang="zh-TW" altLang="en-US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年</a:t>
            </a:r>
            <a:r>
              <a:rPr lang="en-US" altLang="zh-TW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1</a:t>
            </a:r>
            <a:r>
              <a:rPr lang="zh-TW" altLang="en-US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 </a:t>
            </a:r>
            <a:r>
              <a:rPr lang="en-US" altLang="zh-TW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2</a:t>
            </a:r>
            <a:r>
              <a:rPr lang="zh-TW" altLang="en-US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月</a:t>
            </a:r>
            <a:r>
              <a:rPr lang="en-US" altLang="zh-TW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16</a:t>
            </a:r>
            <a:r>
              <a:rPr lang="zh-TW" altLang="en-US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日</a:t>
            </a:r>
            <a:endParaRPr lang="zh-TW" altLang="en-US" b="1" dirty="0"/>
          </a:p>
        </p:txBody>
      </p:sp>
    </p:spTree>
    <p:extLst>
      <p:ext uri="{BB962C8B-B14F-4D97-AF65-F5344CB8AC3E}">
        <p14:creationId xmlns="" xmlns:p14="http://schemas.microsoft.com/office/powerpoint/2010/main" val="239999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7" y="0"/>
            <a:ext cx="9173509" cy="6858000"/>
          </a:xfrm>
          <a:prstGeom prst="rect">
            <a:avLst/>
          </a:prstGeom>
        </p:spPr>
      </p:pic>
      <p:sp>
        <p:nvSpPr>
          <p:cNvPr id="13" name="文字方塊 12"/>
          <p:cNvSpPr txBox="1"/>
          <p:nvPr/>
        </p:nvSpPr>
        <p:spPr>
          <a:xfrm>
            <a:off x="685800" y="1643747"/>
            <a:ext cx="23636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kumimoji="1" lang="en-US" altLang="zh-TW" sz="2800" b="1" dirty="0">
              <a:solidFill>
                <a:srgbClr val="0000FF"/>
              </a:solidFill>
              <a:latin typeface="BiauKai"/>
              <a:ea typeface="BiauKai"/>
              <a:cs typeface="BiauKai"/>
            </a:endParaRPr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685" y="1875999"/>
            <a:ext cx="4199913" cy="3734652"/>
          </a:xfrm>
          <a:prstGeom prst="rect">
            <a:avLst/>
          </a:prstGeom>
        </p:spPr>
      </p:pic>
      <p:sp>
        <p:nvSpPr>
          <p:cNvPr id="17" name="矩形 16"/>
          <p:cNvSpPr/>
          <p:nvPr/>
        </p:nvSpPr>
        <p:spPr>
          <a:xfrm>
            <a:off x="325648" y="234325"/>
            <a:ext cx="89860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自選議題</a:t>
            </a:r>
            <a:r>
              <a:rPr lang="zh-TW" altLang="en-US" sz="40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：安全急救教育</a:t>
            </a:r>
            <a:endParaRPr lang="en-US" altLang="zh-TW" sz="4000" b="1" dirty="0" smtClean="0">
              <a:solidFill>
                <a:srgbClr val="0000FF"/>
              </a:solidFill>
              <a:latin typeface="PMingLiU" panose="02020500000000000000" pitchFamily="18" charset="-120"/>
              <a:ea typeface="PMingLiU" panose="02020500000000000000" pitchFamily="18" charset="-120"/>
              <a:cs typeface="DFKai-SB"/>
              <a:sym typeface="DFKai-SB"/>
            </a:endParaRPr>
          </a:p>
          <a:p>
            <a:r>
              <a:rPr lang="en-US" altLang="zh-TW" sz="32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2.</a:t>
            </a:r>
            <a:r>
              <a:rPr lang="zh-TW" altLang="en-US" sz="32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國小高年級學生參加</a:t>
            </a:r>
            <a:r>
              <a:rPr lang="zh-TW" altLang="en-US" sz="3200" b="1" dirty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教育訓練</a:t>
            </a:r>
            <a:r>
              <a:rPr lang="zh-TW" altLang="en-US" sz="32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課程</a:t>
            </a:r>
            <a:r>
              <a:rPr lang="en-US" altLang="zh-TW" sz="32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100%</a:t>
            </a:r>
          </a:p>
        </p:txBody>
      </p:sp>
      <p:pic>
        <p:nvPicPr>
          <p:cNvPr id="8" name="圖片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9661" y="1875999"/>
            <a:ext cx="4395884" cy="3631858"/>
          </a:xfrm>
          <a:prstGeom prst="rect">
            <a:avLst/>
          </a:prstGeom>
        </p:spPr>
      </p:pic>
      <p:sp>
        <p:nvSpPr>
          <p:cNvPr id="18" name="矩形 17"/>
          <p:cNvSpPr/>
          <p:nvPr/>
        </p:nvSpPr>
        <p:spPr>
          <a:xfrm>
            <a:off x="376371" y="5750988"/>
            <a:ext cx="3754540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400" b="1" dirty="0" smtClean="0">
                <a:latin typeface="DFKai-SB"/>
                <a:ea typeface="DFKai-SB"/>
                <a:cs typeface="DFKai-SB"/>
                <a:sym typeface="DFKai-SB"/>
              </a:rPr>
              <a:t>為何要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學</a:t>
            </a:r>
            <a:r>
              <a:rPr lang="en-US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CPR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觀念說明</a:t>
            </a:r>
            <a:r>
              <a:rPr lang="zh-TW" altLang="en-US" sz="2400" b="1" dirty="0" smtClean="0"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，</a:t>
            </a:r>
            <a:endParaRPr lang="en-US" altLang="zh-TW" sz="2400" b="1" dirty="0" smtClean="0"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  <a:p>
            <a:r>
              <a:rPr lang="zh-TW" altLang="en-US" sz="2400" b="1" dirty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讓學生知道急救術的重要</a:t>
            </a:r>
            <a:endParaRPr lang="en-US" altLang="zh-TW" sz="2400" b="1" dirty="0" smtClean="0"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5063532" y="5638800"/>
            <a:ext cx="3754540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學生輪流實地操作，教導正確</a:t>
            </a:r>
            <a:r>
              <a:rPr lang="en-US" altLang="zh-TW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CPR</a:t>
            </a:r>
            <a:r>
              <a:rPr lang="zh-TW" altLang="en-US" sz="24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DFKai-SB"/>
                <a:sym typeface="DFKai-SB"/>
              </a:rPr>
              <a:t>技巧</a:t>
            </a:r>
            <a:endParaRPr lang="en-US" altLang="zh-TW" sz="2400" b="1" dirty="0" smtClean="0">
              <a:latin typeface="標楷體" panose="03000509000000000000" pitchFamily="65" charset="-120"/>
              <a:ea typeface="標楷體" panose="03000509000000000000" pitchFamily="65" charset="-120"/>
              <a:cs typeface="DFKai-SB"/>
              <a:sym typeface="DFKai-SB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5446986" y="1434654"/>
            <a:ext cx="301121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zh-TW" b="1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實施</a:t>
            </a:r>
            <a:r>
              <a:rPr lang="zh-TW" altLang="zh-TW" b="1" kern="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日期</a:t>
            </a:r>
            <a:r>
              <a:rPr lang="zh-TW" altLang="en-US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：</a:t>
            </a:r>
            <a:r>
              <a:rPr lang="en-US" altLang="zh-TW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110</a:t>
            </a:r>
            <a:r>
              <a:rPr lang="zh-TW" altLang="en-US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年</a:t>
            </a:r>
            <a:r>
              <a:rPr lang="en-US" altLang="zh-TW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3</a:t>
            </a:r>
            <a:r>
              <a:rPr lang="zh-TW" altLang="en-US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月</a:t>
            </a:r>
            <a:r>
              <a:rPr lang="en-US" altLang="zh-TW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16</a:t>
            </a:r>
            <a:r>
              <a:rPr lang="zh-TW" altLang="en-US" b="1" kern="100" dirty="0" smtClean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日</a:t>
            </a:r>
            <a:endParaRPr lang="zh-TW" altLang="en-US" b="1" dirty="0"/>
          </a:p>
        </p:txBody>
      </p:sp>
    </p:spTree>
    <p:extLst>
      <p:ext uri="{BB962C8B-B14F-4D97-AF65-F5344CB8AC3E}">
        <p14:creationId xmlns="" xmlns:p14="http://schemas.microsoft.com/office/powerpoint/2010/main" val="2552713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73509" cy="6858000"/>
          </a:xfrm>
          <a:prstGeom prst="rect">
            <a:avLst/>
          </a:prstGeom>
        </p:spPr>
      </p:pic>
      <p:sp>
        <p:nvSpPr>
          <p:cNvPr id="16" name="文字方塊 15"/>
          <p:cNvSpPr txBox="1"/>
          <p:nvPr/>
        </p:nvSpPr>
        <p:spPr>
          <a:xfrm>
            <a:off x="1908048" y="2871216"/>
            <a:ext cx="3291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</p:txBody>
      </p:sp>
      <p:sp>
        <p:nvSpPr>
          <p:cNvPr id="17" name="文字方塊 16"/>
          <p:cNvSpPr txBox="1"/>
          <p:nvPr/>
        </p:nvSpPr>
        <p:spPr>
          <a:xfrm>
            <a:off x="1908048" y="2871216"/>
            <a:ext cx="3602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</p:txBody>
      </p:sp>
      <p:sp>
        <p:nvSpPr>
          <p:cNvPr id="13" name="矩形 12"/>
          <p:cNvSpPr/>
          <p:nvPr/>
        </p:nvSpPr>
        <p:spPr>
          <a:xfrm>
            <a:off x="350112" y="1542265"/>
            <a:ext cx="7772400" cy="954107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zh-TW" sz="2800" dirty="0">
                <a:solidFill>
                  <a:srgbClr val="FFFF00"/>
                </a:solidFill>
              </a:rPr>
              <a:t>提供安全環境、玄關告示牌標示校園危險區域、逃生路線與避災場所。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graphicFrame>
        <p:nvGraphicFramePr>
          <p:cNvPr id="6" name="資料庫圖表 5">
            <a:extLst>
              <a:ext uri="{FF2B5EF4-FFF2-40B4-BE49-F238E27FC236}">
                <a16:creationId xmlns="" xmlns:a16="http://schemas.microsoft.com/office/drawing/2014/main" id="{3B8278BC-2521-4D8F-948F-6437D090F563}"/>
              </a:ext>
            </a:extLst>
          </p:cNvPr>
          <p:cNvGraphicFramePr/>
          <p:nvPr>
            <p:extLst>
              <p:ext uri="{D42A27DB-BD31-4B8C-83A1-F6EECF244321}">
                <p14:modId xmlns="" xmlns:p14="http://schemas.microsoft.com/office/powerpoint/2010/main" val="1878585708"/>
              </p:ext>
            </p:extLst>
          </p:nvPr>
        </p:nvGraphicFramePr>
        <p:xfrm>
          <a:off x="0" y="1294606"/>
          <a:ext cx="9144000" cy="55633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9" name="矩形 8"/>
          <p:cNvSpPr/>
          <p:nvPr/>
        </p:nvSpPr>
        <p:spPr>
          <a:xfrm>
            <a:off x="350112" y="489025"/>
            <a:ext cx="848165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自選議題</a:t>
            </a:r>
            <a:r>
              <a:rPr lang="zh-TW" altLang="en-US" sz="40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：安全急救教育</a:t>
            </a:r>
            <a:r>
              <a:rPr lang="en-US" altLang="zh-TW" sz="40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—</a:t>
            </a:r>
            <a:r>
              <a:rPr lang="zh-TW" altLang="en-US" sz="40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物質環境</a:t>
            </a:r>
            <a:endParaRPr lang="en-US" altLang="zh-TW" sz="4000" b="1" dirty="0" smtClean="0">
              <a:solidFill>
                <a:srgbClr val="0000FF"/>
              </a:solidFill>
              <a:latin typeface="PMingLiU" panose="02020500000000000000" pitchFamily="18" charset="-120"/>
              <a:ea typeface="PMingLiU" panose="02020500000000000000" pitchFamily="18" charset="-120"/>
              <a:cs typeface="DFKai-SB"/>
              <a:sym typeface="DFKai-SB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47931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73509" cy="6858000"/>
          </a:xfrm>
          <a:prstGeom prst="rect">
            <a:avLst/>
          </a:prstGeom>
        </p:spPr>
      </p:pic>
      <p:sp>
        <p:nvSpPr>
          <p:cNvPr id="16" name="文字方塊 15"/>
          <p:cNvSpPr txBox="1"/>
          <p:nvPr/>
        </p:nvSpPr>
        <p:spPr>
          <a:xfrm>
            <a:off x="1908048" y="2871216"/>
            <a:ext cx="3291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</p:txBody>
      </p:sp>
      <p:sp>
        <p:nvSpPr>
          <p:cNvPr id="17" name="文字方塊 16"/>
          <p:cNvSpPr txBox="1"/>
          <p:nvPr/>
        </p:nvSpPr>
        <p:spPr>
          <a:xfrm>
            <a:off x="1908048" y="2871216"/>
            <a:ext cx="3602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</p:txBody>
      </p:sp>
      <p:sp>
        <p:nvSpPr>
          <p:cNvPr id="13" name="矩形 12"/>
          <p:cNvSpPr/>
          <p:nvPr/>
        </p:nvSpPr>
        <p:spPr>
          <a:xfrm>
            <a:off x="685800" y="1176318"/>
            <a:ext cx="7772400" cy="95410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zh-TW" altLang="zh-TW" sz="2800" dirty="0"/>
              <a:t>提供安全環境、玄關告示牌標示校園危險區域、逃生路線與避災場所。</a:t>
            </a:r>
            <a:endParaRPr lang="zh-TW" altLang="en-US" sz="2800" dirty="0"/>
          </a:p>
        </p:txBody>
      </p:sp>
      <p:graphicFrame>
        <p:nvGraphicFramePr>
          <p:cNvPr id="6" name="資料庫圖表 5">
            <a:extLst>
              <a:ext uri="{FF2B5EF4-FFF2-40B4-BE49-F238E27FC236}">
                <a16:creationId xmlns="" xmlns:a16="http://schemas.microsoft.com/office/drawing/2014/main" id="{3B8278BC-2521-4D8F-948F-6437D090F563}"/>
              </a:ext>
            </a:extLst>
          </p:cNvPr>
          <p:cNvGraphicFramePr/>
          <p:nvPr>
            <p:extLst>
              <p:ext uri="{D42A27DB-BD31-4B8C-83A1-F6EECF244321}">
                <p14:modId xmlns="" xmlns:p14="http://schemas.microsoft.com/office/powerpoint/2010/main" val="400738749"/>
              </p:ext>
            </p:extLst>
          </p:nvPr>
        </p:nvGraphicFramePr>
        <p:xfrm>
          <a:off x="29509" y="818753"/>
          <a:ext cx="9144000" cy="55633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9" name="矩形 8"/>
          <p:cNvSpPr/>
          <p:nvPr/>
        </p:nvSpPr>
        <p:spPr>
          <a:xfrm>
            <a:off x="350112" y="135082"/>
            <a:ext cx="848165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40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自選議題</a:t>
            </a:r>
            <a:r>
              <a:rPr lang="zh-TW" altLang="en-US" sz="40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：安全急救教育</a:t>
            </a:r>
            <a:r>
              <a:rPr lang="en-US" altLang="zh-TW" sz="40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—</a:t>
            </a:r>
            <a:r>
              <a:rPr lang="zh-TW" altLang="en-US" sz="40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物質環境</a:t>
            </a:r>
            <a:endParaRPr lang="en-US" altLang="zh-TW" sz="4000" b="1" dirty="0" smtClean="0">
              <a:solidFill>
                <a:srgbClr val="0000FF"/>
              </a:solidFill>
              <a:latin typeface="PMingLiU" panose="02020500000000000000" pitchFamily="18" charset="-120"/>
              <a:ea typeface="PMingLiU" panose="02020500000000000000" pitchFamily="18" charset="-120"/>
              <a:cs typeface="DFKai-SB"/>
              <a:sym typeface="DFKai-SB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02388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73509" cy="6858000"/>
          </a:xfrm>
          <a:prstGeom prst="rect">
            <a:avLst/>
          </a:prstGeom>
        </p:spPr>
      </p:pic>
      <p:sp>
        <p:nvSpPr>
          <p:cNvPr id="16" name="文字方塊 15"/>
          <p:cNvSpPr txBox="1"/>
          <p:nvPr/>
        </p:nvSpPr>
        <p:spPr>
          <a:xfrm>
            <a:off x="1908048" y="2871216"/>
            <a:ext cx="3291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新細明體" panose="02020500000000000000" pitchFamily="18" charset="-120"/>
              <a:cs typeface="+mn-cs"/>
            </a:endParaRPr>
          </a:p>
        </p:txBody>
      </p:sp>
      <p:sp>
        <p:nvSpPr>
          <p:cNvPr id="17" name="文字方塊 16"/>
          <p:cNvSpPr txBox="1"/>
          <p:nvPr/>
        </p:nvSpPr>
        <p:spPr>
          <a:xfrm>
            <a:off x="1908048" y="2871216"/>
            <a:ext cx="3602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新細明體" panose="02020500000000000000" pitchFamily="18" charset="-120"/>
              <a:cs typeface="+mn-cs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524317" y="796068"/>
            <a:ext cx="7772400" cy="954107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zh-TW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新細明體" panose="02020500000000000000" pitchFamily="18" charset="-120"/>
                <a:cs typeface="+mn-cs"/>
              </a:rPr>
              <a:t>提供安全環境、</a:t>
            </a:r>
            <a:r>
              <a:rPr kumimoji="0" lang="zh-TW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新細明體" panose="02020500000000000000" pitchFamily="18" charset="-120"/>
                <a:cs typeface="+mn-cs"/>
              </a:rPr>
              <a:t>提升師生的健康知識，防止與減少傳染病的發生</a:t>
            </a:r>
          </a:p>
        </p:txBody>
      </p:sp>
      <p:graphicFrame>
        <p:nvGraphicFramePr>
          <p:cNvPr id="6" name="資料庫圖表 5">
            <a:extLst>
              <a:ext uri="{FF2B5EF4-FFF2-40B4-BE49-F238E27FC236}">
                <a16:creationId xmlns="" xmlns:a16="http://schemas.microsoft.com/office/drawing/2014/main" id="{3B8278BC-2521-4D8F-948F-6437D090F563}"/>
              </a:ext>
            </a:extLst>
          </p:cNvPr>
          <p:cNvGraphicFramePr/>
          <p:nvPr>
            <p:extLst>
              <p:ext uri="{D42A27DB-BD31-4B8C-83A1-F6EECF244321}">
                <p14:modId xmlns="" xmlns:p14="http://schemas.microsoft.com/office/powerpoint/2010/main" val="2191460499"/>
              </p:ext>
            </p:extLst>
          </p:nvPr>
        </p:nvGraphicFramePr>
        <p:xfrm>
          <a:off x="0" y="1612939"/>
          <a:ext cx="9144000" cy="55633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9" name="文字方塊 8">
            <a:extLst>
              <a:ext uri="{FF2B5EF4-FFF2-40B4-BE49-F238E27FC236}">
                <a16:creationId xmlns="" xmlns:a16="http://schemas.microsoft.com/office/drawing/2014/main" id="{094E5332-C2D7-44E1-AC39-8969131BA77D}"/>
              </a:ext>
            </a:extLst>
          </p:cNvPr>
          <p:cNvSpPr txBox="1"/>
          <p:nvPr/>
        </p:nvSpPr>
        <p:spPr>
          <a:xfrm>
            <a:off x="0" y="109305"/>
            <a:ext cx="90178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b="1" dirty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自選議題</a:t>
            </a:r>
            <a:r>
              <a:rPr lang="zh-TW" altLang="en-US" sz="3600" b="1" dirty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：安全急救</a:t>
            </a:r>
            <a:r>
              <a:rPr lang="zh-TW" altLang="en-US" sz="36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教育</a:t>
            </a:r>
            <a:r>
              <a:rPr kumimoji="1" lang="en-US" altLang="zh-TW" sz="3600" b="1" dirty="0" smtClean="0">
                <a:solidFill>
                  <a:srgbClr val="0000FF"/>
                </a:solidFill>
                <a:latin typeface="Poor Richard" panose="02080502050505020702" pitchFamily="18" charset="0"/>
                <a:ea typeface="BiauKai"/>
                <a:cs typeface="BiauKai"/>
              </a:rPr>
              <a:t>~</a:t>
            </a:r>
            <a:r>
              <a:rPr kumimoji="1" lang="zh-TW" altLang="en-US" sz="3600" b="1" dirty="0" smtClean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健康物質環境</a:t>
            </a:r>
            <a:endParaRPr kumimoji="1" lang="en-US" altLang="zh-TW" sz="3600" b="1" dirty="0">
              <a:solidFill>
                <a:srgbClr val="0000FF"/>
              </a:solidFill>
              <a:latin typeface="BiauKai"/>
              <a:ea typeface="BiauKai"/>
              <a:cs typeface="BiauKa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9398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509" y="0"/>
            <a:ext cx="9173509" cy="6858000"/>
          </a:xfrm>
          <a:prstGeom prst="rect">
            <a:avLst/>
          </a:prstGeom>
        </p:spPr>
      </p:pic>
      <p:sp>
        <p:nvSpPr>
          <p:cNvPr id="55301" name="Rectangle 5"/>
          <p:cNvSpPr>
            <a:spLocks noChangeArrowheads="1"/>
          </p:cNvSpPr>
          <p:nvPr/>
        </p:nvSpPr>
        <p:spPr bwMode="auto">
          <a:xfrm>
            <a:off x="685800" y="593289"/>
            <a:ext cx="7642270" cy="1077218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en-US" altLang="zh-TW" sz="3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新細明體" pitchFamily="18" charset="-120"/>
                <a:cs typeface="新細明體" pitchFamily="18" charset="-120"/>
              </a:rPr>
              <a:t>CPR</a:t>
            </a:r>
            <a:r>
              <a:rPr kumimoji="1" lang="zh-TW" altLang="en-US" sz="3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新細明體" pitchFamily="18" charset="-120"/>
                <a:cs typeface="新細明體" pitchFamily="18" charset="-120"/>
              </a:rPr>
              <a:t>、哈姆立克法及使用</a:t>
            </a:r>
            <a:r>
              <a:rPr kumimoji="1" lang="en-US" altLang="zh-TW" sz="3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新細明體" pitchFamily="18" charset="-120"/>
                <a:cs typeface="新細明體" pitchFamily="18" charset="-120"/>
              </a:rPr>
              <a:t>AED</a:t>
            </a:r>
            <a:r>
              <a:rPr kumimoji="1" lang="zh-TW" altLang="en-US" sz="3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新細明體" pitchFamily="18" charset="-120"/>
                <a:cs typeface="新細明體" pitchFamily="18" charset="-120"/>
              </a:rPr>
              <a:t>學習活動</a:t>
            </a:r>
            <a:endParaRPr kumimoji="1" lang="en-US" altLang="zh-TW" sz="32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ea typeface="新細明體" pitchFamily="18" charset="-120"/>
              <a:cs typeface="新細明體" pitchFamily="18" charset="-12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1" lang="zh-TW" altLang="en-US" sz="3200" dirty="0">
                <a:solidFill>
                  <a:schemeClr val="bg1"/>
                </a:solidFill>
                <a:latin typeface="Arial" pitchFamily="34" charset="0"/>
                <a:ea typeface="新細明體" pitchFamily="18" charset="-120"/>
                <a:cs typeface="新細明體" pitchFamily="18" charset="-120"/>
              </a:rPr>
              <a:t>提升教師的急救能力</a:t>
            </a:r>
            <a:endParaRPr kumimoji="1" lang="zh-TW" altLang="en-US" sz="32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ea typeface="新細明體" pitchFamily="18" charset="-120"/>
              <a:cs typeface="新細明體" pitchFamily="18" charset="-120"/>
            </a:endParaRPr>
          </a:p>
        </p:txBody>
      </p:sp>
      <p:pic>
        <p:nvPicPr>
          <p:cNvPr id="9" name="圖片 8">
            <a:extLst>
              <a:ext uri="{FF2B5EF4-FFF2-40B4-BE49-F238E27FC236}">
                <a16:creationId xmlns="" xmlns:a16="http://schemas.microsoft.com/office/drawing/2014/main" id="{33E920EE-FB1D-4573-978C-448DE77977F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001" t="14425" r="2473" b="21373"/>
          <a:stretch/>
        </p:blipFill>
        <p:spPr>
          <a:xfrm>
            <a:off x="685800" y="1670507"/>
            <a:ext cx="7546157" cy="4588891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325648" y="0"/>
            <a:ext cx="89860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36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自選議題</a:t>
            </a:r>
            <a:r>
              <a:rPr lang="zh-TW" altLang="en-US" sz="36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：安全急救教育</a:t>
            </a:r>
            <a:endParaRPr lang="en-US" altLang="zh-TW" sz="3600" b="1" dirty="0" smtClean="0">
              <a:solidFill>
                <a:srgbClr val="0000FF"/>
              </a:solidFill>
              <a:latin typeface="PMingLiU" panose="02020500000000000000" pitchFamily="18" charset="-120"/>
              <a:ea typeface="PMingLiU" panose="02020500000000000000" pitchFamily="18" charset="-120"/>
              <a:cs typeface="DFKai-SB"/>
              <a:sym typeface="DFKai-SB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38084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9173509" cy="6858000"/>
          </a:xfrm>
          <a:prstGeom prst="rect">
            <a:avLst/>
          </a:prstGeom>
        </p:spPr>
      </p:pic>
      <p:sp>
        <p:nvSpPr>
          <p:cNvPr id="82945" name="Rectangle 1"/>
          <p:cNvSpPr>
            <a:spLocks noChangeArrowheads="1"/>
          </p:cNvSpPr>
          <p:nvPr/>
        </p:nvSpPr>
        <p:spPr bwMode="auto">
          <a:xfrm>
            <a:off x="242200" y="1207096"/>
            <a:ext cx="8216000" cy="830997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defTabSz="914400" fontAlgn="base">
              <a:spcBef>
                <a:spcPct val="0"/>
              </a:spcBef>
              <a:spcAft>
                <a:spcPct val="0"/>
              </a:spcAft>
            </a:pPr>
            <a:r>
              <a:rPr kumimoji="1" lang="zh-TW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ea"/>
                <a:cs typeface="標楷體" pitchFamily="65" charset="-120"/>
              </a:rPr>
              <a:t>自殺防治與交通安全</a:t>
            </a:r>
            <a:r>
              <a:rPr kumimoji="1" lang="zh-TW" altLang="en-US" sz="2400" dirty="0">
                <a:solidFill>
                  <a:schemeClr val="bg1"/>
                </a:solidFill>
                <a:latin typeface="+mn-ea"/>
                <a:cs typeface="標楷體" pitchFamily="65" charset="-120"/>
              </a:rPr>
              <a:t>保腦宣導，期使具有積極樂觀的態度以及遵守交通規則，保護自己尊重他人的生命</a:t>
            </a:r>
            <a:endParaRPr kumimoji="1" lang="zh-TW" altLang="en-US" sz="24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+mn-ea"/>
              <a:cs typeface="新細明體" pitchFamily="18" charset="-120"/>
            </a:endParaRPr>
          </a:p>
        </p:txBody>
      </p:sp>
      <p:pic>
        <p:nvPicPr>
          <p:cNvPr id="15" name="圖片 14">
            <a:extLst>
              <a:ext uri="{FF2B5EF4-FFF2-40B4-BE49-F238E27FC236}">
                <a16:creationId xmlns="" xmlns:a16="http://schemas.microsoft.com/office/drawing/2014/main" id="{3BD03023-A68A-4ADE-81F3-982125D664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935" y="4976763"/>
            <a:ext cx="3334515" cy="1881237"/>
          </a:xfrm>
          <a:prstGeom prst="rect">
            <a:avLst/>
          </a:prstGeom>
        </p:spPr>
      </p:pic>
      <p:pic>
        <p:nvPicPr>
          <p:cNvPr id="17" name="圖片 16">
            <a:extLst>
              <a:ext uri="{FF2B5EF4-FFF2-40B4-BE49-F238E27FC236}">
                <a16:creationId xmlns="" xmlns:a16="http://schemas.microsoft.com/office/drawing/2014/main" id="{026D95DF-3420-40D3-A3D9-4E90F1F89F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586" y="2281442"/>
            <a:ext cx="2894029" cy="2170522"/>
          </a:xfrm>
          <a:prstGeom prst="rect">
            <a:avLst/>
          </a:prstGeom>
        </p:spPr>
      </p:pic>
      <p:pic>
        <p:nvPicPr>
          <p:cNvPr id="19" name="圖片 18">
            <a:extLst>
              <a:ext uri="{FF2B5EF4-FFF2-40B4-BE49-F238E27FC236}">
                <a16:creationId xmlns="" xmlns:a16="http://schemas.microsoft.com/office/drawing/2014/main" id="{5C5F168B-C09C-4168-A4FD-F93A3C61391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8615" y="2281442"/>
            <a:ext cx="2894029" cy="2170522"/>
          </a:xfrm>
          <a:prstGeom prst="rect">
            <a:avLst/>
          </a:prstGeom>
        </p:spPr>
      </p:pic>
      <p:pic>
        <p:nvPicPr>
          <p:cNvPr id="21" name="圖片 20">
            <a:extLst>
              <a:ext uri="{FF2B5EF4-FFF2-40B4-BE49-F238E27FC236}">
                <a16:creationId xmlns="" xmlns:a16="http://schemas.microsoft.com/office/drawing/2014/main" id="{8F14AF37-747D-4644-8743-49EA8CBA662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5437828" y="3184283"/>
            <a:ext cx="4198534" cy="3148901"/>
          </a:xfrm>
          <a:prstGeom prst="rect">
            <a:avLst/>
          </a:prstGeom>
        </p:spPr>
      </p:pic>
      <p:pic>
        <p:nvPicPr>
          <p:cNvPr id="23" name="圖片 22">
            <a:extLst>
              <a:ext uri="{FF2B5EF4-FFF2-40B4-BE49-F238E27FC236}">
                <a16:creationId xmlns="" xmlns:a16="http://schemas.microsoft.com/office/drawing/2014/main" id="{B7BCFA0A-23D6-4A2C-BEDA-14D7088B189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5400000">
            <a:off x="3761978" y="4660886"/>
            <a:ext cx="2445502" cy="1955829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325648" y="323165"/>
            <a:ext cx="89860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36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自選議題</a:t>
            </a:r>
            <a:r>
              <a:rPr lang="zh-TW" altLang="en-US" sz="36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：安全急救教育</a:t>
            </a:r>
            <a:r>
              <a:rPr lang="en-US" altLang="zh-TW" sz="36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-</a:t>
            </a:r>
            <a:r>
              <a:rPr lang="zh-TW" altLang="en-US" sz="36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健康教學</a:t>
            </a:r>
            <a:endParaRPr lang="en-US" altLang="zh-TW" sz="3600" b="1" dirty="0" smtClean="0">
              <a:solidFill>
                <a:srgbClr val="0000FF"/>
              </a:solidFill>
              <a:latin typeface="PMingLiU" panose="02020500000000000000" pitchFamily="18" charset="-120"/>
              <a:ea typeface="PMingLiU" panose="02020500000000000000" pitchFamily="18" charset="-120"/>
              <a:cs typeface="DFKai-SB"/>
              <a:sym typeface="DFKai-SB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8437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9173509" cy="6858000"/>
          </a:xfrm>
          <a:prstGeom prst="rect">
            <a:avLst/>
          </a:prstGeom>
        </p:spPr>
      </p:pic>
      <p:sp>
        <p:nvSpPr>
          <p:cNvPr id="82945" name="Rectangle 1"/>
          <p:cNvSpPr>
            <a:spLocks noChangeArrowheads="1"/>
          </p:cNvSpPr>
          <p:nvPr/>
        </p:nvSpPr>
        <p:spPr bwMode="auto">
          <a:xfrm>
            <a:off x="533574" y="1014761"/>
            <a:ext cx="8432006" cy="523220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defTabSz="914400" fontAlgn="base">
              <a:spcBef>
                <a:spcPct val="0"/>
              </a:spcBef>
              <a:spcAft>
                <a:spcPct val="0"/>
              </a:spcAft>
            </a:pPr>
            <a:r>
              <a:rPr kumimoji="1" lang="zh-TW" altLang="en-US" sz="2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ea"/>
                <a:cs typeface="標楷體" pitchFamily="65" charset="-120"/>
              </a:rPr>
              <a:t>與衛生局合作聘請老師針對高年級進行毒品防制宣導</a:t>
            </a:r>
            <a:endParaRPr kumimoji="1" lang="zh-TW" altLang="en-US" sz="2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+mn-ea"/>
              <a:cs typeface="新細明體" pitchFamily="18" charset="-120"/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="" xmlns:a16="http://schemas.microsoft.com/office/drawing/2014/main" id="{5D092CB0-1E93-4ED0-8FF6-4CE12597638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456" t="9731" r="1909"/>
          <a:stretch/>
        </p:blipFill>
        <p:spPr>
          <a:xfrm>
            <a:off x="533574" y="1740023"/>
            <a:ext cx="7921850" cy="4814543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325648" y="323165"/>
            <a:ext cx="89860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36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自選議題</a:t>
            </a:r>
            <a:r>
              <a:rPr lang="zh-TW" altLang="en-US" sz="36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：安全急救教育</a:t>
            </a:r>
            <a:r>
              <a:rPr lang="en-US" altLang="zh-TW" sz="36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-</a:t>
            </a:r>
            <a:r>
              <a:rPr lang="zh-TW" altLang="en-US" sz="36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健康教學</a:t>
            </a:r>
            <a:endParaRPr lang="en-US" altLang="zh-TW" sz="3600" b="1" dirty="0" smtClean="0">
              <a:solidFill>
                <a:srgbClr val="0000FF"/>
              </a:solidFill>
              <a:latin typeface="PMingLiU" panose="02020500000000000000" pitchFamily="18" charset="-120"/>
              <a:ea typeface="PMingLiU" panose="02020500000000000000" pitchFamily="18" charset="-120"/>
              <a:cs typeface="DFKai-SB"/>
              <a:sym typeface="DFKai-SB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57053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509" y="0"/>
            <a:ext cx="9173509" cy="6858000"/>
          </a:xfrm>
          <a:prstGeom prst="rect">
            <a:avLst/>
          </a:prstGeom>
        </p:spPr>
      </p:pic>
      <p:sp>
        <p:nvSpPr>
          <p:cNvPr id="12" name="文字方塊 11"/>
          <p:cNvSpPr txBox="1"/>
          <p:nvPr/>
        </p:nvSpPr>
        <p:spPr>
          <a:xfrm>
            <a:off x="594975" y="1003028"/>
            <a:ext cx="7772400" cy="138499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kumimoji="1" lang="zh-TW" altLang="en-US" sz="2800" b="1" dirty="0" smtClean="0">
                <a:solidFill>
                  <a:schemeClr val="bg1"/>
                </a:solidFill>
                <a:latin typeface="+mn-ea"/>
                <a:cs typeface="BiauKai"/>
              </a:rPr>
              <a:t>平時處理傷病同學傷勢、疾病諮詢以及相關傳染病判別及衛教宣導；購置與更新健康中心設備，讓有需求的人能得到幫助</a:t>
            </a:r>
            <a:endParaRPr kumimoji="1" lang="en-US" altLang="zh-TW" sz="2800" b="1" dirty="0">
              <a:solidFill>
                <a:schemeClr val="bg1"/>
              </a:solidFill>
              <a:latin typeface="+mn-ea"/>
              <a:cs typeface="BiauKai"/>
            </a:endParaRPr>
          </a:p>
        </p:txBody>
      </p:sp>
      <p:pic>
        <p:nvPicPr>
          <p:cNvPr id="5" name="圖片 4" descr="添換急救設備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795" t="19254" r="1373" b="11744"/>
          <a:stretch/>
        </p:blipFill>
        <p:spPr>
          <a:xfrm>
            <a:off x="1371600" y="2392034"/>
            <a:ext cx="6459416" cy="3985846"/>
          </a:xfrm>
          <a:prstGeom prst="rect">
            <a:avLst/>
          </a:prstGeom>
        </p:spPr>
      </p:pic>
      <p:pic>
        <p:nvPicPr>
          <p:cNvPr id="6" name="圖片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8652" y="4239709"/>
            <a:ext cx="2561492" cy="1920253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594975" y="323165"/>
            <a:ext cx="89860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3600" b="1" dirty="0" smtClean="0">
                <a:solidFill>
                  <a:srgbClr val="0000FF"/>
                </a:solidFill>
                <a:latin typeface="DFKai-SB"/>
                <a:ea typeface="DFKai-SB"/>
                <a:cs typeface="DFKai-SB"/>
                <a:sym typeface="DFKai-SB"/>
              </a:rPr>
              <a:t>自選議題</a:t>
            </a:r>
            <a:r>
              <a:rPr lang="zh-TW" altLang="en-US" sz="36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：安全急救教育</a:t>
            </a:r>
            <a:r>
              <a:rPr lang="en-US" altLang="zh-TW" sz="36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---</a:t>
            </a:r>
            <a:r>
              <a:rPr lang="zh-TW" altLang="en-US" sz="3600" b="1" dirty="0" smtClean="0">
                <a:solidFill>
                  <a:srgbClr val="0000FF"/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FKai-SB"/>
                <a:sym typeface="DFKai-SB"/>
              </a:rPr>
              <a:t>健康服務</a:t>
            </a:r>
            <a:endParaRPr lang="en-US" altLang="zh-TW" sz="3600" b="1" dirty="0" smtClean="0">
              <a:solidFill>
                <a:srgbClr val="0000FF"/>
              </a:solidFill>
              <a:latin typeface="PMingLiU" panose="02020500000000000000" pitchFamily="18" charset="-120"/>
              <a:ea typeface="PMingLiU" panose="02020500000000000000" pitchFamily="18" charset="-120"/>
              <a:cs typeface="DFKai-SB"/>
              <a:sym typeface="DFKai-SB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71905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755" y="0"/>
            <a:ext cx="9173509" cy="6858000"/>
          </a:xfrm>
          <a:prstGeom prst="rect">
            <a:avLst/>
          </a:prstGeom>
        </p:spPr>
      </p:pic>
      <p:sp>
        <p:nvSpPr>
          <p:cNvPr id="12" name="文字方塊 11"/>
          <p:cNvSpPr txBox="1"/>
          <p:nvPr/>
        </p:nvSpPr>
        <p:spPr>
          <a:xfrm>
            <a:off x="685800" y="2130425"/>
            <a:ext cx="76981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執行成效分析</a:t>
            </a:r>
            <a:r>
              <a:rPr kumimoji="1" lang="en-US" altLang="zh-TW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~</a:t>
            </a:r>
            <a:r>
              <a:rPr kumimoji="1" lang="zh-TW" altLang="en-US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安全急救</a:t>
            </a:r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89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1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17279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755" y="0"/>
            <a:ext cx="9173509" cy="6858000"/>
          </a:xfrm>
          <a:prstGeom prst="rect">
            <a:avLst/>
          </a:prstGeom>
        </p:spPr>
      </p:pic>
      <p:sp>
        <p:nvSpPr>
          <p:cNvPr id="12" name="文字方塊 11"/>
          <p:cNvSpPr txBox="1"/>
          <p:nvPr/>
        </p:nvSpPr>
        <p:spPr>
          <a:xfrm>
            <a:off x="506027" y="107076"/>
            <a:ext cx="76981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4000" b="1" dirty="0">
                <a:solidFill>
                  <a:srgbClr val="0000FF"/>
                </a:solidFill>
                <a:latin typeface="標楷體" pitchFamily="65" charset="-120"/>
                <a:ea typeface="標楷體" pitchFamily="65" charset="-120"/>
                <a:cs typeface="BiauKai"/>
              </a:rPr>
              <a:t>執行成效分析</a:t>
            </a:r>
            <a:r>
              <a:rPr kumimoji="1" lang="en-US" altLang="zh-TW" sz="4000" b="1" dirty="0">
                <a:solidFill>
                  <a:srgbClr val="0000FF"/>
                </a:solidFill>
                <a:latin typeface="標楷體" pitchFamily="65" charset="-120"/>
                <a:ea typeface="標楷體" pitchFamily="65" charset="-120"/>
                <a:cs typeface="BiauKai"/>
              </a:rPr>
              <a:t>~</a:t>
            </a:r>
            <a:r>
              <a:rPr kumimoji="1" lang="zh-TW" altLang="en-US" sz="4000" b="1" dirty="0">
                <a:solidFill>
                  <a:srgbClr val="0000FF"/>
                </a:solidFill>
                <a:latin typeface="標楷體" pitchFamily="65" charset="-120"/>
                <a:ea typeface="標楷體" pitchFamily="65" charset="-120"/>
                <a:cs typeface="BiauKai"/>
              </a:rPr>
              <a:t>安全急救</a:t>
            </a:r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89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1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graphicFrame>
        <p:nvGraphicFramePr>
          <p:cNvPr id="13" name="表格 5">
            <a:extLst>
              <a:ext uri="{FF2B5EF4-FFF2-40B4-BE49-F238E27FC236}">
                <a16:creationId xmlns="" xmlns:a16="http://schemas.microsoft.com/office/drawing/2014/main" id="{65819847-AFB5-4CC0-A011-78A50B88BE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946045779"/>
              </p:ext>
            </p:extLst>
          </p:nvPr>
        </p:nvGraphicFramePr>
        <p:xfrm>
          <a:off x="895943" y="4648200"/>
          <a:ext cx="5838340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6000">
                  <a:extLst>
                    <a:ext uri="{9D8B030D-6E8A-4147-A177-3AD203B41FA5}">
                      <a16:colId xmlns="" xmlns:a16="http://schemas.microsoft.com/office/drawing/2014/main" val="3687673811"/>
                    </a:ext>
                  </a:extLst>
                </a:gridCol>
                <a:gridCol w="1205622">
                  <a:extLst>
                    <a:ext uri="{9D8B030D-6E8A-4147-A177-3AD203B41FA5}">
                      <a16:colId xmlns="" xmlns:a16="http://schemas.microsoft.com/office/drawing/2014/main" val="3608682118"/>
                    </a:ext>
                  </a:extLst>
                </a:gridCol>
                <a:gridCol w="1147165">
                  <a:extLst>
                    <a:ext uri="{9D8B030D-6E8A-4147-A177-3AD203B41FA5}">
                      <a16:colId xmlns="" xmlns:a16="http://schemas.microsoft.com/office/drawing/2014/main" val="1647291522"/>
                    </a:ext>
                  </a:extLst>
                </a:gridCol>
                <a:gridCol w="1109553">
                  <a:extLst>
                    <a:ext uri="{9D8B030D-6E8A-4147-A177-3AD203B41FA5}">
                      <a16:colId xmlns="" xmlns:a16="http://schemas.microsoft.com/office/drawing/2014/main" val="130383264"/>
                    </a:ext>
                  </a:extLst>
                </a:gridCol>
              </a:tblGrid>
              <a:tr h="410699">
                <a:tc>
                  <a:txBody>
                    <a:bodyPr/>
                    <a:lstStyle/>
                    <a:p>
                      <a:r>
                        <a:rPr lang="zh-TW" altLang="en-US" sz="2800" dirty="0" smtClean="0"/>
                        <a:t>截止統計月份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 smtClean="0"/>
                        <a:t>受傷人數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 smtClean="0"/>
                        <a:t>男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 smtClean="0"/>
                        <a:t>女</a:t>
                      </a:r>
                      <a:endParaRPr lang="zh-TW" altLang="en-US" sz="28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4819634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altLang="zh-TW" sz="2800" dirty="0" smtClean="0"/>
                        <a:t>-108.05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/>
                        <a:t>2469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/>
                        <a:t>1528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>
                          <a:solidFill>
                            <a:schemeClr val="tx1"/>
                          </a:solidFill>
                        </a:rPr>
                        <a:t>941</a:t>
                      </a:r>
                      <a:endParaRPr lang="zh-TW" altLang="en-US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3919282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altLang="zh-TW" sz="2800" dirty="0" smtClean="0"/>
                        <a:t>-109.05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/>
                        <a:t>2373</a:t>
                      </a:r>
                      <a:endParaRPr lang="zh-TW" altLang="en-US" sz="28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800" noProof="0" dirty="0" smtClean="0"/>
                        <a:t>1497</a:t>
                      </a:r>
                      <a:endParaRPr lang="zh-TW" altLang="en-US" sz="2800" noProof="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/>
                        <a:t>876</a:t>
                      </a:r>
                      <a:endParaRPr lang="zh-TW" altLang="en-US" sz="28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815427563"/>
                  </a:ext>
                </a:extLst>
              </a:tr>
            </a:tbl>
          </a:graphicData>
        </a:graphic>
      </p:graphicFrame>
      <p:sp>
        <p:nvSpPr>
          <p:cNvPr id="7" name="文字方塊 6"/>
          <p:cNvSpPr txBox="1"/>
          <p:nvPr/>
        </p:nvSpPr>
        <p:spPr>
          <a:xfrm>
            <a:off x="506027" y="3600450"/>
            <a:ext cx="8192496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zh-TW" altLang="en-US" sz="2800" dirty="0" smtClean="0"/>
              <a:t>從統計表上觀察截至</a:t>
            </a:r>
            <a:r>
              <a:rPr lang="en-US" altLang="zh-TW" sz="2800" dirty="0" smtClean="0"/>
              <a:t>109.05</a:t>
            </a:r>
            <a:r>
              <a:rPr lang="zh-TW" altLang="en-US" sz="2800" dirty="0" smtClean="0"/>
              <a:t>受傷總人數減少，不分性別都有進步，但女生的進步幅度多ㄧ些</a:t>
            </a:r>
            <a:endParaRPr lang="zh-TW" altLang="en-US" sz="2800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1495" y="801481"/>
            <a:ext cx="7792705" cy="2570369"/>
          </a:xfrm>
          <a:prstGeom prst="rect">
            <a:avLst/>
          </a:prstGeom>
        </p:spPr>
      </p:pic>
      <p:pic>
        <p:nvPicPr>
          <p:cNvPr id="8" name="圖片 7"/>
          <p:cNvPicPr>
            <a:picLocks noChangeAspect="1"/>
          </p:cNvPicPr>
          <p:nvPr/>
        </p:nvPicPr>
        <p:blipFill rotWithShape="1">
          <a:blip r:embed="rId6"/>
          <a:srcRect b="7146"/>
          <a:stretch/>
        </p:blipFill>
        <p:spPr>
          <a:xfrm>
            <a:off x="1025568" y="1610381"/>
            <a:ext cx="7358405" cy="194324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54112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813" y="-2931344"/>
            <a:ext cx="9144000" cy="9789344"/>
          </a:xfrm>
          <a:prstGeom prst="rect">
            <a:avLst/>
          </a:prstGeom>
        </p:spPr>
      </p:pic>
      <p:sp>
        <p:nvSpPr>
          <p:cNvPr id="12" name="文字方塊 11"/>
          <p:cNvSpPr txBox="1"/>
          <p:nvPr/>
        </p:nvSpPr>
        <p:spPr>
          <a:xfrm>
            <a:off x="506027" y="107076"/>
            <a:ext cx="76981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執行成效分析</a:t>
            </a:r>
            <a:r>
              <a:rPr kumimoji="1" lang="en-US" altLang="zh-TW" sz="5400" b="1" dirty="0" smtClean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~</a:t>
            </a:r>
            <a:r>
              <a:rPr kumimoji="1" lang="zh-TW" altLang="en-US" sz="5400" b="1" dirty="0" smtClean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安全</a:t>
            </a:r>
            <a:r>
              <a:rPr kumimoji="1" lang="zh-TW" altLang="en-US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急救</a:t>
            </a:r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89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6" name="圖片 5" descr="108學年學生傷病統計分析圖.pdf - Adobe Acrobat Pro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2228" t="20747" r="20681" b="11028"/>
          <a:stretch/>
        </p:blipFill>
        <p:spPr>
          <a:xfrm>
            <a:off x="170576" y="1107542"/>
            <a:ext cx="3880582" cy="5016132"/>
          </a:xfrm>
          <a:prstGeom prst="rect">
            <a:avLst/>
          </a:prstGeom>
        </p:spPr>
      </p:pic>
      <p:sp>
        <p:nvSpPr>
          <p:cNvPr id="10" name="笑臉 9"/>
          <p:cNvSpPr/>
          <p:nvPr/>
        </p:nvSpPr>
        <p:spPr>
          <a:xfrm>
            <a:off x="6771554" y="4738255"/>
            <a:ext cx="379227" cy="463137"/>
          </a:xfrm>
          <a:prstGeom prst="smileyFace">
            <a:avLst/>
          </a:prstGeom>
          <a:solidFill>
            <a:srgbClr val="00B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5" name="笑臉 24"/>
          <p:cNvSpPr/>
          <p:nvPr/>
        </p:nvSpPr>
        <p:spPr>
          <a:xfrm>
            <a:off x="5057297" y="1960325"/>
            <a:ext cx="379227" cy="463137"/>
          </a:xfrm>
          <a:prstGeom prst="smileyFace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 rotWithShape="1">
          <a:blip r:embed="rId6"/>
          <a:srcRect l="7160" r="2908"/>
          <a:stretch/>
        </p:blipFill>
        <p:spPr>
          <a:xfrm>
            <a:off x="4213540" y="1469085"/>
            <a:ext cx="4951778" cy="4928236"/>
          </a:xfrm>
          <a:prstGeom prst="rect">
            <a:avLst/>
          </a:prstGeom>
        </p:spPr>
      </p:pic>
      <p:sp>
        <p:nvSpPr>
          <p:cNvPr id="28" name="笑臉 27"/>
          <p:cNvSpPr/>
          <p:nvPr/>
        </p:nvSpPr>
        <p:spPr>
          <a:xfrm>
            <a:off x="5057297" y="1981561"/>
            <a:ext cx="306975" cy="369588"/>
          </a:xfrm>
          <a:prstGeom prst="smileyFace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9" name="笑臉 28"/>
          <p:cNvSpPr/>
          <p:nvPr/>
        </p:nvSpPr>
        <p:spPr>
          <a:xfrm>
            <a:off x="6339006" y="3413241"/>
            <a:ext cx="242204" cy="412170"/>
          </a:xfrm>
          <a:prstGeom prst="smileyFace">
            <a:avLst/>
          </a:prstGeom>
          <a:solidFill>
            <a:srgbClr val="00B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0" name="笑臉 29"/>
          <p:cNvSpPr/>
          <p:nvPr/>
        </p:nvSpPr>
        <p:spPr>
          <a:xfrm>
            <a:off x="7584948" y="3459795"/>
            <a:ext cx="289939" cy="389133"/>
          </a:xfrm>
          <a:prstGeom prst="smileyFace">
            <a:avLst/>
          </a:prstGeom>
          <a:solidFill>
            <a:srgbClr val="00B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1" name="笑臉 30"/>
          <p:cNvSpPr/>
          <p:nvPr/>
        </p:nvSpPr>
        <p:spPr>
          <a:xfrm>
            <a:off x="5313458" y="2836230"/>
            <a:ext cx="297633" cy="355985"/>
          </a:xfrm>
          <a:prstGeom prst="smileyFace">
            <a:avLst/>
          </a:prstGeom>
          <a:solidFill>
            <a:srgbClr val="00B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7" name="文字方塊 26"/>
          <p:cNvSpPr txBox="1"/>
          <p:nvPr/>
        </p:nvSpPr>
        <p:spPr>
          <a:xfrm>
            <a:off x="3158836" y="1006711"/>
            <a:ext cx="732893" cy="523220"/>
          </a:xfrm>
          <a:prstGeom prst="rect">
            <a:avLst/>
          </a:prstGeom>
          <a:solidFill>
            <a:schemeClr val="accent6"/>
          </a:solidFill>
        </p:spPr>
        <p:txBody>
          <a:bodyPr wrap="none" rtlCol="0">
            <a:spAutoFit/>
          </a:bodyPr>
          <a:lstStyle/>
          <a:p>
            <a:r>
              <a:rPr lang="en-US" altLang="zh-TW" sz="2800" dirty="0" smtClean="0"/>
              <a:t>108</a:t>
            </a:r>
            <a:endParaRPr lang="zh-TW" altLang="en-US" sz="2800" dirty="0"/>
          </a:p>
        </p:txBody>
      </p:sp>
      <p:sp>
        <p:nvSpPr>
          <p:cNvPr id="32" name="文字方塊 31"/>
          <p:cNvSpPr txBox="1"/>
          <p:nvPr/>
        </p:nvSpPr>
        <p:spPr>
          <a:xfrm>
            <a:off x="6103012" y="893035"/>
            <a:ext cx="858155" cy="523220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en-US" altLang="zh-TW" sz="2800" dirty="0" smtClean="0"/>
              <a:t>109</a:t>
            </a:r>
            <a:endParaRPr lang="zh-TW" altLang="en-US" sz="2800" dirty="0"/>
          </a:p>
        </p:txBody>
      </p:sp>
    </p:spTree>
    <p:extLst>
      <p:ext uri="{BB962C8B-B14F-4D97-AF65-F5344CB8AC3E}">
        <p14:creationId xmlns="" xmlns:p14="http://schemas.microsoft.com/office/powerpoint/2010/main" val="317279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509" y="-15333"/>
            <a:ext cx="9173509" cy="6858000"/>
          </a:xfrm>
          <a:prstGeom prst="rect">
            <a:avLst/>
          </a:prstGeom>
        </p:spPr>
      </p:pic>
      <p:sp>
        <p:nvSpPr>
          <p:cNvPr id="12" name="文字方塊 11"/>
          <p:cNvSpPr txBox="1"/>
          <p:nvPr/>
        </p:nvSpPr>
        <p:spPr>
          <a:xfrm>
            <a:off x="286449" y="81687"/>
            <a:ext cx="76981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執行成效</a:t>
            </a:r>
            <a:r>
              <a:rPr kumimoji="1" lang="zh-TW" altLang="en-US" sz="5400" b="1" dirty="0" smtClean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分析</a:t>
            </a:r>
            <a:endParaRPr kumimoji="1" lang="zh-TW" altLang="en-US" sz="5400" b="1" dirty="0">
              <a:solidFill>
                <a:srgbClr val="0000FF"/>
              </a:solidFill>
              <a:latin typeface="BiauKai"/>
              <a:ea typeface="BiauKai"/>
              <a:cs typeface="BiauKai"/>
            </a:endParaRPr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89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1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7" name="圖片 6" descr="108學年學生傷病統計分析(地點).pdf - Adobe Acrobat Pro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4052" t="16262" r="9831" b="2990"/>
          <a:stretch/>
        </p:blipFill>
        <p:spPr>
          <a:xfrm>
            <a:off x="0" y="1030407"/>
            <a:ext cx="4171119" cy="5827593"/>
          </a:xfrm>
          <a:prstGeom prst="rect">
            <a:avLst/>
          </a:prstGeom>
        </p:spPr>
      </p:pic>
      <p:sp>
        <p:nvSpPr>
          <p:cNvPr id="9" name="文字方塊 8"/>
          <p:cNvSpPr txBox="1"/>
          <p:nvPr/>
        </p:nvSpPr>
        <p:spPr>
          <a:xfrm>
            <a:off x="3158836" y="1120307"/>
            <a:ext cx="732893" cy="523220"/>
          </a:xfrm>
          <a:prstGeom prst="rect">
            <a:avLst/>
          </a:prstGeom>
          <a:solidFill>
            <a:schemeClr val="accent6"/>
          </a:solidFill>
        </p:spPr>
        <p:txBody>
          <a:bodyPr wrap="none" rtlCol="0">
            <a:spAutoFit/>
          </a:bodyPr>
          <a:lstStyle/>
          <a:p>
            <a:r>
              <a:rPr lang="en-US" altLang="zh-TW" sz="2800" dirty="0" smtClean="0"/>
              <a:t>108</a:t>
            </a:r>
            <a:endParaRPr lang="zh-TW" altLang="en-US" sz="2800" dirty="0"/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 rotWithShape="1">
          <a:blip r:embed="rId6"/>
          <a:srcRect l="11540" r="11880"/>
          <a:stretch/>
        </p:blipFill>
        <p:spPr>
          <a:xfrm>
            <a:off x="4258175" y="964526"/>
            <a:ext cx="4885825" cy="5843347"/>
          </a:xfrm>
          <a:prstGeom prst="rect">
            <a:avLst/>
          </a:prstGeom>
        </p:spPr>
      </p:pic>
      <p:sp>
        <p:nvSpPr>
          <p:cNvPr id="21" name="文字方塊 20"/>
          <p:cNvSpPr txBox="1"/>
          <p:nvPr/>
        </p:nvSpPr>
        <p:spPr>
          <a:xfrm>
            <a:off x="7966399" y="1120307"/>
            <a:ext cx="732893" cy="523220"/>
          </a:xfrm>
          <a:prstGeom prst="rect">
            <a:avLst/>
          </a:prstGeom>
          <a:solidFill>
            <a:schemeClr val="accent6"/>
          </a:solidFill>
        </p:spPr>
        <p:txBody>
          <a:bodyPr wrap="none" rtlCol="0">
            <a:spAutoFit/>
          </a:bodyPr>
          <a:lstStyle/>
          <a:p>
            <a:r>
              <a:rPr lang="en-US" altLang="zh-TW" sz="2800" dirty="0" smtClean="0"/>
              <a:t>109</a:t>
            </a:r>
            <a:endParaRPr lang="zh-TW" altLang="en-US" sz="2800" dirty="0"/>
          </a:p>
        </p:txBody>
      </p:sp>
      <p:sp>
        <p:nvSpPr>
          <p:cNvPr id="23" name="橢圓 22"/>
          <p:cNvSpPr/>
          <p:nvPr/>
        </p:nvSpPr>
        <p:spPr>
          <a:xfrm>
            <a:off x="8332846" y="2883228"/>
            <a:ext cx="610254" cy="813352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5" name="橢圓 24"/>
          <p:cNvSpPr/>
          <p:nvPr/>
        </p:nvSpPr>
        <p:spPr>
          <a:xfrm>
            <a:off x="5128981" y="3886200"/>
            <a:ext cx="610254" cy="813352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7" name="橢圓 26"/>
          <p:cNvSpPr/>
          <p:nvPr/>
        </p:nvSpPr>
        <p:spPr>
          <a:xfrm>
            <a:off x="7364347" y="4445274"/>
            <a:ext cx="408053" cy="61744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8" name="橢圓 27"/>
          <p:cNvSpPr/>
          <p:nvPr/>
        </p:nvSpPr>
        <p:spPr>
          <a:xfrm>
            <a:off x="6718725" y="4313198"/>
            <a:ext cx="408053" cy="61744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9" name="橢圓 18"/>
          <p:cNvSpPr/>
          <p:nvPr/>
        </p:nvSpPr>
        <p:spPr>
          <a:xfrm>
            <a:off x="4824838" y="1912633"/>
            <a:ext cx="408053" cy="61744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17279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37" y="0"/>
            <a:ext cx="9173509" cy="6858000"/>
          </a:xfrm>
          <a:prstGeom prst="rect">
            <a:avLst/>
          </a:prstGeom>
        </p:spPr>
      </p:pic>
      <p:sp>
        <p:nvSpPr>
          <p:cNvPr id="12" name="文字方塊 11"/>
          <p:cNvSpPr txBox="1"/>
          <p:nvPr/>
        </p:nvSpPr>
        <p:spPr>
          <a:xfrm>
            <a:off x="506027" y="107076"/>
            <a:ext cx="76981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執行成效分析</a:t>
            </a:r>
            <a:r>
              <a:rPr kumimoji="1" lang="en-US" altLang="zh-TW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~</a:t>
            </a:r>
            <a:r>
              <a:rPr kumimoji="1" lang="zh-TW" altLang="en-US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安全急救</a:t>
            </a:r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89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1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sp>
        <p:nvSpPr>
          <p:cNvPr id="8" name="文字方塊 7"/>
          <p:cNvSpPr txBox="1"/>
          <p:nvPr/>
        </p:nvSpPr>
        <p:spPr>
          <a:xfrm>
            <a:off x="1191986" y="1242163"/>
            <a:ext cx="938150" cy="523220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en-US" altLang="zh-TW" sz="2800" dirty="0" smtClean="0"/>
              <a:t>108</a:t>
            </a:r>
            <a:endParaRPr lang="zh-TW" altLang="en-US" sz="2800" dirty="0"/>
          </a:p>
        </p:txBody>
      </p:sp>
      <p:sp>
        <p:nvSpPr>
          <p:cNvPr id="9" name="文字方塊 8"/>
          <p:cNvSpPr txBox="1"/>
          <p:nvPr/>
        </p:nvSpPr>
        <p:spPr>
          <a:xfrm>
            <a:off x="5534230" y="1192309"/>
            <a:ext cx="858155" cy="523220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en-US" altLang="zh-TW" sz="2800" dirty="0" smtClean="0"/>
              <a:t>109</a:t>
            </a:r>
            <a:endParaRPr lang="zh-TW" altLang="en-US" sz="2800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 rotWithShape="1">
          <a:blip r:embed="rId5"/>
          <a:srcRect l="5840" r="12738" b="4146"/>
          <a:stretch/>
        </p:blipFill>
        <p:spPr>
          <a:xfrm>
            <a:off x="4515812" y="1868815"/>
            <a:ext cx="4443797" cy="4914816"/>
          </a:xfrm>
          <a:prstGeom prst="rect">
            <a:avLst/>
          </a:prstGeom>
        </p:spPr>
      </p:pic>
      <p:sp>
        <p:nvSpPr>
          <p:cNvPr id="18" name="橢圓 17"/>
          <p:cNvSpPr/>
          <p:nvPr/>
        </p:nvSpPr>
        <p:spPr>
          <a:xfrm>
            <a:off x="5264599" y="3382513"/>
            <a:ext cx="564633" cy="551691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>
              <a:noFill/>
            </a:endParaRPr>
          </a:p>
        </p:txBody>
      </p:sp>
      <p:sp>
        <p:nvSpPr>
          <p:cNvPr id="20" name="橢圓 19"/>
          <p:cNvSpPr/>
          <p:nvPr/>
        </p:nvSpPr>
        <p:spPr>
          <a:xfrm>
            <a:off x="4897266" y="2480624"/>
            <a:ext cx="564633" cy="551691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>
              <a:noFill/>
            </a:endParaRPr>
          </a:p>
        </p:txBody>
      </p:sp>
      <p:sp>
        <p:nvSpPr>
          <p:cNvPr id="21" name="橢圓 20"/>
          <p:cNvSpPr/>
          <p:nvPr/>
        </p:nvSpPr>
        <p:spPr>
          <a:xfrm>
            <a:off x="5963308" y="2503347"/>
            <a:ext cx="623982" cy="72418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>
              <a:noFill/>
            </a:endParaRP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 rotWithShape="1">
          <a:blip r:embed="rId6"/>
          <a:srcRect l="8247" r="13684"/>
          <a:stretch/>
        </p:blipFill>
        <p:spPr>
          <a:xfrm>
            <a:off x="-38779" y="2050261"/>
            <a:ext cx="4621673" cy="4914815"/>
          </a:xfrm>
          <a:prstGeom prst="rect">
            <a:avLst/>
          </a:prstGeom>
        </p:spPr>
      </p:pic>
      <p:sp>
        <p:nvSpPr>
          <p:cNvPr id="22" name="橢圓 21"/>
          <p:cNvSpPr/>
          <p:nvPr/>
        </p:nvSpPr>
        <p:spPr>
          <a:xfrm>
            <a:off x="8213232" y="2915789"/>
            <a:ext cx="564633" cy="551691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>
              <a:noFill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54112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755" y="0"/>
            <a:ext cx="9173509" cy="6858000"/>
          </a:xfrm>
          <a:prstGeom prst="rect">
            <a:avLst/>
          </a:prstGeom>
        </p:spPr>
      </p:pic>
      <p:sp>
        <p:nvSpPr>
          <p:cNvPr id="12" name="文字方塊 11"/>
          <p:cNvSpPr txBox="1"/>
          <p:nvPr/>
        </p:nvSpPr>
        <p:spPr>
          <a:xfrm>
            <a:off x="331917" y="57150"/>
            <a:ext cx="769817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4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執行成效分析</a:t>
            </a:r>
            <a:r>
              <a:rPr kumimoji="1" lang="en-US" altLang="zh-TW" sz="4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~</a:t>
            </a:r>
            <a:r>
              <a:rPr kumimoji="1" lang="zh-TW" altLang="en-US" sz="4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安全急救</a:t>
            </a:r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89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1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sp>
        <p:nvSpPr>
          <p:cNvPr id="5" name="文字方塊 4"/>
          <p:cNvSpPr txBox="1"/>
          <p:nvPr/>
        </p:nvSpPr>
        <p:spPr>
          <a:xfrm>
            <a:off x="99169" y="811968"/>
            <a:ext cx="8876879" cy="600164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受傷的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傷勢各有消長，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109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學年度在挫傷人數增加較多但在外科其他項目卻減少了約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60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人。</a:t>
            </a:r>
            <a:r>
              <a:rPr lang="en-US" altLang="zh-TW" sz="3200" b="1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[</a:t>
            </a:r>
            <a:r>
              <a:rPr lang="zh-TW" altLang="en-US" sz="3200" b="1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據校護表示</a:t>
            </a:r>
            <a:r>
              <a:rPr lang="zh-TW" altLang="en-US" sz="3200" b="1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外科其他</a:t>
            </a:r>
            <a:r>
              <a:rPr lang="zh-TW" altLang="en-US" sz="3200" b="1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項目登記的為</a:t>
            </a:r>
            <a:r>
              <a:rPr lang="en-US" altLang="zh-TW" sz="3200" b="1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“</a:t>
            </a:r>
            <a:r>
              <a:rPr lang="zh-TW" altLang="en-US" sz="3200" b="1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看不到傷勢的受傷了</a:t>
            </a:r>
            <a:r>
              <a:rPr lang="en-US" altLang="zh-TW" sz="3200" b="1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”]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受傷的場所以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運動場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和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樓梯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有增加人數為多，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遊戲器材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和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其他地方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受傷人數有減少。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[</a:t>
            </a:r>
            <a:r>
              <a:rPr lang="zh-TW" altLang="en-US" sz="3200" b="1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護理師表示</a:t>
            </a:r>
            <a:r>
              <a:rPr lang="zh-TW" altLang="en-US" sz="3200" b="1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其他地方</a:t>
            </a:r>
            <a:r>
              <a:rPr lang="zh-TW" altLang="en-US" sz="3200" b="1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代表</a:t>
            </a:r>
            <a:r>
              <a:rPr lang="en-US" altLang="zh-TW" sz="3200" b="1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“</a:t>
            </a:r>
            <a:r>
              <a:rPr lang="zh-TW" altLang="en-US" sz="3200" b="1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百</a:t>
            </a:r>
            <a:r>
              <a:rPr lang="zh-TW" altLang="en-US" sz="3200" b="1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鴿周邊紅磚道以及大</a:t>
            </a:r>
            <a:r>
              <a:rPr lang="zh-TW" altLang="en-US" sz="3200" b="1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草地</a:t>
            </a:r>
            <a:r>
              <a:rPr lang="en-US" altLang="zh-TW" sz="3200" b="1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”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]</a:t>
            </a:r>
          </a:p>
        </p:txBody>
      </p:sp>
    </p:spTree>
    <p:extLst>
      <p:ext uri="{BB962C8B-B14F-4D97-AF65-F5344CB8AC3E}">
        <p14:creationId xmlns="" xmlns:p14="http://schemas.microsoft.com/office/powerpoint/2010/main" val="257501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509" y="-249381"/>
            <a:ext cx="9173509" cy="6858000"/>
          </a:xfrm>
          <a:prstGeom prst="rect">
            <a:avLst/>
          </a:prstGeom>
        </p:spPr>
      </p:pic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89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1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sp>
        <p:nvSpPr>
          <p:cNvPr id="13" name="文字方塊 12"/>
          <p:cNvSpPr txBox="1"/>
          <p:nvPr/>
        </p:nvSpPr>
        <p:spPr>
          <a:xfrm>
            <a:off x="506027" y="107076"/>
            <a:ext cx="76981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執行成效分析</a:t>
            </a:r>
            <a:r>
              <a:rPr kumimoji="1" lang="en-US" altLang="zh-TW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~</a:t>
            </a:r>
            <a:r>
              <a:rPr kumimoji="1" lang="zh-TW" altLang="en-US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安全急救</a:t>
            </a:r>
          </a:p>
        </p:txBody>
      </p:sp>
      <p:sp>
        <p:nvSpPr>
          <p:cNvPr id="6" name="文字方塊 5"/>
          <p:cNvSpPr txBox="1"/>
          <p:nvPr/>
        </p:nvSpPr>
        <p:spPr>
          <a:xfrm>
            <a:off x="561109" y="1184404"/>
            <a:ext cx="7211291" cy="483209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lvl="0"/>
            <a:r>
              <a:rPr lang="zh-TW" altLang="en-US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從以上幾項分析</a:t>
            </a:r>
            <a:r>
              <a:rPr lang="zh-TW" altLang="en-US" sz="2800" b="1" dirty="0" smtClean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可知</a:t>
            </a:r>
            <a:r>
              <a:rPr lang="en-US" altLang="zh-TW" sz="2800" b="1" dirty="0" smtClean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endParaRPr lang="en-US" altLang="zh-TW" sz="2800" b="1" dirty="0">
              <a:solidFill>
                <a:prstClr val="black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/>
            <a:r>
              <a:rPr lang="en-US" altLang="zh-TW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(1.)</a:t>
            </a:r>
            <a:r>
              <a:rPr lang="zh-TW" altLang="en-US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防疫期真的影響我們行動的方向</a:t>
            </a:r>
            <a:r>
              <a:rPr lang="zh-TW" altLang="en-US" sz="2800" b="1" dirty="0" smtClean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b="1" u="sng" dirty="0" smtClean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樓梯和遊戲區</a:t>
            </a:r>
            <a:r>
              <a:rPr lang="zh-TW" altLang="en-US" sz="2800" b="1" dirty="0" smtClean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經常</a:t>
            </a:r>
            <a:r>
              <a:rPr lang="zh-TW" altLang="en-US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擁擠</a:t>
            </a:r>
            <a:r>
              <a:rPr lang="zh-TW" altLang="en-US" sz="2800" b="1" dirty="0" smtClean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，是造成學生的受傷場所；需要多加宣導並提醒。</a:t>
            </a:r>
            <a:endParaRPr lang="en-US" altLang="zh-TW" sz="2800" b="1" dirty="0">
              <a:solidFill>
                <a:prstClr val="black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/>
            <a:r>
              <a:rPr lang="en-US" altLang="zh-TW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(2.)</a:t>
            </a:r>
            <a:r>
              <a:rPr lang="zh-TW" altLang="en-US" sz="2800" b="1" dirty="0" smtClean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戶外活動受到</a:t>
            </a:r>
            <a:r>
              <a:rPr lang="zh-TW" altLang="en-US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青睞，人數一多受傷機會自然</a:t>
            </a:r>
            <a:r>
              <a:rPr lang="zh-TW" altLang="en-US" sz="2800" b="1" dirty="0" smtClean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提升，到戶外跑跳、追逐以及體能的訓練，扭傷腳踝</a:t>
            </a:r>
            <a:r>
              <a:rPr lang="en-US" altLang="zh-TW" sz="2800" b="1" dirty="0" smtClean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..</a:t>
            </a:r>
            <a:r>
              <a:rPr lang="zh-TW" altLang="en-US" sz="2800" b="1" dirty="0" smtClean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不足為奇。</a:t>
            </a:r>
            <a:endParaRPr lang="en-US" altLang="zh-TW" sz="2800" b="1" dirty="0">
              <a:solidFill>
                <a:prstClr val="black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/>
            <a:r>
              <a:rPr lang="en-US" altLang="zh-TW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(3.)</a:t>
            </a:r>
            <a:r>
              <a:rPr lang="zh-TW" altLang="en-US" sz="2800" b="1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學校新設一座大型探索遊戲區，學生仍在適應中，自然受傷者多，因為孩子總認為我可以</a:t>
            </a:r>
            <a:r>
              <a:rPr lang="zh-TW" altLang="en-US" sz="2800" b="1" dirty="0" smtClean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。所以師長的宣導及督促相當重要，校內也有糾察隊會在下課巡視校園安全</a:t>
            </a:r>
            <a:endParaRPr lang="zh-TW" altLang="en-US" sz="2800" b="1" dirty="0">
              <a:solidFill>
                <a:prstClr val="black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43376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509" y="0"/>
            <a:ext cx="9173509" cy="6858000"/>
          </a:xfrm>
          <a:prstGeom prst="rect">
            <a:avLst/>
          </a:prstGeom>
        </p:spPr>
      </p:pic>
      <p:sp>
        <p:nvSpPr>
          <p:cNvPr id="12" name="文字方塊 11"/>
          <p:cNvSpPr txBox="1"/>
          <p:nvPr/>
        </p:nvSpPr>
        <p:spPr>
          <a:xfrm>
            <a:off x="1371600" y="437276"/>
            <a:ext cx="6832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sz="54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其他議題執行成果</a:t>
            </a:r>
          </a:p>
        </p:txBody>
      </p:sp>
      <p:pic>
        <p:nvPicPr>
          <p:cNvPr id="35841" name="Picture 1" descr="K:\108健康促進資料填報109.5.17\108活動照片照片\口腔衛生宣導\DSC_1568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71601" y="1730265"/>
            <a:ext cx="1753738" cy="2155935"/>
          </a:xfrm>
          <a:prstGeom prst="rect">
            <a:avLst/>
          </a:prstGeom>
          <a:noFill/>
        </p:spPr>
      </p:pic>
      <p:sp>
        <p:nvSpPr>
          <p:cNvPr id="7" name="文字方塊 6"/>
          <p:cNvSpPr txBox="1"/>
          <p:nvPr/>
        </p:nvSpPr>
        <p:spPr>
          <a:xfrm>
            <a:off x="1658204" y="4024699"/>
            <a:ext cx="14671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sz="1200" b="1" dirty="0">
                <a:latin typeface="BiauKai"/>
                <a:ea typeface="BiauKai"/>
                <a:cs typeface="BiauKai"/>
              </a:rPr>
              <a:t>口腔衛生宣導</a:t>
            </a:r>
          </a:p>
        </p:txBody>
      </p:sp>
      <p:pic>
        <p:nvPicPr>
          <p:cNvPr id="35842" name="Picture 2" descr="K:\108健康促進資料填報109.5.17\108活動照片照片\兩性宣導\DSC_2500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696967" y="1730265"/>
            <a:ext cx="1799390" cy="2155935"/>
          </a:xfrm>
          <a:prstGeom prst="rect">
            <a:avLst/>
          </a:prstGeom>
          <a:noFill/>
        </p:spPr>
      </p:pic>
      <p:sp>
        <p:nvSpPr>
          <p:cNvPr id="9" name="文字方塊 8"/>
          <p:cNvSpPr txBox="1"/>
          <p:nvPr/>
        </p:nvSpPr>
        <p:spPr>
          <a:xfrm>
            <a:off x="4029223" y="4038599"/>
            <a:ext cx="11576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sz="1200" b="1" dirty="0">
                <a:latin typeface="BiauKai"/>
                <a:ea typeface="BiauKai"/>
                <a:cs typeface="BiauKai"/>
              </a:rPr>
              <a:t>兩性教育宣導</a:t>
            </a:r>
          </a:p>
        </p:txBody>
      </p:sp>
      <p:pic>
        <p:nvPicPr>
          <p:cNvPr id="35843" name="Picture 3" descr="K:\108健康促進資料填報109.5.17\108活動照片照片\菸害防制宣導\DSC_0032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04546" y="1730265"/>
            <a:ext cx="1899653" cy="2155935"/>
          </a:xfrm>
          <a:prstGeom prst="rect">
            <a:avLst/>
          </a:prstGeom>
          <a:noFill/>
        </p:spPr>
      </p:pic>
      <p:sp>
        <p:nvSpPr>
          <p:cNvPr id="11" name="文字方塊 10"/>
          <p:cNvSpPr txBox="1"/>
          <p:nvPr/>
        </p:nvSpPr>
        <p:spPr>
          <a:xfrm>
            <a:off x="6304545" y="4038599"/>
            <a:ext cx="189965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sz="1200" b="1" dirty="0">
                <a:latin typeface="BiauKai"/>
                <a:ea typeface="BiauKai"/>
                <a:cs typeface="BiauKai"/>
              </a:rPr>
              <a:t>菸害防制宣導</a:t>
            </a:r>
          </a:p>
        </p:txBody>
      </p:sp>
      <p:pic>
        <p:nvPicPr>
          <p:cNvPr id="35844" name="Picture 4" descr="K:\108健康促進資料填報109.5.17\108活動照片照片\環境教育戲劇\DSC_1626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371600" y="4315598"/>
            <a:ext cx="1466850" cy="1972955"/>
          </a:xfrm>
          <a:prstGeom prst="rect">
            <a:avLst/>
          </a:prstGeom>
          <a:noFill/>
        </p:spPr>
      </p:pic>
      <p:sp>
        <p:nvSpPr>
          <p:cNvPr id="13" name="文字方塊 12"/>
          <p:cNvSpPr txBox="1"/>
          <p:nvPr/>
        </p:nvSpPr>
        <p:spPr>
          <a:xfrm>
            <a:off x="1371316" y="6288553"/>
            <a:ext cx="14671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TW" altLang="en-US" sz="1200" b="1" dirty="0">
                <a:latin typeface="BiauKai"/>
                <a:ea typeface="BiauKai"/>
                <a:cs typeface="BiauKai"/>
              </a:rPr>
              <a:t>衛生教育宣導</a:t>
            </a:r>
          </a:p>
        </p:txBody>
      </p:sp>
      <p:pic>
        <p:nvPicPr>
          <p:cNvPr id="35845" name="Picture 5" descr="K:\108健康促進資料填報109.5.17\108活動照片照片\校外比賽\DSC_2301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696967" y="4315597"/>
            <a:ext cx="1799390" cy="1972955"/>
          </a:xfrm>
          <a:prstGeom prst="rect">
            <a:avLst/>
          </a:prstGeom>
          <a:noFill/>
        </p:spPr>
      </p:pic>
      <p:sp>
        <p:nvSpPr>
          <p:cNvPr id="15" name="矩形 14"/>
          <p:cNvSpPr/>
          <p:nvPr/>
        </p:nvSpPr>
        <p:spPr>
          <a:xfrm>
            <a:off x="3787169" y="6288553"/>
            <a:ext cx="139968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1" lang="zh-TW" altLang="en-US" sz="1200" dirty="0">
                <a:latin typeface="BiauKai"/>
                <a:ea typeface="BiauKai"/>
                <a:cs typeface="BiauKai"/>
              </a:rPr>
              <a:t>健康操比賽</a:t>
            </a:r>
          </a:p>
        </p:txBody>
      </p:sp>
      <p:pic>
        <p:nvPicPr>
          <p:cNvPr id="35846" name="Picture 6" descr="K:\108健康促進資料填報109.5.17\108活動照片照片\校外比賽\樂樂足球\1492950709436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344891" y="4315597"/>
            <a:ext cx="2152520" cy="1972955"/>
          </a:xfrm>
          <a:prstGeom prst="rect">
            <a:avLst/>
          </a:prstGeom>
          <a:noFill/>
        </p:spPr>
      </p:pic>
      <p:sp>
        <p:nvSpPr>
          <p:cNvPr id="17" name="矩形 16"/>
          <p:cNvSpPr/>
          <p:nvPr/>
        </p:nvSpPr>
        <p:spPr>
          <a:xfrm>
            <a:off x="6372715" y="6288552"/>
            <a:ext cx="139968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1" lang="zh-TW" altLang="en-US" sz="1200" dirty="0">
                <a:latin typeface="BiauKai"/>
                <a:ea typeface="BiauKai"/>
                <a:cs typeface="BiauKai"/>
              </a:rPr>
              <a:t>樂樂足球比賽</a:t>
            </a:r>
          </a:p>
        </p:txBody>
      </p:sp>
    </p:spTree>
    <p:extLst>
      <p:ext uri="{BB962C8B-B14F-4D97-AF65-F5344CB8AC3E}">
        <p14:creationId xmlns="" xmlns:p14="http://schemas.microsoft.com/office/powerpoint/2010/main" val="2723308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755" y="0"/>
            <a:ext cx="9173509" cy="6858000"/>
          </a:xfrm>
          <a:prstGeom prst="rect">
            <a:avLst/>
          </a:prstGeom>
        </p:spPr>
      </p:pic>
      <p:sp>
        <p:nvSpPr>
          <p:cNvPr id="12" name="文字方塊 11"/>
          <p:cNvSpPr txBox="1"/>
          <p:nvPr/>
        </p:nvSpPr>
        <p:spPr>
          <a:xfrm>
            <a:off x="685800" y="2130425"/>
            <a:ext cx="76981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5400" b="1" dirty="0" smtClean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成效與省思</a:t>
            </a:r>
            <a:endParaRPr kumimoji="1" lang="zh-TW" altLang="en-US" sz="5400" b="1" dirty="0">
              <a:solidFill>
                <a:srgbClr val="0000FF"/>
              </a:solidFill>
              <a:latin typeface="BiauKai"/>
              <a:ea typeface="BiauKai"/>
              <a:cs typeface="BiauKai"/>
            </a:endParaRPr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89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1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17279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456977" y="96345"/>
            <a:ext cx="817473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1" lang="zh-TW" altLang="en-US" sz="3600" b="1" dirty="0" smtClean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      </a:t>
            </a:r>
            <a:r>
              <a:rPr kumimoji="1" lang="en-US" altLang="zh-TW" sz="3600" b="1" dirty="0" smtClean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109</a:t>
            </a:r>
            <a:r>
              <a:rPr kumimoji="1" lang="zh-TW" altLang="en-US" sz="3600" b="1" dirty="0" smtClean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學年度之前後測數據</a:t>
            </a:r>
            <a:endParaRPr lang="zh-TW" altLang="en-US" sz="3600" dirty="0"/>
          </a:p>
        </p:txBody>
      </p:sp>
      <p:graphicFrame>
        <p:nvGraphicFramePr>
          <p:cNvPr id="6" name="表格 5"/>
          <p:cNvGraphicFramePr>
            <a:graphicFrameLocks noGrp="1"/>
          </p:cNvGraphicFramePr>
          <p:nvPr/>
        </p:nvGraphicFramePr>
        <p:xfrm>
          <a:off x="310896" y="790429"/>
          <a:ext cx="1474319" cy="5576380"/>
        </p:xfrm>
        <a:graphic>
          <a:graphicData uri="http://schemas.openxmlformats.org/drawingml/2006/table">
            <a:tbl>
              <a:tblPr/>
              <a:tblGrid>
                <a:gridCol w="523343"/>
                <a:gridCol w="475488"/>
                <a:gridCol w="475488"/>
              </a:tblGrid>
              <a:tr h="94058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altLang="en-US" sz="1200" b="1" kern="100" dirty="0" smtClean="0">
                          <a:latin typeface="標楷體" pitchFamily="65" charset="-120"/>
                          <a:ea typeface="標楷體" pitchFamily="65" charset="-120"/>
                          <a:cs typeface="Times New Roman"/>
                        </a:rPr>
                        <a:t>視力不良</a:t>
                      </a:r>
                      <a:r>
                        <a:rPr lang="zh-TW" altLang="en-US" sz="1200" b="1" dirty="0" smtClean="0">
                          <a:latin typeface="標楷體" pitchFamily="65" charset="-120"/>
                          <a:ea typeface="標楷體" pitchFamily="65" charset="-120"/>
                        </a:rPr>
                        <a:t>％統</a:t>
                      </a:r>
                      <a:r>
                        <a:rPr lang="zh-TW" altLang="en-US" sz="1200" b="1" dirty="0" smtClean="0"/>
                        <a:t>計表</a:t>
                      </a:r>
                      <a:endParaRPr lang="en-US" sz="1200" kern="100" dirty="0">
                        <a:latin typeface="標楷體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 dirty="0">
                          <a:latin typeface="標楷體"/>
                          <a:ea typeface="新細明體"/>
                          <a:cs typeface="Times New Roman"/>
                        </a:rPr>
                        <a:t>109</a:t>
                      </a:r>
                      <a:r>
                        <a:rPr lang="zh-TW" sz="1200" kern="100" dirty="0">
                          <a:latin typeface="Times New Roman"/>
                          <a:ea typeface="標楷體"/>
                          <a:cs typeface="Times New Roman"/>
                        </a:rPr>
                        <a:t>上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>
                          <a:latin typeface="標楷體"/>
                          <a:ea typeface="新細明體"/>
                          <a:cs typeface="Times New Roman"/>
                        </a:rPr>
                        <a:t>109</a:t>
                      </a:r>
                      <a:r>
                        <a:rPr lang="zh-TW" sz="1200" kern="100">
                          <a:latin typeface="Times New Roman"/>
                          <a:ea typeface="標楷體"/>
                          <a:cs typeface="Times New Roman"/>
                        </a:rPr>
                        <a:t>下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802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latin typeface="Times New Roman"/>
                          <a:ea typeface="標楷體"/>
                          <a:cs typeface="Times New Roman"/>
                        </a:rPr>
                        <a:t>一年級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 dirty="0">
                          <a:latin typeface="標楷體"/>
                          <a:ea typeface="新細明體"/>
                          <a:cs typeface="Times New Roman"/>
                        </a:rPr>
                        <a:t>16.5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 dirty="0">
                          <a:latin typeface="標楷體"/>
                          <a:ea typeface="新細明體"/>
                          <a:cs typeface="Times New Roman"/>
                        </a:rPr>
                        <a:t>29.6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</a:tr>
              <a:tr h="57802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latin typeface="Times New Roman"/>
                          <a:ea typeface="標楷體"/>
                          <a:cs typeface="Times New Roman"/>
                        </a:rPr>
                        <a:t>二年級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>
                          <a:latin typeface="標楷體"/>
                          <a:ea typeface="新細明體"/>
                          <a:cs typeface="Times New Roman"/>
                        </a:rPr>
                        <a:t>14.9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 dirty="0">
                          <a:latin typeface="標楷體"/>
                          <a:ea typeface="新細明體"/>
                          <a:cs typeface="Times New Roman"/>
                        </a:rPr>
                        <a:t>21.2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00"/>
                    </a:solidFill>
                  </a:tcPr>
                </a:tc>
              </a:tr>
              <a:tr h="57802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latin typeface="Times New Roman"/>
                          <a:ea typeface="標楷體"/>
                          <a:cs typeface="Times New Roman"/>
                        </a:rPr>
                        <a:t>三年級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>
                          <a:latin typeface="標楷體"/>
                          <a:ea typeface="新細明體"/>
                          <a:cs typeface="Times New Roman"/>
                        </a:rPr>
                        <a:t>36.3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 dirty="0">
                          <a:latin typeface="標楷體"/>
                          <a:ea typeface="新細明體"/>
                          <a:cs typeface="Times New Roman"/>
                        </a:rPr>
                        <a:t>45.2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</a:tr>
              <a:tr h="57802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latin typeface="Times New Roman"/>
                          <a:ea typeface="標楷體"/>
                          <a:cs typeface="Times New Roman"/>
                        </a:rPr>
                        <a:t>四年級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 dirty="0">
                          <a:latin typeface="標楷體"/>
                          <a:ea typeface="新細明體"/>
                          <a:cs typeface="Times New Roman"/>
                        </a:rPr>
                        <a:t>35.1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 dirty="0">
                          <a:latin typeface="標楷體"/>
                          <a:ea typeface="新細明體"/>
                          <a:cs typeface="Times New Roman"/>
                        </a:rPr>
                        <a:t>44.4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</a:tr>
              <a:tr h="68502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latin typeface="Times New Roman"/>
                          <a:ea typeface="標楷體"/>
                          <a:cs typeface="Times New Roman"/>
                        </a:rPr>
                        <a:t>五年級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 dirty="0">
                          <a:latin typeface="標楷體"/>
                          <a:ea typeface="新細明體"/>
                          <a:cs typeface="Times New Roman"/>
                        </a:rPr>
                        <a:t>41.8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>
                          <a:latin typeface="標楷體"/>
                          <a:ea typeface="新細明體"/>
                          <a:cs typeface="Times New Roman"/>
                        </a:rPr>
                        <a:t>48.5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</a:tr>
              <a:tr h="57802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latin typeface="Times New Roman"/>
                          <a:ea typeface="標楷體"/>
                          <a:cs typeface="Times New Roman"/>
                        </a:rPr>
                        <a:t>六年級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 dirty="0">
                          <a:latin typeface="標楷體"/>
                          <a:ea typeface="新細明體"/>
                          <a:cs typeface="Times New Roman"/>
                        </a:rPr>
                        <a:t>42.4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 dirty="0">
                          <a:latin typeface="標楷體"/>
                          <a:ea typeface="新細明體"/>
                          <a:cs typeface="Times New Roman"/>
                        </a:rPr>
                        <a:t>50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</a:tr>
              <a:tr h="36983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latin typeface="Times New Roman"/>
                          <a:ea typeface="標楷體"/>
                          <a:cs typeface="Times New Roman"/>
                        </a:rPr>
                        <a:t>全校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>
                          <a:latin typeface="標楷體"/>
                          <a:ea typeface="新細明體"/>
                          <a:cs typeface="Times New Roman"/>
                        </a:rPr>
                        <a:t>31.4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>
                          <a:latin typeface="標楷體"/>
                          <a:ea typeface="新細明體"/>
                          <a:cs typeface="Times New Roman"/>
                        </a:rPr>
                        <a:t>40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83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latin typeface="Times New Roman"/>
                          <a:ea typeface="標楷體"/>
                          <a:cs typeface="Times New Roman"/>
                        </a:rPr>
                        <a:t>惡化％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 dirty="0">
                          <a:latin typeface="標楷體"/>
                          <a:ea typeface="新細明體"/>
                          <a:cs typeface="Times New Roman"/>
                        </a:rPr>
                        <a:t>8.88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 dirty="0">
                          <a:latin typeface="標楷體"/>
                          <a:ea typeface="新細明體"/>
                          <a:cs typeface="Times New Roman"/>
                        </a:rPr>
                        <a:t>11.96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表格 10"/>
          <p:cNvGraphicFramePr>
            <a:graphicFrameLocks noGrp="1"/>
          </p:cNvGraphicFramePr>
          <p:nvPr/>
        </p:nvGraphicFramePr>
        <p:xfrm>
          <a:off x="2084832" y="858812"/>
          <a:ext cx="1516259" cy="5352417"/>
        </p:xfrm>
        <a:graphic>
          <a:graphicData uri="http://schemas.openxmlformats.org/drawingml/2006/table">
            <a:tbl>
              <a:tblPr/>
              <a:tblGrid>
                <a:gridCol w="580751"/>
                <a:gridCol w="396805"/>
                <a:gridCol w="538703"/>
              </a:tblGrid>
              <a:tr h="83853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1200" b="1" dirty="0" smtClean="0"/>
                        <a:t>體位過輕％統計表</a:t>
                      </a:r>
                      <a:endParaRPr lang="zh-TW" altLang="en-US" sz="1200" dirty="0" smtClean="0"/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 dirty="0">
                          <a:latin typeface="標楷體"/>
                          <a:ea typeface="新細明體"/>
                          <a:cs typeface="Times New Roman"/>
                        </a:rPr>
                        <a:t>109</a:t>
                      </a:r>
                      <a:r>
                        <a:rPr lang="zh-TW" sz="1200" kern="100" dirty="0">
                          <a:latin typeface="Times New Roman"/>
                          <a:ea typeface="標楷體"/>
                          <a:cs typeface="Times New Roman"/>
                        </a:rPr>
                        <a:t>上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latin typeface="標楷體"/>
                          <a:ea typeface="新細明體"/>
                          <a:cs typeface="Times New Roman"/>
                        </a:rPr>
                        <a:t>109</a:t>
                      </a:r>
                      <a:r>
                        <a:rPr lang="zh-TW" sz="1400" kern="100" dirty="0">
                          <a:latin typeface="Times New Roman"/>
                          <a:ea typeface="標楷體"/>
                          <a:cs typeface="Times New Roman"/>
                        </a:rPr>
                        <a:t>下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97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latin typeface="Times New Roman"/>
                          <a:ea typeface="標楷體"/>
                          <a:cs typeface="Times New Roman"/>
                        </a:rPr>
                        <a:t>一年級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>
                          <a:latin typeface="標楷體"/>
                          <a:ea typeface="新細明體"/>
                          <a:cs typeface="Times New Roman"/>
                        </a:rPr>
                        <a:t>5.0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kern="100" dirty="0">
                          <a:latin typeface="標楷體"/>
                          <a:ea typeface="新細明體"/>
                          <a:cs typeface="Times New Roman"/>
                        </a:rPr>
                        <a:t>4.9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</a:tr>
              <a:tr h="58697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latin typeface="Times New Roman"/>
                          <a:ea typeface="標楷體"/>
                          <a:cs typeface="Times New Roman"/>
                        </a:rPr>
                        <a:t>二年級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>
                          <a:latin typeface="標楷體"/>
                          <a:ea typeface="新細明體"/>
                          <a:cs typeface="Times New Roman"/>
                        </a:rPr>
                        <a:t>7.9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kern="100" dirty="0">
                          <a:latin typeface="標楷體"/>
                          <a:ea typeface="新細明體"/>
                          <a:cs typeface="Times New Roman"/>
                        </a:rPr>
                        <a:t>9.1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00"/>
                    </a:solidFill>
                  </a:tcPr>
                </a:tc>
              </a:tr>
              <a:tr h="58697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latin typeface="Times New Roman"/>
                          <a:ea typeface="標楷體"/>
                          <a:cs typeface="Times New Roman"/>
                        </a:rPr>
                        <a:t>三年級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>
                          <a:latin typeface="標楷體"/>
                          <a:ea typeface="新細明體"/>
                          <a:cs typeface="Times New Roman"/>
                        </a:rPr>
                        <a:t>11.3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kern="100" dirty="0">
                          <a:latin typeface="標楷體"/>
                          <a:ea typeface="新細明體"/>
                          <a:cs typeface="Times New Roman"/>
                        </a:rPr>
                        <a:t>8.9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</a:tr>
              <a:tr h="58697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latin typeface="Times New Roman"/>
                          <a:ea typeface="標楷體"/>
                          <a:cs typeface="Times New Roman"/>
                        </a:rPr>
                        <a:t>四年級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>
                          <a:latin typeface="標楷體"/>
                          <a:ea typeface="新細明體"/>
                          <a:cs typeface="Times New Roman"/>
                        </a:rPr>
                        <a:t>14.3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kern="100" dirty="0">
                          <a:latin typeface="標楷體"/>
                          <a:ea typeface="新細明體"/>
                          <a:cs typeface="Times New Roman"/>
                        </a:rPr>
                        <a:t>9.9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</a:tr>
              <a:tr h="65162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latin typeface="Times New Roman"/>
                          <a:ea typeface="標楷體"/>
                          <a:cs typeface="Times New Roman"/>
                        </a:rPr>
                        <a:t>五年級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>
                          <a:latin typeface="標楷體"/>
                          <a:ea typeface="新細明體"/>
                          <a:cs typeface="Times New Roman"/>
                        </a:rPr>
                        <a:t>9.2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kern="100" dirty="0">
                          <a:latin typeface="標楷體"/>
                          <a:ea typeface="新細明體"/>
                          <a:cs typeface="Times New Roman"/>
                        </a:rPr>
                        <a:t>7.1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</a:tr>
              <a:tr h="6891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latin typeface="Times New Roman"/>
                          <a:ea typeface="標楷體"/>
                          <a:cs typeface="Times New Roman"/>
                        </a:rPr>
                        <a:t>六年級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>
                          <a:latin typeface="標楷體"/>
                          <a:ea typeface="新細明體"/>
                          <a:cs typeface="Times New Roman"/>
                        </a:rPr>
                        <a:t>12.9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kern="100" dirty="0">
                          <a:latin typeface="標楷體"/>
                          <a:ea typeface="新細明體"/>
                          <a:cs typeface="Times New Roman"/>
                        </a:rPr>
                        <a:t>9.5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</a:tr>
              <a:tr h="74938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latin typeface="Times New Roman"/>
                          <a:ea typeface="標楷體"/>
                          <a:cs typeface="Times New Roman"/>
                        </a:rPr>
                        <a:t>國小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latin typeface="Times New Roman"/>
                          <a:ea typeface="標楷體"/>
                          <a:cs typeface="Times New Roman"/>
                        </a:rPr>
                        <a:t>平均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latin typeface="標楷體"/>
                          <a:ea typeface="新細明體"/>
                          <a:cs typeface="Times New Roman"/>
                        </a:rPr>
                        <a:t>10.1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kern="100" dirty="0">
                          <a:latin typeface="標楷體"/>
                          <a:ea typeface="新細明體"/>
                          <a:cs typeface="Times New Roman"/>
                        </a:rPr>
                        <a:t>8.3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3" name="表格 12"/>
          <p:cNvGraphicFramePr>
            <a:graphicFrameLocks noGrp="1"/>
          </p:cNvGraphicFramePr>
          <p:nvPr/>
        </p:nvGraphicFramePr>
        <p:xfrm>
          <a:off x="3767730" y="858811"/>
          <a:ext cx="1601470" cy="5326275"/>
        </p:xfrm>
        <a:graphic>
          <a:graphicData uri="http://schemas.openxmlformats.org/drawingml/2006/table">
            <a:tbl>
              <a:tblPr/>
              <a:tblGrid>
                <a:gridCol w="533400"/>
                <a:gridCol w="534035"/>
                <a:gridCol w="534035"/>
              </a:tblGrid>
              <a:tr h="89096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altLang="en-US" sz="1200" b="1" dirty="0" smtClean="0"/>
                        <a:t>體位適中％統計表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latin typeface="標楷體"/>
                          <a:ea typeface="新細明體"/>
                          <a:cs typeface="Times New Roman"/>
                        </a:rPr>
                        <a:t>109</a:t>
                      </a:r>
                      <a:r>
                        <a:rPr lang="zh-TW" sz="1400" kern="100" dirty="0">
                          <a:latin typeface="Times New Roman"/>
                          <a:ea typeface="標楷體"/>
                          <a:cs typeface="Times New Roman"/>
                        </a:rPr>
                        <a:t>上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kern="100">
                          <a:latin typeface="標楷體"/>
                          <a:ea typeface="新細明體"/>
                          <a:cs typeface="Times New Roman"/>
                        </a:rPr>
                        <a:t>109</a:t>
                      </a:r>
                      <a:r>
                        <a:rPr lang="zh-TW" sz="1400" kern="100">
                          <a:latin typeface="Times New Roman"/>
                          <a:ea typeface="標楷體"/>
                          <a:cs typeface="Times New Roman"/>
                        </a:rPr>
                        <a:t>下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960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latin typeface="Times New Roman"/>
                          <a:ea typeface="標楷體"/>
                          <a:cs typeface="Times New Roman"/>
                        </a:rPr>
                        <a:t>一年級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kern="100">
                          <a:latin typeface="標楷體"/>
                          <a:ea typeface="新細明體"/>
                          <a:cs typeface="Times New Roman"/>
                        </a:rPr>
                        <a:t>66.3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kern="100">
                          <a:latin typeface="標楷體"/>
                          <a:ea typeface="新細明體"/>
                          <a:cs typeface="Times New Roman"/>
                        </a:rPr>
                        <a:t>72.0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</a:tr>
              <a:tr h="58009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latin typeface="Times New Roman"/>
                          <a:ea typeface="標楷體"/>
                          <a:cs typeface="Times New Roman"/>
                        </a:rPr>
                        <a:t>二年級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kern="100">
                          <a:latin typeface="標楷體"/>
                          <a:ea typeface="新細明體"/>
                          <a:cs typeface="Times New Roman"/>
                        </a:rPr>
                        <a:t>65.3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kern="100">
                          <a:latin typeface="標楷體"/>
                          <a:ea typeface="新細明體"/>
                          <a:cs typeface="Times New Roman"/>
                        </a:rPr>
                        <a:t>61.6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00"/>
                    </a:solidFill>
                  </a:tcPr>
                </a:tc>
              </a:tr>
              <a:tr h="62209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latin typeface="Times New Roman"/>
                          <a:ea typeface="標楷體"/>
                          <a:cs typeface="Times New Roman"/>
                        </a:rPr>
                        <a:t>三年級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kern="100">
                          <a:latin typeface="標楷體"/>
                          <a:ea typeface="新細明體"/>
                          <a:cs typeface="Times New Roman"/>
                        </a:rPr>
                        <a:t>66.1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kern="100">
                          <a:latin typeface="標楷體"/>
                          <a:ea typeface="新細明體"/>
                          <a:cs typeface="Times New Roman"/>
                        </a:rPr>
                        <a:t>64.5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</a:tr>
              <a:tr h="61842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latin typeface="Times New Roman"/>
                          <a:ea typeface="標楷體"/>
                          <a:cs typeface="Times New Roman"/>
                        </a:rPr>
                        <a:t>四年級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kern="100">
                          <a:latin typeface="標楷體"/>
                          <a:ea typeface="新細明體"/>
                          <a:cs typeface="Times New Roman"/>
                        </a:rPr>
                        <a:t>53.2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kern="100">
                          <a:latin typeface="標楷體"/>
                          <a:ea typeface="新細明體"/>
                          <a:cs typeface="Times New Roman"/>
                        </a:rPr>
                        <a:t>59.3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</a:tr>
              <a:tr h="64133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latin typeface="Times New Roman"/>
                          <a:ea typeface="標楷體"/>
                          <a:cs typeface="Times New Roman"/>
                        </a:rPr>
                        <a:t>五年級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kern="100">
                          <a:latin typeface="標楷體"/>
                          <a:ea typeface="新細明體"/>
                          <a:cs typeface="Times New Roman"/>
                        </a:rPr>
                        <a:t>61.6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kern="100">
                          <a:latin typeface="標楷體"/>
                          <a:ea typeface="新細明體"/>
                          <a:cs typeface="Times New Roman"/>
                        </a:rPr>
                        <a:t>61.6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</a:tr>
              <a:tr h="68960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latin typeface="Times New Roman"/>
                          <a:ea typeface="標楷體"/>
                          <a:cs typeface="Times New Roman"/>
                        </a:rPr>
                        <a:t>六年級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kern="100">
                          <a:latin typeface="標楷體"/>
                          <a:ea typeface="新細明體"/>
                          <a:cs typeface="Times New Roman"/>
                        </a:rPr>
                        <a:t>57.6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kern="100">
                          <a:latin typeface="標楷體"/>
                          <a:ea typeface="新細明體"/>
                          <a:cs typeface="Times New Roman"/>
                        </a:rPr>
                        <a:t>63.1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</a:tr>
              <a:tr h="59416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 dirty="0">
                          <a:latin typeface="Times New Roman"/>
                          <a:ea typeface="標楷體"/>
                          <a:cs typeface="Times New Roman"/>
                        </a:rPr>
                        <a:t>平均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kern="100">
                          <a:latin typeface="標楷體"/>
                          <a:ea typeface="新細明體"/>
                          <a:cs typeface="Times New Roman"/>
                        </a:rPr>
                        <a:t>62.1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kern="100" dirty="0">
                          <a:latin typeface="標楷體"/>
                          <a:ea typeface="新細明體"/>
                          <a:cs typeface="Times New Roman"/>
                        </a:rPr>
                        <a:t>63.6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6" name="表格 15"/>
          <p:cNvGraphicFramePr>
            <a:graphicFrameLocks noGrp="1"/>
          </p:cNvGraphicFramePr>
          <p:nvPr/>
        </p:nvGraphicFramePr>
        <p:xfrm>
          <a:off x="5506360" y="858812"/>
          <a:ext cx="1586865" cy="5296991"/>
        </p:xfrm>
        <a:graphic>
          <a:graphicData uri="http://schemas.openxmlformats.org/drawingml/2006/table">
            <a:tbl>
              <a:tblPr/>
              <a:tblGrid>
                <a:gridCol w="528955"/>
                <a:gridCol w="528955"/>
                <a:gridCol w="528955"/>
              </a:tblGrid>
              <a:tr h="89683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altLang="en-US" sz="1200" b="1" dirty="0" smtClean="0"/>
                        <a:t>體位過重％統計表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 dirty="0">
                          <a:latin typeface="標楷體"/>
                          <a:ea typeface="新細明體"/>
                          <a:cs typeface="Times New Roman"/>
                        </a:rPr>
                        <a:t>109</a:t>
                      </a:r>
                      <a:r>
                        <a:rPr lang="zh-TW" sz="1200" kern="100" dirty="0">
                          <a:latin typeface="Times New Roman"/>
                          <a:ea typeface="標楷體"/>
                          <a:cs typeface="Times New Roman"/>
                        </a:rPr>
                        <a:t>上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 dirty="0">
                          <a:latin typeface="標楷體"/>
                          <a:ea typeface="新細明體"/>
                          <a:cs typeface="Times New Roman"/>
                        </a:rPr>
                        <a:t>109</a:t>
                      </a:r>
                      <a:r>
                        <a:rPr lang="zh-TW" sz="1200" kern="100" dirty="0">
                          <a:latin typeface="Times New Roman"/>
                          <a:ea typeface="標楷體"/>
                          <a:cs typeface="Times New Roman"/>
                        </a:rPr>
                        <a:t>下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23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>
                          <a:latin typeface="Times New Roman"/>
                          <a:ea typeface="標楷體"/>
                          <a:cs typeface="Times New Roman"/>
                        </a:rPr>
                        <a:t>一年級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53975" algn="l"/>
                        </a:tabLst>
                      </a:pPr>
                      <a:r>
                        <a:rPr lang="en-US" sz="1200" b="1" kern="100" dirty="0">
                          <a:latin typeface="標楷體"/>
                          <a:ea typeface="新細明體"/>
                          <a:cs typeface="Times New Roman"/>
                        </a:rPr>
                        <a:t>13.8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latin typeface="標楷體"/>
                          <a:ea typeface="新細明體"/>
                          <a:cs typeface="Times New Roman"/>
                        </a:rPr>
                        <a:t>14.6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</a:tr>
              <a:tr h="63745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>
                          <a:latin typeface="Times New Roman"/>
                          <a:ea typeface="標楷體"/>
                          <a:cs typeface="Times New Roman"/>
                        </a:rPr>
                        <a:t>二年級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latin typeface="標楷體"/>
                          <a:ea typeface="新細明體"/>
                          <a:cs typeface="Times New Roman"/>
                        </a:rPr>
                        <a:t>8.9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latin typeface="標楷體"/>
                          <a:ea typeface="新細明體"/>
                          <a:cs typeface="Times New Roman"/>
                        </a:rPr>
                        <a:t>13.1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6623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>
                          <a:latin typeface="Times New Roman"/>
                          <a:ea typeface="標楷體"/>
                          <a:cs typeface="Times New Roman"/>
                        </a:rPr>
                        <a:t>三年級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>
                          <a:latin typeface="標楷體"/>
                          <a:ea typeface="新細明體"/>
                          <a:cs typeface="Times New Roman"/>
                        </a:rPr>
                        <a:t>14.5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latin typeface="標楷體"/>
                          <a:ea typeface="新細明體"/>
                          <a:cs typeface="Times New Roman"/>
                        </a:rPr>
                        <a:t>13.7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</a:tr>
              <a:tr h="55315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>
                          <a:latin typeface="Times New Roman"/>
                          <a:ea typeface="標楷體"/>
                          <a:cs typeface="Times New Roman"/>
                        </a:rPr>
                        <a:t>四年級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>
                          <a:latin typeface="標楷體"/>
                          <a:ea typeface="新細明體"/>
                          <a:cs typeface="Times New Roman"/>
                        </a:rPr>
                        <a:t>10.4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latin typeface="標楷體"/>
                          <a:ea typeface="新細明體"/>
                          <a:cs typeface="Times New Roman"/>
                        </a:rPr>
                        <a:t>8.6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</a:tr>
              <a:tr h="6623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>
                          <a:latin typeface="Times New Roman"/>
                          <a:ea typeface="標楷體"/>
                          <a:cs typeface="Times New Roman"/>
                        </a:rPr>
                        <a:t>五年級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>
                          <a:latin typeface="標楷體"/>
                          <a:ea typeface="新細明體"/>
                          <a:cs typeface="Times New Roman"/>
                        </a:rPr>
                        <a:t>12.2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latin typeface="標楷體"/>
                          <a:ea typeface="新細明體"/>
                          <a:cs typeface="Times New Roman"/>
                        </a:rPr>
                        <a:t>12.1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</a:tr>
              <a:tr h="6623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latin typeface="Times New Roman"/>
                          <a:ea typeface="標楷體"/>
                          <a:cs typeface="Times New Roman"/>
                        </a:rPr>
                        <a:t>六年級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>
                          <a:latin typeface="標楷體"/>
                          <a:ea typeface="新細明體"/>
                          <a:cs typeface="Times New Roman"/>
                        </a:rPr>
                        <a:t>18.8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latin typeface="標楷體"/>
                          <a:ea typeface="新細明體"/>
                          <a:cs typeface="Times New Roman"/>
                        </a:rPr>
                        <a:t>8.3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</a:tr>
              <a:tr h="56022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latin typeface="Times New Roman"/>
                          <a:ea typeface="標楷體"/>
                          <a:cs typeface="Times New Roman"/>
                        </a:rPr>
                        <a:t>國小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latin typeface="Times New Roman"/>
                          <a:ea typeface="標楷體"/>
                          <a:cs typeface="Times New Roman"/>
                        </a:rPr>
                        <a:t>平均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>
                          <a:latin typeface="標楷體"/>
                          <a:ea typeface="新細明體"/>
                          <a:cs typeface="Times New Roman"/>
                        </a:rPr>
                        <a:t>11.9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latin typeface="標楷體"/>
                          <a:ea typeface="新細明體"/>
                          <a:cs typeface="Times New Roman"/>
                        </a:rPr>
                        <a:t>12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7294393" y="858812"/>
          <a:ext cx="1594485" cy="5324407"/>
        </p:xfrm>
        <a:graphic>
          <a:graphicData uri="http://schemas.openxmlformats.org/drawingml/2006/table">
            <a:tbl>
              <a:tblPr/>
              <a:tblGrid>
                <a:gridCol w="531495"/>
                <a:gridCol w="531495"/>
                <a:gridCol w="531495"/>
              </a:tblGrid>
              <a:tr h="88698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1200" b="1" dirty="0" smtClean="0"/>
                        <a:t>體位超重％統計表</a:t>
                      </a:r>
                      <a:endParaRPr lang="zh-TW" altLang="en-US" sz="1200" kern="100" dirty="0" smtClean="0">
                        <a:latin typeface="Times New Roman"/>
                        <a:ea typeface="+mn-ea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 dirty="0">
                          <a:latin typeface="標楷體"/>
                          <a:ea typeface="新細明體"/>
                          <a:cs typeface="Times New Roman"/>
                        </a:rPr>
                        <a:t>109</a:t>
                      </a:r>
                      <a:r>
                        <a:rPr lang="zh-TW" sz="1200" kern="100" dirty="0">
                          <a:latin typeface="Times New Roman"/>
                          <a:ea typeface="標楷體"/>
                          <a:cs typeface="Times New Roman"/>
                        </a:rPr>
                        <a:t>上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kern="100" dirty="0">
                          <a:latin typeface="標楷體"/>
                          <a:ea typeface="新細明體"/>
                          <a:cs typeface="Times New Roman"/>
                        </a:rPr>
                        <a:t>109</a:t>
                      </a:r>
                      <a:r>
                        <a:rPr lang="zh-TW" sz="1200" kern="100" dirty="0">
                          <a:latin typeface="Times New Roman"/>
                          <a:ea typeface="標楷體"/>
                          <a:cs typeface="Times New Roman"/>
                        </a:rPr>
                        <a:t>下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966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latin typeface="Times New Roman"/>
                          <a:ea typeface="標楷體"/>
                          <a:cs typeface="Times New Roman"/>
                        </a:rPr>
                        <a:t>一年級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>
                          <a:latin typeface="標楷體"/>
                          <a:ea typeface="新細明體"/>
                          <a:cs typeface="Times New Roman"/>
                        </a:rPr>
                        <a:t>15.0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latin typeface="標楷體"/>
                          <a:ea typeface="新細明體"/>
                          <a:cs typeface="Times New Roman"/>
                        </a:rPr>
                        <a:t>8.5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</a:tr>
              <a:tr h="58536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latin typeface="Times New Roman"/>
                          <a:ea typeface="標楷體"/>
                          <a:cs typeface="Times New Roman"/>
                        </a:rPr>
                        <a:t>二年級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latin typeface="標楷體"/>
                          <a:ea typeface="新細明體"/>
                          <a:cs typeface="Times New Roman"/>
                        </a:rPr>
                        <a:t>17.8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latin typeface="標楷體"/>
                          <a:ea typeface="新細明體"/>
                          <a:cs typeface="Times New Roman"/>
                        </a:rPr>
                        <a:t>16.2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60686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>
                          <a:latin typeface="Times New Roman"/>
                          <a:ea typeface="標楷體"/>
                          <a:cs typeface="Times New Roman"/>
                        </a:rPr>
                        <a:t>三年級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latin typeface="標楷體"/>
                          <a:ea typeface="新細明體"/>
                          <a:cs typeface="Times New Roman"/>
                        </a:rPr>
                        <a:t>8.1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latin typeface="標楷體"/>
                          <a:ea typeface="新細明體"/>
                          <a:cs typeface="Times New Roman"/>
                        </a:rPr>
                        <a:t>12.9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</a:tr>
              <a:tr h="56696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latin typeface="Times New Roman"/>
                          <a:ea typeface="標楷體"/>
                          <a:cs typeface="Times New Roman"/>
                        </a:rPr>
                        <a:t>四年級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latin typeface="標楷體"/>
                          <a:ea typeface="新細明體"/>
                          <a:cs typeface="Times New Roman"/>
                        </a:rPr>
                        <a:t>22.1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latin typeface="標楷體"/>
                          <a:ea typeface="新細明體"/>
                          <a:cs typeface="Times New Roman"/>
                        </a:rPr>
                        <a:t>22.2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</a:tr>
              <a:tr h="58026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latin typeface="Times New Roman"/>
                          <a:ea typeface="標楷體"/>
                          <a:cs typeface="Times New Roman"/>
                        </a:rPr>
                        <a:t>五年級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latin typeface="標楷體"/>
                          <a:ea typeface="新細明體"/>
                          <a:cs typeface="Times New Roman"/>
                        </a:rPr>
                        <a:t>17.3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>
                          <a:latin typeface="標楷體"/>
                          <a:ea typeface="新細明體"/>
                          <a:cs typeface="Times New Roman"/>
                        </a:rPr>
                        <a:t>19.2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</a:tr>
              <a:tr h="46725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latin typeface="Times New Roman"/>
                          <a:ea typeface="標楷體"/>
                          <a:cs typeface="Times New Roman"/>
                        </a:rPr>
                        <a:t>六年級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>
                          <a:latin typeface="標楷體"/>
                          <a:ea typeface="新細明體"/>
                          <a:cs typeface="Times New Roman"/>
                        </a:rPr>
                        <a:t>18.8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>
                          <a:latin typeface="標楷體"/>
                          <a:ea typeface="新細明體"/>
                          <a:cs typeface="Times New Roman"/>
                        </a:rPr>
                        <a:t>19.0</a:t>
                      </a:r>
                      <a:endParaRPr lang="zh-TW" sz="1200" kern="1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</a:tr>
              <a:tr h="94363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latin typeface="Times New Roman"/>
                          <a:ea typeface="標楷體"/>
                          <a:cs typeface="Times New Roman"/>
                        </a:rPr>
                        <a:t>國小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200" kern="100" dirty="0">
                          <a:latin typeface="Times New Roman"/>
                          <a:ea typeface="標楷體"/>
                          <a:cs typeface="Times New Roman"/>
                        </a:rPr>
                        <a:t>平均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latin typeface="標楷體"/>
                          <a:ea typeface="新細明體"/>
                          <a:cs typeface="Times New Roman"/>
                        </a:rPr>
                        <a:t>15.9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200" b="1" kern="100" dirty="0">
                          <a:latin typeface="標楷體"/>
                          <a:ea typeface="新細明體"/>
                          <a:cs typeface="Times New Roman"/>
                        </a:rPr>
                        <a:t>16.2</a:t>
                      </a:r>
                      <a:endParaRPr lang="zh-TW" sz="1200" kern="100" dirty="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09941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456977" y="96345"/>
            <a:ext cx="817473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1" lang="zh-TW" altLang="en-US" sz="3600" b="1" dirty="0" smtClean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      上傳教育部健康資料分析</a:t>
            </a:r>
            <a:endParaRPr lang="zh-TW" altLang="en-US" sz="3600" dirty="0"/>
          </a:p>
        </p:txBody>
      </p:sp>
      <p:sp>
        <p:nvSpPr>
          <p:cNvPr id="5" name="矩形 4"/>
          <p:cNvSpPr/>
          <p:nvPr/>
        </p:nvSpPr>
        <p:spPr>
          <a:xfrm>
            <a:off x="456977" y="2852928"/>
            <a:ext cx="817473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和平國小歷年度就醫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矯治率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％統計表（國小適用）</a:t>
            </a:r>
            <a:endParaRPr lang="zh-TW" altLang="en-US" sz="2800" dirty="0" smtClean="0">
              <a:latin typeface="Arial" panose="020B0604020202020204" pitchFamily="34" charset="0"/>
            </a:endParaRPr>
          </a:p>
        </p:txBody>
      </p:sp>
      <p:graphicFrame>
        <p:nvGraphicFramePr>
          <p:cNvPr id="6" name="表格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80485605"/>
              </p:ext>
            </p:extLst>
          </p:nvPr>
        </p:nvGraphicFramePr>
        <p:xfrm>
          <a:off x="456977" y="3639312"/>
          <a:ext cx="6898945" cy="21945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15940">
                  <a:extLst>
                    <a:ext uri="{9D8B030D-6E8A-4147-A177-3AD203B41FA5}">
                      <a16:colId xmlns="" xmlns:a16="http://schemas.microsoft.com/office/drawing/2014/main" val="2512776291"/>
                    </a:ext>
                  </a:extLst>
                </a:gridCol>
                <a:gridCol w="1216452">
                  <a:extLst>
                    <a:ext uri="{9D8B030D-6E8A-4147-A177-3AD203B41FA5}">
                      <a16:colId xmlns="" xmlns:a16="http://schemas.microsoft.com/office/drawing/2014/main" val="3109069251"/>
                    </a:ext>
                  </a:extLst>
                </a:gridCol>
                <a:gridCol w="1216452">
                  <a:extLst>
                    <a:ext uri="{9D8B030D-6E8A-4147-A177-3AD203B41FA5}">
                      <a16:colId xmlns="" xmlns:a16="http://schemas.microsoft.com/office/drawing/2014/main" val="3297125568"/>
                    </a:ext>
                  </a:extLst>
                </a:gridCol>
                <a:gridCol w="1216452">
                  <a:extLst>
                    <a:ext uri="{9D8B030D-6E8A-4147-A177-3AD203B41FA5}">
                      <a16:colId xmlns="" xmlns:a16="http://schemas.microsoft.com/office/drawing/2014/main" val="2803984863"/>
                    </a:ext>
                  </a:extLst>
                </a:gridCol>
                <a:gridCol w="1216452">
                  <a:extLst>
                    <a:ext uri="{9D8B030D-6E8A-4147-A177-3AD203B41FA5}">
                      <a16:colId xmlns="" xmlns:a16="http://schemas.microsoft.com/office/drawing/2014/main" val="2468114116"/>
                    </a:ext>
                  </a:extLst>
                </a:gridCol>
                <a:gridCol w="1217197">
                  <a:extLst>
                    <a:ext uri="{9D8B030D-6E8A-4147-A177-3AD203B41FA5}">
                      <a16:colId xmlns="" xmlns:a16="http://schemas.microsoft.com/office/drawing/2014/main" val="4082793735"/>
                    </a:ext>
                  </a:extLst>
                </a:gridCol>
              </a:tblGrid>
              <a:tr h="64545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effectLst/>
                        </a:rPr>
                        <a:t> </a:t>
                      </a:r>
                      <a:endParaRPr lang="zh-TW" sz="12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4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kern="100" dirty="0" smtClean="0">
                          <a:effectLst/>
                        </a:rPr>
                        <a:t>105</a:t>
                      </a:r>
                      <a:r>
                        <a:rPr lang="zh-TW" sz="2400" kern="100" dirty="0">
                          <a:effectLst/>
                        </a:rPr>
                        <a:t>上</a:t>
                      </a:r>
                      <a:endParaRPr lang="zh-TW" sz="2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4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kern="100" dirty="0" smtClean="0">
                          <a:effectLst/>
                        </a:rPr>
                        <a:t>106</a:t>
                      </a:r>
                      <a:r>
                        <a:rPr lang="zh-TW" sz="2400" kern="100" dirty="0">
                          <a:effectLst/>
                        </a:rPr>
                        <a:t>上</a:t>
                      </a:r>
                      <a:endParaRPr lang="zh-TW" sz="2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4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kern="100" dirty="0" smtClean="0">
                          <a:effectLst/>
                        </a:rPr>
                        <a:t>107</a:t>
                      </a:r>
                      <a:r>
                        <a:rPr lang="zh-TW" sz="2400" kern="100" dirty="0">
                          <a:effectLst/>
                        </a:rPr>
                        <a:t>上</a:t>
                      </a:r>
                      <a:endParaRPr lang="zh-TW" sz="2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4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kern="100" dirty="0" smtClean="0">
                          <a:effectLst/>
                        </a:rPr>
                        <a:t>108</a:t>
                      </a:r>
                      <a:r>
                        <a:rPr lang="zh-TW" sz="2400" kern="100" dirty="0">
                          <a:effectLst/>
                        </a:rPr>
                        <a:t>上</a:t>
                      </a:r>
                      <a:endParaRPr lang="zh-TW" sz="2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400" kern="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kern="100" dirty="0" smtClean="0">
                          <a:effectLst/>
                        </a:rPr>
                        <a:t>109</a:t>
                      </a:r>
                      <a:r>
                        <a:rPr lang="zh-TW" sz="2400" kern="100" dirty="0">
                          <a:effectLst/>
                        </a:rPr>
                        <a:t>上</a:t>
                      </a:r>
                      <a:endParaRPr lang="zh-TW" sz="2400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2006523703"/>
                  </a:ext>
                </a:extLst>
              </a:tr>
              <a:tr h="64545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effectLst/>
                        </a:rPr>
                        <a:t>一年級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altLang="zh-TW" sz="2400" b="1" kern="100" dirty="0" smtClean="0">
                        <a:solidFill>
                          <a:srgbClr val="0070C0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altLang="zh-TW" sz="2400" b="1" kern="100" dirty="0" smtClean="0">
                          <a:solidFill>
                            <a:srgbClr val="0070C0"/>
                          </a:solidFill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69.09</a:t>
                      </a:r>
                      <a:endParaRPr lang="zh-TW" sz="2400" b="1" kern="100" dirty="0">
                        <a:solidFill>
                          <a:srgbClr val="0070C0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altLang="zh-TW" sz="2400" b="1" kern="100" dirty="0" smtClean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altLang="zh-TW" sz="2400" b="1" kern="100" dirty="0" smtClean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67.31</a:t>
                      </a:r>
                      <a:endParaRPr lang="zh-TW" sz="2400" b="1" kern="1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altLang="zh-TW" sz="2400" b="1" kern="100" dirty="0" smtClean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altLang="zh-TW" sz="2400" b="1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65.22</a:t>
                      </a:r>
                      <a:endParaRPr lang="zh-TW" sz="24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altLang="zh-TW" sz="2400" b="1" kern="100" dirty="0" smtClean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altLang="zh-TW" sz="2400" b="1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62.12</a:t>
                      </a:r>
                      <a:endParaRPr lang="zh-TW" sz="24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altLang="zh-TW" sz="2400" b="1" kern="100" dirty="0" smtClean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altLang="zh-TW" sz="2400" b="1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75</a:t>
                      </a:r>
                      <a:endParaRPr lang="zh-TW" sz="24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2641168826"/>
                  </a:ext>
                </a:extLst>
              </a:tr>
              <a:tr h="64545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TW" sz="1400" kern="100">
                          <a:effectLst/>
                        </a:rPr>
                        <a:t>四年級</a:t>
                      </a:r>
                      <a:endParaRPr lang="zh-TW" sz="1200" kern="10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altLang="zh-TW" sz="2400" b="1" kern="100" dirty="0" smtClean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altLang="zh-TW" sz="2400" b="1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84</a:t>
                      </a:r>
                      <a:endParaRPr lang="zh-TW" sz="24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altLang="zh-TW" sz="2400" b="1" kern="100" dirty="0" smtClean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altLang="zh-TW" sz="2400" b="1" kern="100" dirty="0" smtClean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68.85</a:t>
                      </a:r>
                      <a:endParaRPr lang="zh-TW" sz="2400" b="1" kern="100" dirty="0"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altLang="zh-TW" sz="2400" b="1" kern="100" dirty="0" smtClean="0">
                        <a:solidFill>
                          <a:schemeClr val="accent6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altLang="zh-TW" sz="2400" b="1" kern="100" dirty="0" smtClean="0">
                          <a:solidFill>
                            <a:schemeClr val="accent6"/>
                          </a:solidFill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75</a:t>
                      </a:r>
                      <a:endParaRPr lang="zh-TW" sz="2400" b="1" kern="100" dirty="0">
                        <a:solidFill>
                          <a:schemeClr val="accent6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altLang="zh-TW" sz="2400" b="1" kern="100" dirty="0" smtClean="0">
                        <a:solidFill>
                          <a:srgbClr val="0070C0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altLang="zh-TW" sz="2400" b="1" kern="100" dirty="0" smtClean="0">
                          <a:solidFill>
                            <a:srgbClr val="0070C0"/>
                          </a:solidFill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79.45</a:t>
                      </a:r>
                      <a:endParaRPr lang="zh-TW" sz="2400" b="1" kern="100" dirty="0">
                        <a:solidFill>
                          <a:srgbClr val="0070C0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altLang="zh-TW" sz="2400" b="1" kern="100" dirty="0" smtClean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altLang="zh-TW" sz="2400" b="1" kern="100" dirty="0" smtClean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85.37</a:t>
                      </a:r>
                      <a:endParaRPr lang="zh-TW" sz="2400" b="1" kern="1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4165722501"/>
                  </a:ext>
                </a:extLst>
              </a:tr>
            </a:tbl>
          </a:graphicData>
        </a:graphic>
      </p:graphicFrame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5737" y="868680"/>
            <a:ext cx="8692231" cy="1984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209941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0294" y="1"/>
            <a:ext cx="775009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209941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755" y="0"/>
            <a:ext cx="9173509" cy="6858000"/>
          </a:xfrm>
          <a:prstGeom prst="rect">
            <a:avLst/>
          </a:prstGeom>
        </p:spPr>
      </p:pic>
      <p:sp>
        <p:nvSpPr>
          <p:cNvPr id="12" name="文字方塊 11"/>
          <p:cNvSpPr txBox="1"/>
          <p:nvPr/>
        </p:nvSpPr>
        <p:spPr>
          <a:xfrm>
            <a:off x="612559" y="107076"/>
            <a:ext cx="81497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4000" b="1" dirty="0" smtClean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體位議題執行</a:t>
            </a:r>
            <a:r>
              <a:rPr kumimoji="1" lang="zh-TW" altLang="en-US" sz="40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成效分析</a:t>
            </a:r>
            <a:r>
              <a:rPr kumimoji="1" lang="en-US" altLang="zh-TW" sz="40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~</a:t>
            </a:r>
            <a:r>
              <a:rPr kumimoji="1" lang="zh-TW" altLang="en-US" sz="40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健康體位</a:t>
            </a:r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89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1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graphicFrame>
        <p:nvGraphicFramePr>
          <p:cNvPr id="5" name="表格 5">
            <a:extLst>
              <a:ext uri="{FF2B5EF4-FFF2-40B4-BE49-F238E27FC236}">
                <a16:creationId xmlns="" xmlns:a16="http://schemas.microsoft.com/office/drawing/2014/main" id="{65819847-AFB5-4CC0-A011-78A50B88BE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366346387"/>
              </p:ext>
            </p:extLst>
          </p:nvPr>
        </p:nvGraphicFramePr>
        <p:xfrm>
          <a:off x="736680" y="814962"/>
          <a:ext cx="8133000" cy="3017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6000">
                  <a:extLst>
                    <a:ext uri="{9D8B030D-6E8A-4147-A177-3AD203B41FA5}">
                      <a16:colId xmlns="" xmlns:a16="http://schemas.microsoft.com/office/drawing/2014/main" val="3687673811"/>
                    </a:ext>
                  </a:extLst>
                </a:gridCol>
                <a:gridCol w="1295400">
                  <a:extLst>
                    <a:ext uri="{9D8B030D-6E8A-4147-A177-3AD203B41FA5}">
                      <a16:colId xmlns="" xmlns:a16="http://schemas.microsoft.com/office/drawing/2014/main" val="3608682118"/>
                    </a:ext>
                  </a:extLst>
                </a:gridCol>
                <a:gridCol w="1470195">
                  <a:extLst>
                    <a:ext uri="{9D8B030D-6E8A-4147-A177-3AD203B41FA5}">
                      <a16:colId xmlns="" xmlns:a16="http://schemas.microsoft.com/office/drawing/2014/main" val="1647291522"/>
                    </a:ext>
                  </a:extLst>
                </a:gridCol>
                <a:gridCol w="1269386">
                  <a:extLst>
                    <a:ext uri="{9D8B030D-6E8A-4147-A177-3AD203B41FA5}">
                      <a16:colId xmlns="" xmlns:a16="http://schemas.microsoft.com/office/drawing/2014/main" val="130383264"/>
                    </a:ext>
                  </a:extLst>
                </a:gridCol>
                <a:gridCol w="1146619">
                  <a:extLst>
                    <a:ext uri="{9D8B030D-6E8A-4147-A177-3AD203B41FA5}">
                      <a16:colId xmlns="" xmlns:a16="http://schemas.microsoft.com/office/drawing/2014/main" val="2538298310"/>
                    </a:ext>
                  </a:extLst>
                </a:gridCol>
                <a:gridCol w="1295400">
                  <a:extLst>
                    <a:ext uri="{9D8B030D-6E8A-4147-A177-3AD203B41FA5}">
                      <a16:colId xmlns="" xmlns:a16="http://schemas.microsoft.com/office/drawing/2014/main" val="26126540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zh-TW" altLang="en-US" sz="2800" dirty="0"/>
                        <a:t>健康體位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/>
                        <a:t>109</a:t>
                      </a:r>
                      <a:r>
                        <a:rPr lang="zh-TW" altLang="en-US" sz="2800" dirty="0" smtClean="0"/>
                        <a:t>上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/>
                        <a:t>109</a:t>
                      </a:r>
                      <a:r>
                        <a:rPr lang="zh-TW" altLang="en-US" sz="2800" dirty="0" smtClean="0"/>
                        <a:t>下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/>
                        <a:t>縣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/>
                        <a:t>全國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/>
                        <a:t>標準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4819634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zh-TW" altLang="en-US" sz="2800" dirty="0"/>
                        <a:t>體位過輕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/>
                        <a:t>10.1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/>
                        <a:t>8.3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>
                          <a:solidFill>
                            <a:srgbClr val="FF0000"/>
                          </a:solidFill>
                        </a:rPr>
                        <a:t>6.32</a:t>
                      </a:r>
                      <a:endParaRPr lang="zh-TW" altLang="en-US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>
                          <a:solidFill>
                            <a:srgbClr val="FF0000"/>
                          </a:solidFill>
                        </a:rPr>
                        <a:t>7.97</a:t>
                      </a:r>
                      <a:endParaRPr lang="zh-TW" altLang="en-US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>
                          <a:solidFill>
                            <a:srgbClr val="FF0000"/>
                          </a:solidFill>
                        </a:rPr>
                        <a:t>高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3919282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zh-TW" altLang="zh-TW" sz="2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體位適中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/>
                        <a:t>62.1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800" dirty="0" smtClean="0"/>
                        <a:t>63.8</a:t>
                      </a:r>
                      <a:endParaRPr lang="zh-TW" altLang="en-US" sz="2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>
                          <a:solidFill>
                            <a:srgbClr val="00B050"/>
                          </a:solidFill>
                        </a:rPr>
                        <a:t>61.96</a:t>
                      </a:r>
                      <a:endParaRPr lang="zh-TW" altLang="en-US" sz="28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>
                          <a:solidFill>
                            <a:srgbClr val="FF0000"/>
                          </a:solidFill>
                        </a:rPr>
                        <a:t>65.21</a:t>
                      </a:r>
                      <a:endParaRPr lang="zh-TW" altLang="en-US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800" dirty="0" smtClean="0">
                          <a:solidFill>
                            <a:srgbClr val="FF0000"/>
                          </a:solidFill>
                        </a:rPr>
                        <a:t>低</a:t>
                      </a:r>
                      <a:endParaRPr lang="zh-TW" altLang="en-US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8154275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zh-TW" altLang="zh-TW" sz="2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體位過重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/>
                        <a:t>11.9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800" dirty="0" smtClean="0"/>
                        <a:t>11.8</a:t>
                      </a:r>
                      <a:endParaRPr lang="zh-TW" altLang="en-US" sz="2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>
                          <a:solidFill>
                            <a:srgbClr val="00B050"/>
                          </a:solidFill>
                        </a:rPr>
                        <a:t>13.6</a:t>
                      </a:r>
                      <a:endParaRPr lang="zh-TW" altLang="en-US" sz="28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>
                          <a:solidFill>
                            <a:srgbClr val="00B050"/>
                          </a:solidFill>
                        </a:rPr>
                        <a:t>12.75</a:t>
                      </a:r>
                      <a:endParaRPr lang="zh-TW" altLang="en-US" sz="28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>
                          <a:solidFill>
                            <a:schemeClr val="tx1"/>
                          </a:solidFill>
                        </a:rPr>
                        <a:t>低</a:t>
                      </a:r>
                      <a:endParaRPr lang="zh-TW" altLang="en-US" sz="28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2636653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zh-TW" altLang="zh-TW" sz="2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體位超重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/>
                        <a:t>15.9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800" dirty="0" smtClean="0"/>
                        <a:t>16</a:t>
                      </a:r>
                      <a:endParaRPr lang="zh-TW" altLang="en-US" sz="2800" dirty="0" smtClean="0"/>
                    </a:p>
                    <a:p>
                      <a:endParaRPr lang="zh-TW" altLang="en-US" sz="2800" dirty="0">
                        <a:highlight>
                          <a:srgbClr val="00FF00"/>
                        </a:highligh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>
                          <a:solidFill>
                            <a:srgbClr val="00B050"/>
                          </a:solidFill>
                        </a:rPr>
                        <a:t>18.12</a:t>
                      </a:r>
                      <a:endParaRPr lang="zh-TW" altLang="en-US" sz="28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>
                          <a:solidFill>
                            <a:srgbClr val="FF0000"/>
                          </a:solidFill>
                        </a:rPr>
                        <a:t>14.07</a:t>
                      </a:r>
                      <a:endParaRPr lang="zh-TW" altLang="en-US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>
                          <a:solidFill>
                            <a:srgbClr val="FF0000"/>
                          </a:solidFill>
                        </a:rPr>
                        <a:t>高</a:t>
                      </a:r>
                      <a:endParaRPr lang="zh-TW" altLang="en-US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018676852"/>
                  </a:ext>
                </a:extLst>
              </a:tr>
            </a:tbl>
          </a:graphicData>
        </a:graphic>
      </p:graphicFrame>
      <p:sp>
        <p:nvSpPr>
          <p:cNvPr id="9" name="文字方塊 8">
            <a:extLst>
              <a:ext uri="{FF2B5EF4-FFF2-40B4-BE49-F238E27FC236}">
                <a16:creationId xmlns="" xmlns:a16="http://schemas.microsoft.com/office/drawing/2014/main" id="{E9603588-940F-4E33-8816-7AF387B88482}"/>
              </a:ext>
            </a:extLst>
          </p:cNvPr>
          <p:cNvSpPr txBox="1"/>
          <p:nvPr/>
        </p:nvSpPr>
        <p:spPr>
          <a:xfrm>
            <a:off x="7543123" y="1034534"/>
            <a:ext cx="811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dirty="0"/>
              <a:t>單位</a:t>
            </a:r>
            <a:r>
              <a:rPr lang="en-US" altLang="zh-TW" dirty="0"/>
              <a:t>%</a:t>
            </a:r>
            <a:endParaRPr lang="zh-TW" altLang="en-US" dirty="0"/>
          </a:p>
        </p:txBody>
      </p:sp>
      <p:sp>
        <p:nvSpPr>
          <p:cNvPr id="11" name="文字方塊 10">
            <a:extLst>
              <a:ext uri="{FF2B5EF4-FFF2-40B4-BE49-F238E27FC236}">
                <a16:creationId xmlns="" xmlns:a16="http://schemas.microsoft.com/office/drawing/2014/main" id="{379426BE-B4C9-4309-8F4C-2B1D2020E7ED}"/>
              </a:ext>
            </a:extLst>
          </p:cNvPr>
          <p:cNvSpPr txBox="1"/>
          <p:nvPr/>
        </p:nvSpPr>
        <p:spPr>
          <a:xfrm>
            <a:off x="142872" y="3832482"/>
            <a:ext cx="8726808" cy="3108543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altLang="zh-TW" sz="2800" dirty="0"/>
              <a:t>1.</a:t>
            </a:r>
            <a:r>
              <a:rPr lang="zh-TW" altLang="en-US" sz="2800" b="1" dirty="0">
                <a:latin typeface="標楷體" pitchFamily="65" charset="-120"/>
                <a:ea typeface="標楷體" pitchFamily="65" charset="-120"/>
              </a:rPr>
              <a:t>從以上數據</a:t>
            </a:r>
            <a:r>
              <a:rPr lang="zh-TW" altLang="en-US" sz="2800" b="1" dirty="0" smtClean="0">
                <a:latin typeface="標楷體" pitchFamily="65" charset="-120"/>
                <a:ea typeface="標楷體" pitchFamily="65" charset="-120"/>
              </a:rPr>
              <a:t>發現仍有</a:t>
            </a:r>
            <a:r>
              <a:rPr lang="en-US" altLang="zh-TW" sz="2800" b="1" dirty="0" smtClean="0">
                <a:latin typeface="標楷體" pitchFamily="65" charset="-120"/>
                <a:ea typeface="標楷體" pitchFamily="65" charset="-120"/>
              </a:rPr>
              <a:t>3</a:t>
            </a:r>
            <a:r>
              <a:rPr lang="zh-TW" altLang="en-US" sz="2800" b="1" dirty="0" smtClean="0">
                <a:latin typeface="標楷體" pitchFamily="65" charset="-120"/>
                <a:ea typeface="標楷體" pitchFamily="65" charset="-120"/>
              </a:rPr>
              <a:t>項未</a:t>
            </a:r>
            <a:r>
              <a:rPr lang="zh-TW" altLang="en-US" sz="2800" b="1" dirty="0">
                <a:latin typeface="標楷體" pitchFamily="65" charset="-120"/>
                <a:ea typeface="標楷體" pitchFamily="65" charset="-120"/>
              </a:rPr>
              <a:t>達全國</a:t>
            </a:r>
            <a:r>
              <a:rPr lang="zh-TW" altLang="en-US" sz="2800" b="1" dirty="0" smtClean="0">
                <a:latin typeface="標楷體" pitchFamily="65" charset="-120"/>
                <a:ea typeface="標楷體" pitchFamily="65" charset="-120"/>
              </a:rPr>
              <a:t>指標，但上下學期</a:t>
            </a:r>
            <a:endParaRPr lang="en-US" altLang="zh-TW" sz="2800" b="1" dirty="0" smtClean="0">
              <a:latin typeface="標楷體" pitchFamily="65" charset="-120"/>
              <a:ea typeface="標楷體" pitchFamily="65" charset="-120"/>
            </a:endParaRPr>
          </a:p>
          <a:p>
            <a:r>
              <a:rPr lang="zh-TW" altLang="en-US" sz="2800" b="1" dirty="0">
                <a:latin typeface="標楷體" pitchFamily="65" charset="-120"/>
                <a:ea typeface="標楷體" pitchFamily="65" charset="-120"/>
              </a:rPr>
              <a:t> </a:t>
            </a:r>
            <a:r>
              <a:rPr lang="zh-TW" altLang="en-US" sz="2800" b="1" dirty="0" smtClean="0">
                <a:latin typeface="標楷體" pitchFamily="65" charset="-120"/>
                <a:ea typeface="標楷體" pitchFamily="65" charset="-120"/>
              </a:rPr>
              <a:t>相比，體位過輕和適中的</a:t>
            </a:r>
            <a:r>
              <a:rPr lang="zh-TW" altLang="en-US" sz="2800" b="1" dirty="0">
                <a:latin typeface="標楷體" pitchFamily="65" charset="-120"/>
                <a:ea typeface="標楷體" pitchFamily="65" charset="-120"/>
              </a:rPr>
              <a:t>比率均顯示</a:t>
            </a:r>
            <a:r>
              <a:rPr lang="zh-TW" altLang="en-US" sz="2800" b="1" dirty="0" smtClean="0">
                <a:latin typeface="標楷體" pitchFamily="65" charset="-120"/>
                <a:ea typeface="標楷體" pitchFamily="65" charset="-120"/>
              </a:rPr>
              <a:t>有明顯進步，超</a:t>
            </a:r>
            <a:endParaRPr lang="en-US" altLang="zh-TW" sz="2800" b="1" dirty="0" smtClean="0">
              <a:latin typeface="標楷體" pitchFamily="65" charset="-120"/>
              <a:ea typeface="標楷體" pitchFamily="65" charset="-120"/>
            </a:endParaRPr>
          </a:p>
          <a:p>
            <a:r>
              <a:rPr lang="zh-TW" altLang="en-US" sz="2800" b="1" dirty="0" smtClean="0">
                <a:latin typeface="標楷體" pitchFamily="65" charset="-120"/>
                <a:ea typeface="標楷體" pitchFamily="65" charset="-120"/>
              </a:rPr>
              <a:t> 重則持平。顯示學校推動的健康體位策略</a:t>
            </a:r>
            <a:r>
              <a:rPr lang="zh-TW" altLang="en-US" sz="2800" b="1" dirty="0">
                <a:latin typeface="標楷體" pitchFamily="65" charset="-120"/>
                <a:ea typeface="標楷體" pitchFamily="65" charset="-120"/>
              </a:rPr>
              <a:t>是可行的。</a:t>
            </a:r>
            <a:endParaRPr lang="en-US" altLang="zh-TW" sz="2800" b="1" dirty="0">
              <a:latin typeface="標楷體" pitchFamily="65" charset="-120"/>
              <a:ea typeface="標楷體" pitchFamily="65" charset="-120"/>
            </a:endParaRPr>
          </a:p>
          <a:p>
            <a:r>
              <a:rPr lang="en-US" altLang="zh-TW" sz="2800" b="1" dirty="0">
                <a:latin typeface="標楷體" pitchFamily="65" charset="-120"/>
                <a:ea typeface="標楷體" pitchFamily="65" charset="-120"/>
              </a:rPr>
              <a:t>2</a:t>
            </a:r>
            <a:r>
              <a:rPr lang="en-US" altLang="zh-TW" sz="2800" b="1" dirty="0" smtClean="0">
                <a:latin typeface="標楷體" pitchFamily="65" charset="-120"/>
                <a:ea typeface="標楷體" pitchFamily="65" charset="-120"/>
              </a:rPr>
              <a:t>.</a:t>
            </a:r>
            <a:r>
              <a:rPr lang="zh-TW" altLang="en-US" sz="2800" b="1" dirty="0" smtClean="0">
                <a:latin typeface="標楷體" pitchFamily="65" charset="-120"/>
                <a:ea typeface="標楷體" pitchFamily="65" charset="-120"/>
              </a:rPr>
              <a:t>經過一年多以來推動健康體位策略有效果，讓各項數</a:t>
            </a:r>
            <a:endParaRPr lang="en-US" altLang="zh-TW" sz="2800" b="1" dirty="0" smtClean="0">
              <a:latin typeface="標楷體" pitchFamily="65" charset="-120"/>
              <a:ea typeface="標楷體" pitchFamily="65" charset="-120"/>
            </a:endParaRPr>
          </a:p>
          <a:p>
            <a:r>
              <a:rPr lang="zh-TW" altLang="en-US" sz="2800" b="1" dirty="0" smtClean="0">
                <a:latin typeface="標楷體" pitchFamily="65" charset="-120"/>
                <a:ea typeface="標楷體" pitchFamily="65" charset="-120"/>
              </a:rPr>
              <a:t>  據更穩定進步中。</a:t>
            </a:r>
            <a:endParaRPr lang="en-US" altLang="zh-TW" sz="2800" b="1" dirty="0">
              <a:latin typeface="標楷體" pitchFamily="65" charset="-120"/>
              <a:ea typeface="標楷體" pitchFamily="65" charset="-120"/>
            </a:endParaRPr>
          </a:p>
          <a:p>
            <a:r>
              <a:rPr lang="en-US" altLang="zh-TW" sz="2800" b="1" dirty="0">
                <a:latin typeface="標楷體" pitchFamily="65" charset="-120"/>
                <a:ea typeface="標楷體" pitchFamily="65" charset="-120"/>
              </a:rPr>
              <a:t>3.</a:t>
            </a:r>
            <a:r>
              <a:rPr lang="zh-TW" altLang="en-US" sz="2800" b="1" dirty="0">
                <a:latin typeface="標楷體" pitchFamily="65" charset="-120"/>
                <a:ea typeface="標楷體" pitchFamily="65" charset="-120"/>
              </a:rPr>
              <a:t>體位過</a:t>
            </a:r>
            <a:r>
              <a:rPr lang="zh-TW" altLang="en-US" sz="2800" b="1" dirty="0" smtClean="0">
                <a:latin typeface="標楷體" pitchFamily="65" charset="-120"/>
                <a:ea typeface="標楷體" pitchFamily="65" charset="-120"/>
              </a:rPr>
              <a:t>輕也有顯著改善，逐漸符合全國指標。</a:t>
            </a:r>
            <a:r>
              <a:rPr lang="zh-TW" altLang="en-US" sz="2800" b="1" dirty="0">
                <a:latin typeface="標楷體" pitchFamily="65" charset="-120"/>
                <a:ea typeface="標楷體" pitchFamily="65" charset="-120"/>
              </a:rPr>
              <a:t>值得</a:t>
            </a:r>
            <a:r>
              <a:rPr lang="zh-TW" altLang="en-US" sz="2800" b="1" dirty="0" smtClean="0">
                <a:latin typeface="標楷體" pitchFamily="65" charset="-120"/>
                <a:ea typeface="標楷體" pitchFamily="65" charset="-120"/>
              </a:rPr>
              <a:t>全</a:t>
            </a:r>
            <a:endParaRPr lang="en-US" altLang="zh-TW" sz="2800" b="1" dirty="0" smtClean="0">
              <a:latin typeface="標楷體" pitchFamily="65" charset="-120"/>
              <a:ea typeface="標楷體" pitchFamily="65" charset="-120"/>
            </a:endParaRPr>
          </a:p>
          <a:p>
            <a:r>
              <a:rPr lang="zh-TW" altLang="en-US" sz="2800" b="1" dirty="0">
                <a:latin typeface="標楷體" pitchFamily="65" charset="-120"/>
                <a:ea typeface="標楷體" pitchFamily="65" charset="-120"/>
              </a:rPr>
              <a:t> </a:t>
            </a:r>
            <a:r>
              <a:rPr lang="zh-TW" altLang="en-US" sz="2800" b="1" dirty="0" smtClean="0">
                <a:latin typeface="標楷體" pitchFamily="65" charset="-120"/>
                <a:ea typeface="標楷體" pitchFamily="65" charset="-120"/>
              </a:rPr>
              <a:t> 校</a:t>
            </a:r>
            <a:r>
              <a:rPr lang="zh-TW" altLang="en-US" sz="2800" b="1" dirty="0">
                <a:latin typeface="標楷體" pitchFamily="65" charset="-120"/>
                <a:ea typeface="標楷體" pitchFamily="65" charset="-120"/>
              </a:rPr>
              <a:t>同仁多觀察貢獻策略</a:t>
            </a:r>
            <a:r>
              <a:rPr lang="en-US" altLang="zh-TW" sz="2800" b="1" dirty="0"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2800" b="1" dirty="0">
                <a:latin typeface="標楷體" pitchFamily="65" charset="-120"/>
                <a:ea typeface="標楷體" pitchFamily="65" charset="-120"/>
              </a:rPr>
              <a:t>身體特質或飲食習慣</a:t>
            </a:r>
            <a:r>
              <a:rPr lang="en-US" altLang="zh-TW" sz="2800" b="1" dirty="0">
                <a:latin typeface="標楷體" pitchFamily="65" charset="-120"/>
                <a:ea typeface="標楷體" pitchFamily="65" charset="-120"/>
              </a:rPr>
              <a:t>…)</a:t>
            </a:r>
          </a:p>
        </p:txBody>
      </p:sp>
    </p:spTree>
    <p:extLst>
      <p:ext uri="{BB962C8B-B14F-4D97-AF65-F5344CB8AC3E}">
        <p14:creationId xmlns="" xmlns:p14="http://schemas.microsoft.com/office/powerpoint/2010/main" val="885681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755" y="0"/>
            <a:ext cx="9173509" cy="6858000"/>
          </a:xfrm>
          <a:prstGeom prst="rect">
            <a:avLst/>
          </a:prstGeom>
        </p:spPr>
      </p:pic>
      <p:sp>
        <p:nvSpPr>
          <p:cNvPr id="12" name="文字方塊 11"/>
          <p:cNvSpPr txBox="1"/>
          <p:nvPr/>
        </p:nvSpPr>
        <p:spPr>
          <a:xfrm>
            <a:off x="612559" y="107076"/>
            <a:ext cx="81497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4000" b="1" dirty="0" smtClean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視力議題執行</a:t>
            </a:r>
            <a:r>
              <a:rPr kumimoji="1" lang="zh-TW" altLang="en-US" sz="40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成效分析</a:t>
            </a:r>
            <a:r>
              <a:rPr kumimoji="1" lang="en-US" altLang="zh-TW" sz="40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~</a:t>
            </a:r>
            <a:r>
              <a:rPr kumimoji="1" lang="zh-TW" altLang="en-US" sz="4000" b="1" dirty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視力保健</a:t>
            </a:r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89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pic>
        <p:nvPicPr>
          <p:cNvPr id="37891" name="image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66675" cy="114300"/>
          </a:xfrm>
          <a:prstGeom prst="rect">
            <a:avLst/>
          </a:prstGeom>
          <a:noFill/>
        </p:spPr>
      </p:pic>
      <p:graphicFrame>
        <p:nvGraphicFramePr>
          <p:cNvPr id="5" name="表格 5">
            <a:extLst>
              <a:ext uri="{FF2B5EF4-FFF2-40B4-BE49-F238E27FC236}">
                <a16:creationId xmlns="" xmlns:a16="http://schemas.microsoft.com/office/drawing/2014/main" id="{65819847-AFB5-4CC0-A011-78A50B88BE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371021773"/>
              </p:ext>
            </p:extLst>
          </p:nvPr>
        </p:nvGraphicFramePr>
        <p:xfrm>
          <a:off x="685800" y="768150"/>
          <a:ext cx="6993119" cy="29869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4761">
                  <a:extLst>
                    <a:ext uri="{9D8B030D-6E8A-4147-A177-3AD203B41FA5}">
                      <a16:colId xmlns="" xmlns:a16="http://schemas.microsoft.com/office/drawing/2014/main" val="3687673811"/>
                    </a:ext>
                  </a:extLst>
                </a:gridCol>
                <a:gridCol w="1106957">
                  <a:extLst>
                    <a:ext uri="{9D8B030D-6E8A-4147-A177-3AD203B41FA5}">
                      <a16:colId xmlns="" xmlns:a16="http://schemas.microsoft.com/office/drawing/2014/main" val="3608682118"/>
                    </a:ext>
                  </a:extLst>
                </a:gridCol>
                <a:gridCol w="1237345">
                  <a:extLst>
                    <a:ext uri="{9D8B030D-6E8A-4147-A177-3AD203B41FA5}">
                      <a16:colId xmlns="" xmlns:a16="http://schemas.microsoft.com/office/drawing/2014/main" val="1647291522"/>
                    </a:ext>
                  </a:extLst>
                </a:gridCol>
                <a:gridCol w="960120">
                  <a:extLst>
                    <a:ext uri="{9D8B030D-6E8A-4147-A177-3AD203B41FA5}">
                      <a16:colId xmlns="" xmlns:a16="http://schemas.microsoft.com/office/drawing/2014/main" val="130383264"/>
                    </a:ext>
                  </a:extLst>
                </a:gridCol>
                <a:gridCol w="1005840">
                  <a:extLst>
                    <a:ext uri="{9D8B030D-6E8A-4147-A177-3AD203B41FA5}">
                      <a16:colId xmlns="" xmlns:a16="http://schemas.microsoft.com/office/drawing/2014/main" val="2538298310"/>
                    </a:ext>
                  </a:extLst>
                </a:gridCol>
                <a:gridCol w="768096">
                  <a:extLst>
                    <a:ext uri="{9D8B030D-6E8A-4147-A177-3AD203B41FA5}">
                      <a16:colId xmlns="" xmlns:a16="http://schemas.microsoft.com/office/drawing/2014/main" val="2612654050"/>
                    </a:ext>
                  </a:extLst>
                </a:gridCol>
              </a:tblGrid>
              <a:tr h="451231">
                <a:tc>
                  <a:txBody>
                    <a:bodyPr/>
                    <a:lstStyle/>
                    <a:p>
                      <a:r>
                        <a:rPr lang="zh-TW" altLang="en-US" sz="2800" dirty="0"/>
                        <a:t>視力保健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400" dirty="0" smtClean="0"/>
                        <a:t>109</a:t>
                      </a:r>
                      <a:r>
                        <a:rPr lang="zh-TW" altLang="en-US" sz="2400" dirty="0" smtClean="0"/>
                        <a:t>上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400" dirty="0" smtClean="0"/>
                        <a:t>109</a:t>
                      </a:r>
                      <a:r>
                        <a:rPr lang="zh-TW" altLang="en-US" sz="2400" dirty="0" smtClean="0"/>
                        <a:t>下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400" dirty="0"/>
                        <a:t>縣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400" dirty="0"/>
                        <a:t>全國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400" dirty="0"/>
                        <a:t>標準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481963462"/>
                  </a:ext>
                </a:extLst>
              </a:tr>
              <a:tr h="822833">
                <a:tc>
                  <a:txBody>
                    <a:bodyPr/>
                    <a:lstStyle/>
                    <a:p>
                      <a:r>
                        <a:rPr lang="zh-TW" altLang="en-US" sz="2000" dirty="0"/>
                        <a:t>裸視視力</a:t>
                      </a:r>
                      <a:endParaRPr lang="en-US" altLang="zh-TW" sz="2000" dirty="0"/>
                    </a:p>
                    <a:p>
                      <a:r>
                        <a:rPr lang="zh-TW" altLang="en-US" sz="2000" dirty="0"/>
                        <a:t>不良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400" dirty="0" smtClean="0"/>
                        <a:t>31.4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400" dirty="0" smtClean="0"/>
                        <a:t>40</a:t>
                      </a:r>
                      <a:endParaRPr lang="zh-TW" altLang="en-US" sz="2400" dirty="0">
                        <a:solidFill>
                          <a:schemeClr val="tx1"/>
                        </a:solidFill>
                        <a:highlight>
                          <a:srgbClr val="FF0000"/>
                        </a:highligh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400" dirty="0" smtClean="0">
                          <a:solidFill>
                            <a:schemeClr val="tx1"/>
                          </a:solidFill>
                        </a:rPr>
                        <a:t>36.62</a:t>
                      </a:r>
                      <a:endParaRPr lang="zh-TW" altLang="en-US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400" dirty="0" smtClean="0">
                          <a:solidFill>
                            <a:schemeClr val="tx1"/>
                          </a:solidFill>
                        </a:rPr>
                        <a:t>44.57</a:t>
                      </a:r>
                      <a:endParaRPr lang="zh-TW" altLang="en-US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400" b="0" dirty="0">
                          <a:solidFill>
                            <a:schemeClr val="tx1"/>
                          </a:solidFill>
                        </a:rPr>
                        <a:t>低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391928255"/>
                  </a:ext>
                </a:extLst>
              </a:tr>
              <a:tr h="822833">
                <a:tc>
                  <a:txBody>
                    <a:bodyPr/>
                    <a:lstStyle/>
                    <a:p>
                      <a:r>
                        <a:rPr lang="zh-TW" altLang="en-US" sz="2000" dirty="0"/>
                        <a:t>視力不良</a:t>
                      </a:r>
                      <a:endParaRPr lang="en-US" altLang="zh-TW" sz="2000" dirty="0"/>
                    </a:p>
                    <a:p>
                      <a:r>
                        <a:rPr lang="zh-TW" altLang="en-US" sz="2000" dirty="0"/>
                        <a:t>複檢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400" dirty="0" smtClean="0"/>
                        <a:t>94.35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400" dirty="0" smtClean="0"/>
                        <a:t>94.27</a:t>
                      </a:r>
                      <a:endParaRPr lang="zh-TW" altLang="en-US" sz="2400" dirty="0" smtClean="0"/>
                    </a:p>
                    <a:p>
                      <a:endParaRPr lang="zh-TW" altLang="en-US" sz="2400" dirty="0">
                        <a:highlight>
                          <a:srgbClr val="00FF00"/>
                        </a:highligh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400" dirty="0" smtClean="0">
                          <a:solidFill>
                            <a:schemeClr val="tx1"/>
                          </a:solidFill>
                        </a:rPr>
                        <a:t>92.28</a:t>
                      </a:r>
                      <a:endParaRPr lang="zh-TW" altLang="en-US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400" dirty="0" smtClean="0">
                          <a:solidFill>
                            <a:schemeClr val="tx1"/>
                          </a:solidFill>
                        </a:rPr>
                        <a:t>91.06</a:t>
                      </a:r>
                      <a:endParaRPr lang="zh-TW" altLang="en-US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400" b="1" dirty="0">
                          <a:solidFill>
                            <a:schemeClr val="tx1"/>
                          </a:solidFill>
                        </a:rPr>
                        <a:t>高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815427563"/>
                  </a:ext>
                </a:extLst>
              </a:tr>
              <a:tr h="451231">
                <a:tc>
                  <a:txBody>
                    <a:bodyPr/>
                    <a:lstStyle/>
                    <a:p>
                      <a:r>
                        <a:rPr lang="zh-TW" altLang="en-US" sz="2800" dirty="0" smtClean="0"/>
                        <a:t>惡化率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/>
                        <a:t>8.88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sz="2800" dirty="0" smtClean="0">
                          <a:solidFill>
                            <a:schemeClr val="tx1"/>
                          </a:solidFill>
                          <a:highlight>
                            <a:srgbClr val="00FF00"/>
                          </a:highlight>
                        </a:rPr>
                        <a:t>11.96</a:t>
                      </a:r>
                      <a:endParaRPr lang="zh-TW" altLang="en-US" sz="2800" dirty="0">
                        <a:solidFill>
                          <a:schemeClr val="tx1"/>
                        </a:solidFill>
                        <a:highlight>
                          <a:srgbClr val="00FF00"/>
                        </a:highligh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en-US" altLang="zh-TW" sz="2800" b="1" dirty="0" smtClean="0">
                          <a:solidFill>
                            <a:srgbClr val="00B050"/>
                          </a:solidFill>
                        </a:rPr>
                        <a:t>  </a:t>
                      </a:r>
                      <a:r>
                        <a:rPr lang="zh-TW" altLang="en-US" sz="2800" b="1" dirty="0" smtClean="0">
                          <a:solidFill>
                            <a:srgbClr val="FF0000"/>
                          </a:solidFill>
                        </a:rPr>
                        <a:t>逐漸惡化</a:t>
                      </a:r>
                      <a:endParaRPr lang="zh-TW" alt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 sz="28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 sz="28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文字方塊 8">
            <a:extLst>
              <a:ext uri="{FF2B5EF4-FFF2-40B4-BE49-F238E27FC236}">
                <a16:creationId xmlns="" xmlns:a16="http://schemas.microsoft.com/office/drawing/2014/main" id="{E9603588-940F-4E33-8816-7AF387B88482}"/>
              </a:ext>
            </a:extLst>
          </p:cNvPr>
          <p:cNvSpPr txBox="1"/>
          <p:nvPr/>
        </p:nvSpPr>
        <p:spPr>
          <a:xfrm>
            <a:off x="8156877" y="768150"/>
            <a:ext cx="811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dirty="0"/>
              <a:t>單位</a:t>
            </a:r>
            <a:r>
              <a:rPr lang="en-US" altLang="zh-TW" dirty="0"/>
              <a:t>%</a:t>
            </a:r>
            <a:endParaRPr lang="zh-TW" altLang="en-US" dirty="0"/>
          </a:p>
        </p:txBody>
      </p:sp>
      <p:sp>
        <p:nvSpPr>
          <p:cNvPr id="11" name="文字方塊 10">
            <a:extLst>
              <a:ext uri="{FF2B5EF4-FFF2-40B4-BE49-F238E27FC236}">
                <a16:creationId xmlns="" xmlns:a16="http://schemas.microsoft.com/office/drawing/2014/main" id="{379426BE-B4C9-4309-8F4C-2B1D2020E7ED}"/>
              </a:ext>
            </a:extLst>
          </p:cNvPr>
          <p:cNvSpPr txBox="1"/>
          <p:nvPr/>
        </p:nvSpPr>
        <p:spPr>
          <a:xfrm>
            <a:off x="388727" y="3880640"/>
            <a:ext cx="8675374" cy="267765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altLang="zh-TW" sz="2800" dirty="0"/>
              <a:t>1.</a:t>
            </a:r>
            <a:r>
              <a:rPr lang="zh-TW" altLang="en-US" sz="2800" b="1" dirty="0">
                <a:latin typeface="標楷體" pitchFamily="65" charset="-120"/>
                <a:ea typeface="標楷體" pitchFamily="65" charset="-120"/>
              </a:rPr>
              <a:t>從以上數據發現雖然視力不良率優於所有指標，但是卻</a:t>
            </a:r>
            <a:r>
              <a:rPr lang="zh-TW" altLang="en-US" sz="2800" b="1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呈現衰退</a:t>
            </a:r>
            <a:r>
              <a:rPr lang="zh-TW" altLang="en-US" sz="2800" b="1" dirty="0" smtClean="0">
                <a:latin typeface="標楷體" pitchFamily="65" charset="-120"/>
                <a:ea typeface="標楷體" pitchFamily="65" charset="-120"/>
              </a:rPr>
              <a:t>，</a:t>
            </a:r>
            <a:r>
              <a:rPr lang="zh-TW" altLang="en-US" sz="2800" b="1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惡化率不斷的提升</a:t>
            </a:r>
            <a:r>
              <a:rPr lang="zh-TW" altLang="en-US" sz="2800" b="1" dirty="0">
                <a:latin typeface="標楷體" pitchFamily="65" charset="-120"/>
                <a:ea typeface="標楷體" pitchFamily="65" charset="-120"/>
              </a:rPr>
              <a:t>，表示這是一項警訊。護眼的工作在執行</a:t>
            </a:r>
            <a:r>
              <a:rPr lang="zh-TW" altLang="en-US" sz="2800" b="1" dirty="0" smtClean="0">
                <a:latin typeface="標楷體" pitchFamily="65" charset="-120"/>
                <a:ea typeface="標楷體" pitchFamily="65" charset="-120"/>
              </a:rPr>
              <a:t>上要更加落實</a:t>
            </a:r>
            <a:r>
              <a:rPr lang="zh-TW" altLang="en-US" sz="2800" b="1" dirty="0">
                <a:latin typeface="標楷體" pitchFamily="65" charset="-120"/>
                <a:ea typeface="標楷體" pitchFamily="65" charset="-120"/>
              </a:rPr>
              <a:t>。</a:t>
            </a:r>
            <a:endParaRPr lang="en-US" altLang="zh-TW" sz="2800" b="1" dirty="0">
              <a:latin typeface="標楷體" pitchFamily="65" charset="-120"/>
              <a:ea typeface="標楷體" pitchFamily="65" charset="-120"/>
            </a:endParaRPr>
          </a:p>
          <a:p>
            <a:r>
              <a:rPr lang="en-US" altLang="zh-TW" sz="2800" b="1" dirty="0">
                <a:latin typeface="標楷體" pitchFamily="65" charset="-120"/>
                <a:ea typeface="標楷體" pitchFamily="65" charset="-120"/>
              </a:rPr>
              <a:t>2.</a:t>
            </a:r>
            <a:r>
              <a:rPr lang="zh-TW" altLang="en-US" sz="2800" b="1" dirty="0">
                <a:latin typeface="標楷體" pitchFamily="65" charset="-120"/>
                <a:ea typeface="標楷體" pitchFamily="65" charset="-120"/>
              </a:rPr>
              <a:t>視力不良的複檢經過衛教宣導和衛教單發放以及不厭其煩地提醒、叮嚀終於達到九成，已是本校近幾年來的新高，</a:t>
            </a:r>
            <a:r>
              <a:rPr lang="zh-TW" altLang="en-US" sz="2800" b="1" dirty="0" smtClean="0">
                <a:latin typeface="標楷體" pitchFamily="65" charset="-120"/>
                <a:ea typeface="標楷體" pitchFamily="65" charset="-120"/>
              </a:rPr>
              <a:t>在</a:t>
            </a:r>
            <a:r>
              <a:rPr lang="en-US" altLang="zh-TW" sz="2800" b="1" dirty="0" smtClean="0">
                <a:latin typeface="標楷體" pitchFamily="65" charset="-120"/>
                <a:ea typeface="標楷體" pitchFamily="65" charset="-120"/>
              </a:rPr>
              <a:t>109</a:t>
            </a:r>
            <a:r>
              <a:rPr lang="zh-TW" altLang="en-US" sz="2800" b="1" dirty="0" smtClean="0">
                <a:latin typeface="標楷體" pitchFamily="65" charset="-120"/>
                <a:ea typeface="標楷體" pitchFamily="65" charset="-120"/>
              </a:rPr>
              <a:t>下</a:t>
            </a:r>
            <a:r>
              <a:rPr lang="zh-TW" altLang="en-US" sz="2800" b="1" dirty="0">
                <a:latin typeface="標楷體" pitchFamily="65" charset="-120"/>
                <a:ea typeface="標楷體" pitchFamily="65" charset="-120"/>
              </a:rPr>
              <a:t>學期已</a:t>
            </a:r>
            <a:r>
              <a:rPr lang="zh-TW" altLang="en-US" sz="2800" b="1" dirty="0" smtClean="0">
                <a:latin typeface="標楷體" pitchFamily="65" charset="-120"/>
                <a:ea typeface="標楷體" pitchFamily="65" charset="-120"/>
              </a:rPr>
              <a:t>達到近</a:t>
            </a:r>
            <a:r>
              <a:rPr lang="en-US" altLang="zh-TW" sz="2800" b="1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95</a:t>
            </a:r>
            <a:r>
              <a:rPr lang="en-US" altLang="zh-TW" sz="2800" b="1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%</a:t>
            </a:r>
            <a:r>
              <a:rPr lang="zh-TW" altLang="en-US" sz="2800" b="1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符合全國指標</a:t>
            </a:r>
            <a:r>
              <a:rPr lang="zh-TW" altLang="en-US" sz="2800" b="1" dirty="0">
                <a:latin typeface="標楷體" pitchFamily="65" charset="-120"/>
                <a:ea typeface="標楷體" pitchFamily="65" charset="-120"/>
              </a:rPr>
              <a:t>。</a:t>
            </a:r>
            <a:endParaRPr lang="en-US" altLang="zh-TW" sz="2800" b="1" dirty="0"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219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61" y="-213064"/>
            <a:ext cx="9173509" cy="6924675"/>
          </a:xfrm>
          <a:prstGeom prst="rect">
            <a:avLst/>
          </a:prstGeom>
        </p:spPr>
      </p:pic>
      <p:sp>
        <p:nvSpPr>
          <p:cNvPr id="12" name="文字方塊 11"/>
          <p:cNvSpPr txBox="1"/>
          <p:nvPr/>
        </p:nvSpPr>
        <p:spPr>
          <a:xfrm>
            <a:off x="299447" y="-210365"/>
            <a:ext cx="85977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800" b="1" dirty="0" smtClean="0">
                <a:solidFill>
                  <a:srgbClr val="0000FF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109</a:t>
            </a:r>
            <a:r>
              <a:rPr lang="zh-TW" altLang="en-US" sz="2800" b="1" dirty="0" smtClean="0">
                <a:solidFill>
                  <a:srgbClr val="0000FF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學年度口腔保健執行檢討與改善</a:t>
            </a:r>
            <a:endParaRPr kumimoji="1" lang="zh-TW" altLang="en-US" sz="2800" b="1" dirty="0">
              <a:solidFill>
                <a:srgbClr val="0000FF"/>
              </a:solidFill>
              <a:latin typeface="BiauKai"/>
              <a:ea typeface="BiauKai"/>
              <a:cs typeface="BiauKai"/>
            </a:endParaRPr>
          </a:p>
        </p:txBody>
      </p:sp>
      <p:sp>
        <p:nvSpPr>
          <p:cNvPr id="8" name="標題 1"/>
          <p:cNvSpPr txBox="1">
            <a:spLocks/>
          </p:cNvSpPr>
          <p:nvPr/>
        </p:nvSpPr>
        <p:spPr>
          <a:xfrm>
            <a:off x="128016" y="312854"/>
            <a:ext cx="9057054" cy="654514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4400" kern="1200" cap="small" spc="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150000"/>
              </a:lnSpc>
            </a:pPr>
            <a:endParaRPr lang="en-US" altLang="zh-TW" sz="2400" b="1" dirty="0" smtClean="0"/>
          </a:p>
          <a:p>
            <a:pPr algn="l">
              <a:lnSpc>
                <a:spcPct val="150000"/>
              </a:lnSpc>
            </a:pPr>
            <a:endParaRPr lang="en-US" altLang="zh-TW" sz="2400" b="1" dirty="0" smtClean="0"/>
          </a:p>
          <a:p>
            <a:pPr algn="l">
              <a:lnSpc>
                <a:spcPct val="150000"/>
              </a:lnSpc>
            </a:pPr>
            <a:r>
              <a:rPr lang="zh-TW" altLang="en-US" sz="1800" b="1" dirty="0" smtClean="0"/>
              <a:t>從歷年來的數據、前後測問卷</a:t>
            </a:r>
            <a:r>
              <a:rPr lang="en-US" altLang="zh-TW" sz="1800" b="1" dirty="0" smtClean="0"/>
              <a:t>(</a:t>
            </a:r>
            <a:r>
              <a:rPr lang="zh-TW" altLang="en-US" sz="1800" b="1" dirty="0" smtClean="0"/>
              <a:t>包括</a:t>
            </a:r>
            <a:r>
              <a:rPr lang="en-US" altLang="zh-TW" sz="1800" b="1" dirty="0" smtClean="0"/>
              <a:t>109</a:t>
            </a:r>
            <a:r>
              <a:rPr lang="zh-TW" altLang="en-US" sz="1800" b="1" dirty="0" smtClean="0"/>
              <a:t>上下學期</a:t>
            </a:r>
            <a:r>
              <a:rPr lang="en-US" altLang="zh-TW" sz="1800" b="1" dirty="0" smtClean="0"/>
              <a:t>)</a:t>
            </a:r>
            <a:r>
              <a:rPr lang="zh-TW" altLang="en-US" sz="1800" b="1" dirty="0" smtClean="0"/>
              <a:t>發現：</a:t>
            </a:r>
            <a:endParaRPr lang="en-US" altLang="zh-TW" sz="1800" b="1" dirty="0" smtClean="0"/>
          </a:p>
          <a:p>
            <a:pPr algn="l">
              <a:lnSpc>
                <a:spcPct val="150000"/>
              </a:lnSpc>
            </a:pPr>
            <a:r>
              <a:rPr lang="zh-TW" altLang="en-US" sz="1800" b="1" dirty="0" smtClean="0"/>
              <a:t>＊檢討</a:t>
            </a:r>
            <a:endParaRPr lang="en-US" altLang="zh-TW" sz="1800" b="1" dirty="0" smtClean="0"/>
          </a:p>
          <a:p>
            <a:pPr algn="l">
              <a:lnSpc>
                <a:spcPct val="150000"/>
              </a:lnSpc>
              <a:buFont typeface="Wingdings" pitchFamily="2" charset="2"/>
              <a:buChar char="Ø"/>
            </a:pPr>
            <a:r>
              <a:rPr lang="zh-TW" altLang="en-US" sz="1800" b="1" dirty="0" smtClean="0"/>
              <a:t>早餐後刷牙及高年級以上使用牙線率、 在校不吃零食達成率要再努力與加強宣導。</a:t>
            </a:r>
            <a:endParaRPr lang="en-US" altLang="zh-TW" sz="1800" b="1" dirty="0" smtClean="0"/>
          </a:p>
          <a:p>
            <a:pPr algn="l">
              <a:lnSpc>
                <a:spcPct val="150000"/>
              </a:lnSpc>
              <a:buFont typeface="Wingdings" pitchFamily="2" charset="2"/>
              <a:buChar char="Ø"/>
            </a:pPr>
            <a:r>
              <a:rPr lang="zh-TW" altLang="en-US" sz="1800" b="1" dirty="0" smtClean="0"/>
              <a:t>教師口腔健促研習需再加強規劃， 以協助老師增加健促專業議題能力，分攤護理師協助入班教學之人力缺乏。</a:t>
            </a:r>
            <a:endParaRPr lang="en-US" altLang="zh-TW" sz="1800" b="1" dirty="0" smtClean="0"/>
          </a:p>
          <a:p>
            <a:pPr algn="l">
              <a:lnSpc>
                <a:spcPct val="150000"/>
              </a:lnSpc>
              <a:buFont typeface="Wingdings" pitchFamily="2" charset="2"/>
              <a:buChar char="Ø"/>
            </a:pPr>
            <a:r>
              <a:rPr lang="zh-TW" altLang="en-US" sz="1800" b="1" dirty="0" smtClean="0"/>
              <a:t>健促議題各有其必要性， 要落實各項待改進的策略實屬不易</a:t>
            </a:r>
            <a:r>
              <a:rPr lang="zh-TW" altLang="en-US" sz="1800" dirty="0" smtClean="0"/>
              <a:t>。</a:t>
            </a:r>
            <a:endParaRPr lang="en-US" altLang="zh-TW" sz="1800" dirty="0" smtClean="0"/>
          </a:p>
          <a:p>
            <a:pPr algn="l">
              <a:lnSpc>
                <a:spcPct val="150000"/>
              </a:lnSpc>
              <a:buFont typeface="Wingdings" pitchFamily="2" charset="2"/>
              <a:buChar char="Ø"/>
            </a:pPr>
            <a:r>
              <a:rPr lang="zh-TW" altLang="en-US" sz="1800" b="1" dirty="0" smtClean="0"/>
              <a:t>學校各處室推動活動很多，口腔衛生的策略執行不易，更需要加強規劃。</a:t>
            </a:r>
            <a:endParaRPr lang="en-US" altLang="zh-TW" sz="1800" b="1" dirty="0" smtClean="0"/>
          </a:p>
          <a:p>
            <a:pPr algn="l">
              <a:lnSpc>
                <a:spcPct val="150000"/>
              </a:lnSpc>
            </a:pPr>
            <a:r>
              <a:rPr lang="zh-TW" altLang="en-US" sz="1800" b="1" dirty="0" smtClean="0"/>
              <a:t>＊改善</a:t>
            </a:r>
            <a:endParaRPr lang="en-US" altLang="zh-TW" sz="1800" b="1" dirty="0" smtClean="0"/>
          </a:p>
          <a:p>
            <a:pPr algn="l">
              <a:lnSpc>
                <a:spcPct val="150000"/>
              </a:lnSpc>
              <a:buFont typeface="Wingdings" pitchFamily="2" charset="2"/>
              <a:buChar char="Ø"/>
            </a:pPr>
            <a:r>
              <a:rPr lang="zh-TW" altLang="en-US" sz="1800" b="1" dirty="0" smtClean="0"/>
              <a:t>多利用家長日或班親會多加宣導，請家長協助落實在家餐後及睡前潔牙，養成親子健康自主管理。</a:t>
            </a:r>
            <a:endParaRPr lang="en-US" altLang="zh-TW" sz="1800" b="1" dirty="0" smtClean="0"/>
          </a:p>
          <a:p>
            <a:pPr algn="l">
              <a:lnSpc>
                <a:spcPct val="150000"/>
              </a:lnSpc>
              <a:buFont typeface="Wingdings" pitchFamily="2" charset="2"/>
              <a:buChar char="Ø"/>
            </a:pPr>
            <a:r>
              <a:rPr lang="zh-TW" altLang="en-US" sz="1800" b="1" dirty="0" smtClean="0"/>
              <a:t>多利用寒暑假作業、小單張或親師交流通訊，即時傳遞相關健康促進議題的資訊，讓家長為孩子健康一起動起來。</a:t>
            </a:r>
            <a:endParaRPr lang="en-US" altLang="zh-TW" sz="1800" b="1" dirty="0" smtClean="0"/>
          </a:p>
          <a:p>
            <a:pPr algn="l">
              <a:lnSpc>
                <a:spcPct val="150000"/>
              </a:lnSpc>
              <a:buFont typeface="Wingdings" pitchFamily="2" charset="2"/>
              <a:buChar char="Ø"/>
            </a:pPr>
            <a:r>
              <a:rPr lang="zh-TW" altLang="en-US" sz="1800" b="1" dirty="0" smtClean="0"/>
              <a:t>每年健康促進的主議題當作全校共同發展的主軸，其餘議題則以各學年的需求為主，將相關的健促議題自然並落實到學生課程中， 免於實施上的困難。</a:t>
            </a:r>
            <a:endParaRPr lang="en-US" altLang="zh-TW" sz="1800" b="1" dirty="0" smtClean="0"/>
          </a:p>
          <a:p>
            <a:pPr algn="l">
              <a:lnSpc>
                <a:spcPct val="150000"/>
              </a:lnSpc>
              <a:buFont typeface="Wingdings" pitchFamily="2" charset="2"/>
              <a:buChar char="Ø"/>
            </a:pPr>
            <a:endParaRPr lang="en-US" altLang="zh-TW" sz="2000" dirty="0"/>
          </a:p>
          <a:p>
            <a:pPr algn="l">
              <a:lnSpc>
                <a:spcPct val="150000"/>
              </a:lnSpc>
            </a:pPr>
            <a:endParaRPr lang="zh-TW" altLang="en-US" sz="2000" dirty="0">
              <a:latin typeface="BiauKai"/>
              <a:ea typeface="BiauKai"/>
              <a:cs typeface="BiauKa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67476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kumimoji="1" lang="zh-TW" altLang="en-US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6675"/>
            <a:ext cx="9173509" cy="6924675"/>
          </a:xfrm>
          <a:prstGeom prst="rect">
            <a:avLst/>
          </a:prstGeom>
        </p:spPr>
      </p:pic>
      <p:sp>
        <p:nvSpPr>
          <p:cNvPr id="12" name="文字方塊 11"/>
          <p:cNvSpPr txBox="1"/>
          <p:nvPr/>
        </p:nvSpPr>
        <p:spPr>
          <a:xfrm>
            <a:off x="299447" y="112801"/>
            <a:ext cx="859773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3600" b="1" dirty="0" smtClean="0">
                <a:solidFill>
                  <a:srgbClr val="0000FF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110</a:t>
            </a:r>
            <a:r>
              <a:rPr lang="zh-TW" altLang="en-US" sz="3600" b="1" dirty="0" smtClean="0">
                <a:solidFill>
                  <a:srgbClr val="0000FF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學年度擬定重點執行議題</a:t>
            </a:r>
            <a:endParaRPr lang="en-US" altLang="zh-TW" sz="3600" b="1" dirty="0" smtClean="0">
              <a:solidFill>
                <a:srgbClr val="0000FF"/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  <a:p>
            <a:pPr algn="ctr"/>
            <a:endParaRPr lang="en-US" altLang="zh-TW" sz="3600" b="1" dirty="0" smtClean="0">
              <a:solidFill>
                <a:srgbClr val="0000FF"/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  <a:p>
            <a:pPr algn="ctr"/>
            <a:endParaRPr lang="en-US" altLang="zh-TW" sz="3600" b="1" dirty="0" smtClean="0">
              <a:solidFill>
                <a:srgbClr val="0000FF"/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  <a:p>
            <a:pPr algn="ctr"/>
            <a:endParaRPr lang="en-US" altLang="zh-TW" sz="3600" b="1" dirty="0" smtClean="0">
              <a:solidFill>
                <a:srgbClr val="0000FF"/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  <a:p>
            <a:pPr algn="ctr"/>
            <a:endParaRPr lang="en-US" altLang="zh-TW" sz="3600" b="1" dirty="0" smtClean="0">
              <a:solidFill>
                <a:srgbClr val="0000FF"/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  <a:p>
            <a:pPr algn="ctr"/>
            <a:endParaRPr lang="en-US" altLang="zh-TW" sz="3600" b="1" dirty="0">
              <a:solidFill>
                <a:srgbClr val="0000FF"/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6" name="標題 1"/>
          <p:cNvSpPr txBox="1">
            <a:spLocks/>
          </p:cNvSpPr>
          <p:nvPr/>
        </p:nvSpPr>
        <p:spPr>
          <a:xfrm>
            <a:off x="299447" y="856342"/>
            <a:ext cx="8597735" cy="558800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4400" kern="1200" cap="small" spc="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150000"/>
              </a:lnSpc>
            </a:pPr>
            <a:endParaRPr lang="en-US" altLang="zh-TW" sz="2000" dirty="0" smtClean="0"/>
          </a:p>
          <a:p>
            <a:pPr algn="l">
              <a:lnSpc>
                <a:spcPct val="150000"/>
              </a:lnSpc>
              <a:buFont typeface="Wingdings" pitchFamily="2" charset="2"/>
              <a:buChar char="Ø"/>
            </a:pPr>
            <a:endParaRPr lang="en-US" altLang="zh-TW" sz="2000" b="1" dirty="0" smtClean="0"/>
          </a:p>
          <a:p>
            <a:pPr algn="l">
              <a:lnSpc>
                <a:spcPct val="150000"/>
              </a:lnSpc>
              <a:buFont typeface="Wingdings" pitchFamily="2" charset="2"/>
              <a:buChar char="Ø"/>
            </a:pPr>
            <a:endParaRPr lang="en-US" altLang="zh-TW" sz="2000" b="1" dirty="0" smtClean="0"/>
          </a:p>
          <a:p>
            <a:pPr algn="l">
              <a:lnSpc>
                <a:spcPct val="150000"/>
              </a:lnSpc>
              <a:buFont typeface="Wingdings" pitchFamily="2" charset="2"/>
              <a:buChar char="Ø"/>
            </a:pPr>
            <a:r>
              <a:rPr lang="zh-TW" altLang="en-US" sz="2000" b="1" dirty="0" smtClean="0"/>
              <a:t>此外視力的惡化也是值得關注，參酌本學年度數據以預防性概念將「視力保健」列為全校年度共同重點發展議題（惡化率</a:t>
            </a:r>
            <a:r>
              <a:rPr lang="en-US" altLang="zh-TW" sz="2000" b="1" dirty="0" smtClean="0"/>
              <a:t>11.96</a:t>
            </a:r>
            <a:r>
              <a:rPr lang="zh-TW" altLang="en-US" sz="2000" b="1" dirty="0" smtClean="0"/>
              <a:t>％）。</a:t>
            </a:r>
            <a:endParaRPr lang="en-US" altLang="zh-TW" sz="2000" b="1" dirty="0" smtClean="0"/>
          </a:p>
          <a:p>
            <a:pPr algn="l">
              <a:lnSpc>
                <a:spcPct val="150000"/>
              </a:lnSpc>
              <a:buFont typeface="Wingdings" pitchFamily="2" charset="2"/>
              <a:buChar char="Ø"/>
            </a:pPr>
            <a:r>
              <a:rPr lang="en-US" altLang="zh-TW" sz="2000" b="1" dirty="0" smtClean="0"/>
              <a:t>110</a:t>
            </a:r>
            <a:r>
              <a:rPr lang="zh-TW" altLang="en-US" sz="2000" b="1" dirty="0" smtClean="0"/>
              <a:t>學年仍然持續推動口腔衛生主議題，一方面希望將政策延續收效，一方面執行學生落實潔牙、多喝開水，降低校園含糖飲料比率，間接維持低齲齒率，讓學生的口腔健康更加提升。</a:t>
            </a:r>
            <a:endParaRPr lang="en-US" altLang="zh-TW" sz="2000" b="1" dirty="0" smtClean="0"/>
          </a:p>
          <a:p>
            <a:pPr algn="l">
              <a:lnSpc>
                <a:spcPct val="150000"/>
              </a:lnSpc>
              <a:buFont typeface="Wingdings" pitchFamily="2" charset="2"/>
              <a:buChar char="Ø"/>
            </a:pPr>
            <a:r>
              <a:rPr lang="zh-TW" altLang="en-US" sz="2000" b="1" dirty="0" smtClean="0"/>
              <a:t>健康體位的提升也令我們頗為擔憂，希望透過營養教育，促進健康體位達標與體適能增長。</a:t>
            </a:r>
            <a:endParaRPr lang="en-US" altLang="zh-TW" sz="2000" b="1" dirty="0" smtClean="0"/>
          </a:p>
          <a:p>
            <a:pPr algn="l">
              <a:lnSpc>
                <a:spcPct val="150000"/>
              </a:lnSpc>
              <a:buFont typeface="Wingdings" pitchFamily="2" charset="2"/>
              <a:buChar char="Ø"/>
            </a:pPr>
            <a:r>
              <a:rPr lang="zh-TW" altLang="en-US" sz="2000" b="1" dirty="0" smtClean="0"/>
              <a:t>社區與家長志工的活動中，應加強宣導健促議題，讓家長及社區共同為關心學生健康議題，進而配合學校健康政策的推動</a:t>
            </a:r>
            <a:endParaRPr lang="en-US" altLang="zh-TW" sz="2000" b="1" dirty="0" smtClean="0"/>
          </a:p>
          <a:p>
            <a:pPr algn="l">
              <a:lnSpc>
                <a:spcPct val="150000"/>
              </a:lnSpc>
              <a:buFont typeface="Wingdings" pitchFamily="2" charset="2"/>
              <a:buChar char="Ø"/>
            </a:pPr>
            <a:r>
              <a:rPr lang="zh-TW" altLang="en-US" sz="2000" b="1" dirty="0" smtClean="0"/>
              <a:t>各學年討論出健康促進議題的需求，學年能將重點需求議題和健康課結合，融入在教學中。</a:t>
            </a:r>
            <a:endParaRPr lang="en-US" altLang="zh-TW" sz="2000" b="1" dirty="0" smtClean="0"/>
          </a:p>
          <a:p>
            <a:pPr algn="l">
              <a:lnSpc>
                <a:spcPct val="150000"/>
              </a:lnSpc>
              <a:buFont typeface="Wingdings" pitchFamily="2" charset="2"/>
              <a:buChar char="Ø"/>
            </a:pPr>
            <a:endParaRPr lang="en-US" altLang="zh-TW" sz="2800" b="1" dirty="0" smtClean="0"/>
          </a:p>
          <a:p>
            <a:pPr algn="l">
              <a:lnSpc>
                <a:spcPct val="150000"/>
              </a:lnSpc>
              <a:buFont typeface="Wingdings" pitchFamily="2" charset="2"/>
              <a:buChar char="Ø"/>
            </a:pPr>
            <a:endParaRPr lang="en-US" altLang="zh-TW" sz="2800" b="1" dirty="0"/>
          </a:p>
          <a:p>
            <a:pPr algn="l">
              <a:lnSpc>
                <a:spcPct val="150000"/>
              </a:lnSpc>
            </a:pPr>
            <a:endParaRPr lang="zh-TW" altLang="en-US" sz="2800" dirty="0">
              <a:latin typeface="BiauKai"/>
              <a:ea typeface="BiauKai"/>
              <a:cs typeface="BiauKa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89133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kumimoji="1" lang="zh-TW" altLang="en-US" dirty="0" smtClean="0"/>
              <a:t>ㄅ</a:t>
            </a:r>
            <a:endParaRPr kumimoji="1" lang="zh-TW" altLang="en-US" dirty="0"/>
          </a:p>
        </p:txBody>
      </p:sp>
      <p:sp>
        <p:nvSpPr>
          <p:cNvPr id="3" name="子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  <p:sp>
        <p:nvSpPr>
          <p:cNvPr id="12" name="文字方塊 11"/>
          <p:cNvSpPr txBox="1"/>
          <p:nvPr/>
        </p:nvSpPr>
        <p:spPr>
          <a:xfrm>
            <a:off x="299446" y="0"/>
            <a:ext cx="85977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zh-TW" altLang="en-US" sz="3600" b="1" dirty="0" smtClean="0">
                <a:solidFill>
                  <a:srgbClr val="0000FF"/>
                </a:solidFill>
                <a:latin typeface="BiauKai"/>
                <a:ea typeface="BiauKai"/>
                <a:cs typeface="BiauKai"/>
              </a:rPr>
              <a:t>行政、教師、學生、家長的省思</a:t>
            </a:r>
            <a:endParaRPr kumimoji="1" lang="zh-TW" altLang="en-US" sz="3600" b="1" dirty="0">
              <a:solidFill>
                <a:srgbClr val="0000FF"/>
              </a:solidFill>
              <a:latin typeface="BiauKai"/>
              <a:ea typeface="BiauKai"/>
              <a:cs typeface="BiauKai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299446" y="764024"/>
            <a:ext cx="8597735" cy="609397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000" b="1" dirty="0" smtClean="0">
                <a:latin typeface="標楷體" pitchFamily="65" charset="-120"/>
                <a:ea typeface="標楷體" pitchFamily="65" charset="-120"/>
              </a:rPr>
              <a:t> ＊行政：</a:t>
            </a:r>
            <a:r>
              <a:rPr lang="zh-TW" altLang="en-US" sz="2000" dirty="0" smtClean="0">
                <a:latin typeface="標楷體" pitchFamily="65" charset="-120"/>
                <a:ea typeface="標楷體" pitchFamily="65" charset="-120"/>
              </a:rPr>
              <a:t>承辦人員職務異動頻繁，業務交接不易，經驗不足。另外，近年來業務量愈來愈繁雜，各局室希望學校推動的業務繁多，不堪負荷。加上疫情緊張，須配合落實相關政策，分散心力，健促的推動較困難。</a:t>
            </a:r>
            <a:endParaRPr lang="en-US" altLang="zh-TW" sz="2000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2000" b="1" dirty="0" smtClean="0">
                <a:latin typeface="標楷體" pitchFamily="65" charset="-120"/>
                <a:ea typeface="標楷體" pitchFamily="65" charset="-120"/>
              </a:rPr>
              <a:t>＊教師： </a:t>
            </a:r>
            <a:r>
              <a:rPr lang="zh-TW" altLang="en-US" sz="2000" dirty="0" smtClean="0">
                <a:latin typeface="標楷體" pitchFamily="65" charset="-120"/>
                <a:ea typeface="標楷體" pitchFamily="65" charset="-120"/>
              </a:rPr>
              <a:t>教師面對繁雜的班級經營和學生的行為問題， 難以分身乏術。再加上要配合各處室的執行工作， 已佔據相當多的時間。建議以學年為主，將討論後的健康議題課程融入領域和主題來進行，讓教師執行上更容易。</a:t>
            </a:r>
            <a:endParaRPr lang="en-US" altLang="zh-TW" sz="2000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2000" b="1" dirty="0" smtClean="0">
                <a:latin typeface="標楷體" pitchFamily="65" charset="-120"/>
                <a:ea typeface="標楷體" pitchFamily="65" charset="-120"/>
              </a:rPr>
              <a:t>＊學生：</a:t>
            </a:r>
            <a:r>
              <a:rPr lang="en-US" altLang="zh-TW" sz="2000" dirty="0" smtClean="0">
                <a:latin typeface="標楷體" pitchFamily="65" charset="-120"/>
                <a:ea typeface="標楷體" pitchFamily="65" charset="-120"/>
              </a:rPr>
              <a:t>3C</a:t>
            </a:r>
            <a:r>
              <a:rPr lang="zh-TW" altLang="en-US" sz="2000" dirty="0" smtClean="0">
                <a:latin typeface="標楷體" pitchFamily="65" charset="-120"/>
                <a:ea typeface="標楷體" pitchFamily="65" charset="-120"/>
              </a:rPr>
              <a:t>產品的盛行加上飲料零食加工產品隨手可得，讓學生沉溺於不良的生活習慣之中，導致口腔、視力逐漸惡化，體位的不良，要改善此習慣，需要靠師長多加宣導並落實健康政策的執行，並透過獎勵讓學生逐漸能自發性地做好自我健康管理。</a:t>
            </a:r>
            <a:endParaRPr lang="en-US" altLang="zh-TW" sz="2000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2000" b="1" dirty="0" smtClean="0">
                <a:latin typeface="標楷體" pitchFamily="65" charset="-120"/>
                <a:ea typeface="標楷體" pitchFamily="65" charset="-120"/>
              </a:rPr>
              <a:t>＊家長：</a:t>
            </a:r>
            <a:r>
              <a:rPr lang="zh-TW" altLang="en-US" sz="2000" dirty="0" smtClean="0">
                <a:latin typeface="標楷體" pitchFamily="65" charset="-120"/>
                <a:ea typeface="標楷體" pitchFamily="65" charset="-120"/>
              </a:rPr>
              <a:t>家長工作繁忙並以學生課業為重視，常常不關心或忽略學生的健康議題相關的問題，學生自然也不在乎，因此需要長時間且持續的溝通、宣導，  </a:t>
            </a:r>
            <a:endParaRPr lang="en-US" altLang="zh-TW" sz="2000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2000" dirty="0" smtClean="0">
                <a:latin typeface="標楷體" pitchFamily="65" charset="-120"/>
                <a:ea typeface="標楷體" pitchFamily="65" charset="-120"/>
              </a:rPr>
              <a:t> ，將正確而重要的健康觀念與家長分享、建立。</a:t>
            </a:r>
            <a:endParaRPr lang="en-US" altLang="zh-TW" sz="2000" dirty="0" smtClean="0"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57861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18283</TotalTime>
  <Words>7992</Words>
  <Application>Microsoft Office PowerPoint</Application>
  <PresentationFormat>如螢幕大小 (4:3)</PresentationFormat>
  <Paragraphs>1881</Paragraphs>
  <Slides>118</Slides>
  <Notes>95</Notes>
  <HiddenSlides>0</HiddenSlides>
  <MMClips>0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118</vt:i4>
      </vt:variant>
    </vt:vector>
  </HeadingPairs>
  <TitlesOfParts>
    <vt:vector size="119" baseType="lpstr">
      <vt:lpstr>Office 佈景主題</vt:lpstr>
      <vt:lpstr>投影片 1</vt:lpstr>
      <vt:lpstr>投影片 2</vt:lpstr>
      <vt:lpstr>投影片 3</vt:lpstr>
      <vt:lpstr>投影片 4</vt:lpstr>
      <vt:lpstr>投影片 5</vt:lpstr>
      <vt:lpstr>投影片 6</vt:lpstr>
      <vt:lpstr>班級數、學生數 學校概況： 目前學生人數 </vt:lpstr>
      <vt:lpstr>投影片 8</vt:lpstr>
      <vt:lpstr>投影片 9</vt:lpstr>
      <vt:lpstr>投影片 10</vt:lpstr>
      <vt:lpstr>投影片 11</vt:lpstr>
      <vt:lpstr>投影片 12</vt:lpstr>
      <vt:lpstr>103～108學年度健康體位～體位適中％統計表（各年級適用）</vt:lpstr>
      <vt:lpstr>103～108學年度健康體位～體位過重％統計表（各年級適用） </vt:lpstr>
      <vt:lpstr>投影片 15</vt:lpstr>
      <vt:lpstr>投影片 16</vt:lpstr>
      <vt:lpstr>投影片 17</vt:lpstr>
      <vt:lpstr>投影片 18</vt:lpstr>
      <vt:lpstr>投影片 19</vt:lpstr>
      <vt:lpstr>投影片 20</vt:lpstr>
      <vt:lpstr>投影片 21</vt:lpstr>
      <vt:lpstr>投影片 22</vt:lpstr>
      <vt:lpstr>投影片 23</vt:lpstr>
      <vt:lpstr>投影片 24</vt:lpstr>
      <vt:lpstr>投影片 25</vt:lpstr>
      <vt:lpstr>投影片 26</vt:lpstr>
      <vt:lpstr>投影片 27</vt:lpstr>
      <vt:lpstr>投影片 28</vt:lpstr>
      <vt:lpstr>投影片 29</vt:lpstr>
      <vt:lpstr>投影片 30</vt:lpstr>
      <vt:lpstr>投影片 31</vt:lpstr>
      <vt:lpstr>投影片 32</vt:lpstr>
      <vt:lpstr>投影片 33</vt:lpstr>
      <vt:lpstr>投影片 34</vt:lpstr>
      <vt:lpstr>投影片 35</vt:lpstr>
      <vt:lpstr>投影片 36</vt:lpstr>
      <vt:lpstr>投影片 37</vt:lpstr>
      <vt:lpstr>投影片 38</vt:lpstr>
      <vt:lpstr>投影片 39</vt:lpstr>
      <vt:lpstr>投影片 40</vt:lpstr>
      <vt:lpstr>投影片 41</vt:lpstr>
      <vt:lpstr>投影片 42</vt:lpstr>
      <vt:lpstr>投影片 43</vt:lpstr>
      <vt:lpstr>投影片 44</vt:lpstr>
      <vt:lpstr>投影片 45</vt:lpstr>
      <vt:lpstr>投影片 46</vt:lpstr>
      <vt:lpstr>投影片 47</vt:lpstr>
      <vt:lpstr>投影片 48</vt:lpstr>
      <vt:lpstr>投影片 49</vt:lpstr>
      <vt:lpstr>投影片 50</vt:lpstr>
      <vt:lpstr>投影片 51</vt:lpstr>
      <vt:lpstr>投影片 52</vt:lpstr>
      <vt:lpstr>投影片 53</vt:lpstr>
      <vt:lpstr>投影片 54</vt:lpstr>
      <vt:lpstr>投影片 55</vt:lpstr>
      <vt:lpstr>投影片 56</vt:lpstr>
      <vt:lpstr>投影片 57</vt:lpstr>
      <vt:lpstr>投影片 58</vt:lpstr>
      <vt:lpstr>投影片 59</vt:lpstr>
      <vt:lpstr>投影片 60</vt:lpstr>
      <vt:lpstr>投影片 61</vt:lpstr>
      <vt:lpstr>投影片 62</vt:lpstr>
      <vt:lpstr>投影片 63</vt:lpstr>
      <vt:lpstr>投影片 64</vt:lpstr>
      <vt:lpstr>投影片 65</vt:lpstr>
      <vt:lpstr>投影片 66</vt:lpstr>
      <vt:lpstr>投影片 67</vt:lpstr>
      <vt:lpstr>投影片 68</vt:lpstr>
      <vt:lpstr>投影片 69</vt:lpstr>
      <vt:lpstr>投影片 70</vt:lpstr>
      <vt:lpstr>投影片 71</vt:lpstr>
      <vt:lpstr>投影片 72</vt:lpstr>
      <vt:lpstr>投影片 73</vt:lpstr>
      <vt:lpstr>投影片 74</vt:lpstr>
      <vt:lpstr>投影片 75</vt:lpstr>
      <vt:lpstr>投影片 76</vt:lpstr>
      <vt:lpstr>投影片 77</vt:lpstr>
      <vt:lpstr>投影片 78</vt:lpstr>
      <vt:lpstr>投影片 79</vt:lpstr>
      <vt:lpstr>投影片 80</vt:lpstr>
      <vt:lpstr>投影片 81</vt:lpstr>
      <vt:lpstr>投影片 82</vt:lpstr>
      <vt:lpstr>投影片 83</vt:lpstr>
      <vt:lpstr>投影片 84</vt:lpstr>
      <vt:lpstr>投影片 85</vt:lpstr>
      <vt:lpstr>投影片 86</vt:lpstr>
      <vt:lpstr>投影片 87</vt:lpstr>
      <vt:lpstr>投影片 88</vt:lpstr>
      <vt:lpstr>投影片 89</vt:lpstr>
      <vt:lpstr>投影片 90</vt:lpstr>
      <vt:lpstr>投影片 91</vt:lpstr>
      <vt:lpstr>投影片 92</vt:lpstr>
      <vt:lpstr>投影片 93</vt:lpstr>
      <vt:lpstr>投影片 94</vt:lpstr>
      <vt:lpstr>投影片 95</vt:lpstr>
      <vt:lpstr>投影片 96</vt:lpstr>
      <vt:lpstr>投影片 97</vt:lpstr>
      <vt:lpstr>投影片 98</vt:lpstr>
      <vt:lpstr>投影片 99</vt:lpstr>
      <vt:lpstr>投影片 100</vt:lpstr>
      <vt:lpstr>投影片 101</vt:lpstr>
      <vt:lpstr>投影片 102</vt:lpstr>
      <vt:lpstr>投影片 103</vt:lpstr>
      <vt:lpstr>投影片 104</vt:lpstr>
      <vt:lpstr>投影片 105</vt:lpstr>
      <vt:lpstr>投影片 106</vt:lpstr>
      <vt:lpstr>投影片 107</vt:lpstr>
      <vt:lpstr>投影片 108</vt:lpstr>
      <vt:lpstr>投影片 109</vt:lpstr>
      <vt:lpstr>投影片 110</vt:lpstr>
      <vt:lpstr>投影片 111</vt:lpstr>
      <vt:lpstr>投影片 112</vt:lpstr>
      <vt:lpstr>投影片 113</vt:lpstr>
      <vt:lpstr>投影片 114</vt:lpstr>
      <vt:lpstr>投影片 115</vt:lpstr>
      <vt:lpstr>投影片 116</vt:lpstr>
      <vt:lpstr>投影片 117</vt:lpstr>
      <vt:lpstr>ㄅ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ailing ailing</dc:creator>
  <cp:lastModifiedBy>user</cp:lastModifiedBy>
  <cp:revision>799</cp:revision>
  <cp:lastPrinted>2021-05-28T01:14:42Z</cp:lastPrinted>
  <dcterms:created xsi:type="dcterms:W3CDTF">2018-06-29T07:00:47Z</dcterms:created>
  <dcterms:modified xsi:type="dcterms:W3CDTF">2021-05-30T13:33:18Z</dcterms:modified>
</cp:coreProperties>
</file>